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739" r:id="rId2"/>
    <p:sldMasterId id="2147483753" r:id="rId3"/>
    <p:sldMasterId id="2147483767" r:id="rId4"/>
  </p:sldMasterIdLst>
  <p:notesMasterIdLst>
    <p:notesMasterId r:id="rId93"/>
  </p:notesMasterIdLst>
  <p:handoutMasterIdLst>
    <p:handoutMasterId r:id="rId94"/>
  </p:handoutMasterIdLst>
  <p:sldIdLst>
    <p:sldId id="256" r:id="rId5"/>
    <p:sldId id="1903" r:id="rId6"/>
    <p:sldId id="318" r:id="rId7"/>
    <p:sldId id="315" r:id="rId8"/>
    <p:sldId id="316" r:id="rId9"/>
    <p:sldId id="415" r:id="rId10"/>
    <p:sldId id="416" r:id="rId11"/>
    <p:sldId id="1489" r:id="rId12"/>
    <p:sldId id="1449" r:id="rId13"/>
    <p:sldId id="1486" r:id="rId14"/>
    <p:sldId id="1487" r:id="rId15"/>
    <p:sldId id="1488" r:id="rId16"/>
    <p:sldId id="1482" r:id="rId17"/>
    <p:sldId id="1483" r:id="rId18"/>
    <p:sldId id="1368" r:id="rId19"/>
    <p:sldId id="1367" r:id="rId20"/>
    <p:sldId id="1366" r:id="rId21"/>
    <p:sldId id="1302" r:id="rId22"/>
    <p:sldId id="395" r:id="rId23"/>
    <p:sldId id="899" r:id="rId24"/>
    <p:sldId id="390" r:id="rId25"/>
    <p:sldId id="898" r:id="rId26"/>
    <p:sldId id="392" r:id="rId27"/>
    <p:sldId id="401" r:id="rId28"/>
    <p:sldId id="402" r:id="rId29"/>
    <p:sldId id="403" r:id="rId30"/>
    <p:sldId id="404" r:id="rId31"/>
    <p:sldId id="405" r:id="rId32"/>
    <p:sldId id="406" r:id="rId33"/>
    <p:sldId id="407" r:id="rId34"/>
    <p:sldId id="408" r:id="rId35"/>
    <p:sldId id="409" r:id="rId36"/>
    <p:sldId id="410" r:id="rId37"/>
    <p:sldId id="411" r:id="rId38"/>
    <p:sldId id="412" r:id="rId39"/>
    <p:sldId id="896" r:id="rId40"/>
    <p:sldId id="897" r:id="rId41"/>
    <p:sldId id="554" r:id="rId42"/>
    <p:sldId id="556" r:id="rId43"/>
    <p:sldId id="561" r:id="rId44"/>
    <p:sldId id="562" r:id="rId45"/>
    <p:sldId id="563" r:id="rId46"/>
    <p:sldId id="834" r:id="rId47"/>
    <p:sldId id="837" r:id="rId48"/>
    <p:sldId id="854" r:id="rId49"/>
    <p:sldId id="840" r:id="rId50"/>
    <p:sldId id="841" r:id="rId51"/>
    <p:sldId id="838" r:id="rId52"/>
    <p:sldId id="842" r:id="rId53"/>
    <p:sldId id="843" r:id="rId54"/>
    <p:sldId id="839" r:id="rId55"/>
    <p:sldId id="835" r:id="rId56"/>
    <p:sldId id="861" r:id="rId57"/>
    <p:sldId id="873" r:id="rId58"/>
    <p:sldId id="303" r:id="rId59"/>
    <p:sldId id="811" r:id="rId60"/>
    <p:sldId id="304" r:id="rId61"/>
    <p:sldId id="813" r:id="rId62"/>
    <p:sldId id="272" r:id="rId63"/>
    <p:sldId id="422" r:id="rId64"/>
    <p:sldId id="398" r:id="rId65"/>
    <p:sldId id="399" r:id="rId66"/>
    <p:sldId id="382" r:id="rId67"/>
    <p:sldId id="357" r:id="rId68"/>
    <p:sldId id="362" r:id="rId69"/>
    <p:sldId id="363" r:id="rId70"/>
    <p:sldId id="364" r:id="rId71"/>
    <p:sldId id="371" r:id="rId72"/>
    <p:sldId id="372" r:id="rId73"/>
    <p:sldId id="365" r:id="rId74"/>
    <p:sldId id="373" r:id="rId75"/>
    <p:sldId id="376" r:id="rId76"/>
    <p:sldId id="374" r:id="rId77"/>
    <p:sldId id="378" r:id="rId78"/>
    <p:sldId id="294" r:id="rId79"/>
    <p:sldId id="295" r:id="rId80"/>
    <p:sldId id="1490" r:id="rId81"/>
    <p:sldId id="639" r:id="rId82"/>
    <p:sldId id="640" r:id="rId83"/>
    <p:sldId id="692" r:id="rId84"/>
    <p:sldId id="683" r:id="rId85"/>
    <p:sldId id="695" r:id="rId86"/>
    <p:sldId id="693" r:id="rId87"/>
    <p:sldId id="696" r:id="rId88"/>
    <p:sldId id="654" r:id="rId89"/>
    <p:sldId id="655" r:id="rId90"/>
    <p:sldId id="708" r:id="rId91"/>
    <p:sldId id="633" r:id="rId92"/>
  </p:sldIdLst>
  <p:sldSz cx="12192000" cy="6858000"/>
  <p:notesSz cx="9601200" cy="7315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DBDBD"/>
    <a:srgbClr val="BCFFBC"/>
    <a:srgbClr val="FFFFAA"/>
    <a:srgbClr val="FF0000"/>
    <a:srgbClr val="2A40E2"/>
    <a:srgbClr val="F430AB"/>
    <a:srgbClr val="A18623"/>
    <a:srgbClr val="9E7800"/>
    <a:srgbClr val="C49500"/>
    <a:srgbClr val="E6E70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31348" autoAdjust="0"/>
    <p:restoredTop sz="95005" autoAdjust="0"/>
  </p:normalViewPr>
  <p:slideViewPr>
    <p:cSldViewPr>
      <p:cViewPr varScale="1">
        <p:scale>
          <a:sx n="79" d="100"/>
          <a:sy n="79" d="100"/>
        </p:scale>
        <p:origin x="96" y="14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presProps" Target="pres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notesMaster" Target="notesMasters/notesMaster1.xml"/><Relationship Id="rId9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4387622" y="6956428"/>
            <a:ext cx="827553" cy="27492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2262" tIns="46972" rIns="92262" bIns="46972">
            <a:spAutoFit/>
          </a:bodyPr>
          <a:lstStyle/>
          <a:p>
            <a:pPr algn="ctr" defTabSz="917049">
              <a:lnSpc>
                <a:spcPct val="90000"/>
              </a:lnSpc>
            </a:pPr>
            <a:r>
              <a:rPr lang="en-US" sz="1300" b="0">
                <a:latin typeface="Gill Sans Light" charset="0"/>
                <a:cs typeface="Gill Sans Light" charset="0"/>
              </a:rPr>
              <a:t>Page </a:t>
            </a:r>
            <a:fld id="{073744B8-EF17-EB47-B355-93F8159194C2}" type="slidenum">
              <a:rPr lang="en-US" sz="1300" b="0">
                <a:latin typeface="Gill Sans Light" charset="0"/>
                <a:cs typeface="Gill Sans Light" charset="0"/>
              </a:rPr>
              <a:pPr algn="ctr" defTabSz="917049">
                <a:lnSpc>
                  <a:spcPct val="90000"/>
                </a:lnSpc>
              </a:pPr>
              <a:t>‹#›</a:t>
            </a:fld>
            <a:endParaRPr lang="en-US" sz="1300" b="0">
              <a:latin typeface="Gill Sans Light" charset="0"/>
              <a:cs typeface="Gill Sans Light" charset="0"/>
            </a:endParaRPr>
          </a:p>
        </p:txBody>
      </p:sp>
    </p:spTree>
    <p:extLst>
      <p:ext uri="{BB962C8B-B14F-4D97-AF65-F5344CB8AC3E}">
        <p14:creationId xmlns:p14="http://schemas.microsoft.com/office/powerpoint/2010/main" val="7174449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4373194" y="6956428"/>
            <a:ext cx="856407" cy="27492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2262" tIns="46972" rIns="92262" bIns="46972">
            <a:spAutoFit/>
          </a:bodyPr>
          <a:lstStyle/>
          <a:p>
            <a:pPr algn="ctr" defTabSz="917049">
              <a:lnSpc>
                <a:spcPct val="90000"/>
              </a:lnSpc>
            </a:pPr>
            <a:r>
              <a:rPr lang="en-US" sz="1300" b="0"/>
              <a:t>Page </a:t>
            </a:r>
            <a:fld id="{6D259941-7246-4245-A40C-55C6F952DF9E}" type="slidenum">
              <a:rPr lang="en-US" sz="1300" b="0"/>
              <a:pPr algn="ctr" defTabSz="917049">
                <a:lnSpc>
                  <a:spcPct val="90000"/>
                </a:lnSpc>
              </a:pPr>
              <a:t>‹#›</a:t>
            </a:fld>
            <a:endParaRPr lang="en-US" sz="1300" b="0"/>
          </a:p>
        </p:txBody>
      </p:sp>
      <p:sp>
        <p:nvSpPr>
          <p:cNvPr id="65539" name="Rectangle 3"/>
          <p:cNvSpPr>
            <a:spLocks noGrp="1" noRot="1" noChangeAspect="1" noChangeArrowheads="1" noTextEdit="1"/>
          </p:cNvSpPr>
          <p:nvPr>
            <p:ph type="sldImg" idx="2"/>
          </p:nvPr>
        </p:nvSpPr>
        <p:spPr bwMode="auto">
          <a:xfrm>
            <a:off x="2362200" y="547688"/>
            <a:ext cx="4876800" cy="2744787"/>
          </a:xfrm>
          <a:prstGeom prst="rect">
            <a:avLst/>
          </a:prstGeom>
          <a:noFill/>
          <a:ln w="12700">
            <a:solidFill>
              <a:schemeClr val="tx1"/>
            </a:solidFill>
            <a:miter lim="800000"/>
            <a:headEnd/>
            <a:tailEnd/>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2052" name="Rectangle 4"/>
          <p:cNvSpPr>
            <a:spLocks noGrp="1" noChangeArrowheads="1"/>
          </p:cNvSpPr>
          <p:nvPr>
            <p:ph type="body" sz="quarter" idx="3"/>
          </p:nvPr>
        </p:nvSpPr>
        <p:spPr bwMode="auto">
          <a:xfrm>
            <a:off x="1281115" y="3475044"/>
            <a:ext cx="7038975" cy="329247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5616" tIns="46972" rIns="95616" bIns="46972"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85107729"/>
      </p:ext>
    </p:extLst>
  </p:cSld>
  <p:clrMap bg1="lt1" tx1="dk1" bg2="lt2" tx2="dk2" accent1="accent1" accent2="accent2" accent3="accent3" accent4="accent4" accent5="accent5" accent6="accent6" hlink="hlink" folHlink="folHlink"/>
  <p:notesStyle>
    <a:lvl1pPr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ＭＳ Ｐゴシック" charset="0"/>
      </a:defRPr>
    </a:lvl1pPr>
    <a:lvl2pPr marL="4572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2pPr>
    <a:lvl3pPr marL="9144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3pPr>
    <a:lvl4pPr marL="13716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4pPr>
    <a:lvl5pPr marL="18288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Race_condition"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2362200" y="547688"/>
            <a:ext cx="4876800" cy="2744787"/>
          </a:xfrm>
          <a:ln/>
        </p:spPr>
      </p:sp>
      <p:sp>
        <p:nvSpPr>
          <p:cNvPr id="66563" name="Rectangle 3"/>
          <p:cNvSpPr>
            <a:spLocks noGrp="1" noChangeArrowheads="1"/>
          </p:cNvSpPr>
          <p:nvPr>
            <p:ph type="body" idx="1"/>
          </p:nvPr>
        </p:nvSpPr>
        <p:spPr>
          <a:extLst>
            <a:ext uri="{FAA26D3D-D897-4be2-8F04-BA451C77F1D7}">
              <ma14:placeholderFlag xmlns="" xmlns:ma14="http://schemas.microsoft.com/office/mac/drawingml/2011/main" val="1"/>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1F005-03D5-8BC7-0A50-1592AA995D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50B277-3AB4-9751-B2A4-4F31BB17ED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C5AA7E-090F-D0BB-5889-725CD1984652}"/>
              </a:ext>
            </a:extLst>
          </p:cNvPr>
          <p:cNvSpPr>
            <a:spLocks noGrp="1"/>
          </p:cNvSpPr>
          <p:nvPr>
            <p:ph type="body" idx="1"/>
          </p:nvPr>
        </p:nvSpPr>
        <p:spPr/>
        <p:txBody>
          <a:bodyPr/>
          <a:lstStyle/>
          <a:p>
            <a:r>
              <a:rPr lang="en-GB" dirty="0"/>
              <a:t>Spurious wakeups usually happen because in between the time when the condition variable was </a:t>
            </a:r>
            <a:r>
              <a:rPr lang="en-GB" dirty="0" err="1"/>
              <a:t>signaled</a:t>
            </a:r>
            <a:r>
              <a:rPr lang="en-GB" dirty="0"/>
              <a:t> and when the awakened thread was finally able to run, another thread ran first and changed the condition again. In general, if multiple threads are awakened, the first one to run will find the condition satisfied, but the others may find the condition unsatisfied. In this way, there is a </a:t>
            </a:r>
            <a:r>
              <a:rPr lang="en-GB" dirty="0">
                <a:hlinkClick r:id="rId3" tooltip="Race condition"/>
              </a:rPr>
              <a:t>race condition</a:t>
            </a:r>
            <a:r>
              <a:rPr lang="en-GB" dirty="0"/>
              <a:t> between all the awakened threads. The first thread to run will win the race and find the condition satisfied, while the other threads will lose the race, and experience a spurious wakeup’</a:t>
            </a:r>
          </a:p>
          <a:p>
            <a:endParaRPr lang="en-GB" dirty="0"/>
          </a:p>
          <a:p>
            <a:pPr lvl="1"/>
            <a:endParaRPr lang="en-GB" sz="1800" b="0" kern="0" dirty="0"/>
          </a:p>
          <a:p>
            <a:endParaRPr lang="en-GB" sz="1800" b="0" kern="0" dirty="0"/>
          </a:p>
          <a:p>
            <a:r>
              <a:rPr lang="en-GB" sz="1800" b="0" kern="0" dirty="0"/>
              <a:t>Example Scenario</a:t>
            </a:r>
          </a:p>
          <a:p>
            <a:endParaRPr lang="en-GB" sz="1800" b="0" kern="0" dirty="0"/>
          </a:p>
          <a:p>
            <a:r>
              <a:rPr lang="en-GB" sz="1800" b="0" kern="0" dirty="0"/>
              <a:t>    The parent thread calls </a:t>
            </a:r>
            <a:r>
              <a:rPr lang="en-GB" sz="1800" b="0" kern="0" dirty="0" err="1"/>
              <a:t>thr_join</a:t>
            </a:r>
            <a:r>
              <a:rPr lang="en-GB" sz="1800" b="0" kern="0" dirty="0"/>
              <a:t>() and enters </a:t>
            </a:r>
            <a:r>
              <a:rPr lang="en-GB" sz="1800" b="0" kern="0" dirty="0" err="1"/>
              <a:t>pthread_cond_wait</a:t>
            </a:r>
            <a:r>
              <a:rPr lang="en-GB" sz="1800" b="0" kern="0" dirty="0"/>
              <a:t>.</a:t>
            </a:r>
          </a:p>
          <a:p>
            <a:r>
              <a:rPr lang="en-GB" sz="1800" b="0" kern="0" dirty="0"/>
              <a:t>    A spurious wakeup occurs, causing </a:t>
            </a:r>
            <a:r>
              <a:rPr lang="en-GB" sz="1800" b="0" kern="0" dirty="0" err="1"/>
              <a:t>pthread_cond_wait</a:t>
            </a:r>
            <a:r>
              <a:rPr lang="en-GB" sz="1800" b="0" kern="0" dirty="0"/>
              <a:t> to return prematurely.</a:t>
            </a:r>
          </a:p>
          <a:p>
            <a:r>
              <a:rPr lang="en-GB" sz="1800" b="0" kern="0" dirty="0"/>
              <a:t>    Since the condition (</a:t>
            </a:r>
            <a:r>
              <a:rPr lang="en-GB" sz="1800" b="0" kern="0" dirty="0" err="1"/>
              <a:t>child_done</a:t>
            </a:r>
            <a:r>
              <a:rPr lang="en-GB" sz="1800" b="0" kern="0" dirty="0"/>
              <a:t>) is only checked once with an if, the parent thread assumes it can proceed, even though the child has not yet called </a:t>
            </a:r>
            <a:r>
              <a:rPr lang="en-GB" sz="1800" b="0" kern="0" dirty="0" err="1"/>
              <a:t>thr_exit</a:t>
            </a:r>
            <a:r>
              <a:rPr lang="en-GB" sz="1800" b="0" kern="0" dirty="0"/>
              <a:t>() or set </a:t>
            </a:r>
            <a:r>
              <a:rPr lang="en-GB" sz="1800" b="0" kern="0" dirty="0" err="1"/>
              <a:t>child_done</a:t>
            </a:r>
            <a:r>
              <a:rPr lang="en-GB" sz="1800" b="0" kern="0" dirty="0"/>
              <a:t> = true.</a:t>
            </a:r>
          </a:p>
          <a:p>
            <a:endParaRPr lang="en-GB" sz="1800" b="0" kern="0" dirty="0"/>
          </a:p>
          <a:p>
            <a:endParaRPr lang="en-GB" sz="1800" b="0" kern="0" dirty="0"/>
          </a:p>
          <a:p>
            <a:endParaRPr lang="en-GB" sz="1800" b="0" kern="0" dirty="0"/>
          </a:p>
          <a:p>
            <a:pPr lvl="1"/>
            <a:r>
              <a:rPr lang="en-GB" sz="1600" b="0" kern="0" dirty="0"/>
              <a:t>The use of a loop around </a:t>
            </a:r>
            <a:r>
              <a:rPr lang="en-GB" sz="1600" b="0" kern="0" dirty="0" err="1"/>
              <a:t>pthread_cond_wait</a:t>
            </a:r>
            <a:r>
              <a:rPr lang="en-GB" sz="1600" b="0" kern="0" dirty="0"/>
              <a:t> ensures correctness in case of spurious wakeups.</a:t>
            </a:r>
          </a:p>
          <a:p>
            <a:endParaRPr lang="en-SE" dirty="0"/>
          </a:p>
        </p:txBody>
      </p:sp>
    </p:spTree>
    <p:extLst>
      <p:ext uri="{BB962C8B-B14F-4D97-AF65-F5344CB8AC3E}">
        <p14:creationId xmlns:p14="http://schemas.microsoft.com/office/powerpoint/2010/main" val="4194322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36C4D-8100-D9B4-0BFE-24E6F8A0A4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3F0BE7-40CD-B33B-0B77-D118EC7799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48EA05-7241-BE1D-D101-A884D88C3870}"/>
              </a:ext>
            </a:extLst>
          </p:cNvPr>
          <p:cNvSpPr>
            <a:spLocks noGrp="1"/>
          </p:cNvSpPr>
          <p:nvPr>
            <p:ph type="body" idx="1"/>
          </p:nvPr>
        </p:nvSpPr>
        <p:spPr/>
        <p:txBody>
          <a:bodyPr/>
          <a:lstStyle/>
          <a:p>
            <a:r>
              <a:rPr lang="en-US" altLang="zh-CN" dirty="0"/>
              <a:t>For RM</a:t>
            </a:r>
          </a:p>
          <a:p>
            <a:pPr lvl="1"/>
            <a:r>
              <a:rPr lang="en-US" altLang="zh-CN" dirty="0"/>
              <a:t>Non Preemptive Protocol (NPP)</a:t>
            </a:r>
          </a:p>
          <a:p>
            <a:pPr lvl="1"/>
            <a:r>
              <a:rPr lang="en-US" altLang="zh-CN" dirty="0"/>
              <a:t>Highest Locker Priority (HLP)</a:t>
            </a:r>
          </a:p>
          <a:p>
            <a:pPr lvl="1"/>
            <a:r>
              <a:rPr lang="en-US" altLang="zh-CN" dirty="0"/>
              <a:t>Priority Inheritance (PIP)</a:t>
            </a:r>
          </a:p>
          <a:p>
            <a:pPr lvl="1"/>
            <a:r>
              <a:rPr lang="en-US" altLang="zh-CN" dirty="0"/>
              <a:t>Priority Ceiling (PCP)</a:t>
            </a:r>
          </a:p>
          <a:p>
            <a:r>
              <a:rPr lang="en-US" altLang="zh-CN" b="1" dirty="0"/>
              <a:t>Under EDF</a:t>
            </a:r>
          </a:p>
          <a:p>
            <a:pPr lvl="1"/>
            <a:r>
              <a:rPr lang="en-US" altLang="zh-CN" dirty="0"/>
              <a:t>Non Preemptive Protocol (NPP)</a:t>
            </a:r>
          </a:p>
          <a:p>
            <a:pPr lvl="1"/>
            <a:r>
              <a:rPr lang="en-US" altLang="zh-CN" dirty="0"/>
              <a:t>Dynamic Priority Inheritance (D-PIP)</a:t>
            </a:r>
          </a:p>
          <a:p>
            <a:pPr lvl="1"/>
            <a:r>
              <a:rPr lang="en-US" altLang="zh-CN" dirty="0"/>
              <a:t>Dynamic Priority Ceiling (D-PCP) </a:t>
            </a:r>
          </a:p>
          <a:p>
            <a:pPr lvl="1"/>
            <a:r>
              <a:rPr lang="en-US" altLang="zh-CN" dirty="0"/>
              <a:t>Stack Resource Policy (SRP) </a:t>
            </a:r>
          </a:p>
          <a:p>
            <a:pPr lvl="1"/>
            <a:r>
              <a:rPr lang="en-US" altLang="zh-CN" dirty="0"/>
              <a:t>We did not discuss D-PIP, D-PCP, SRP in class.</a:t>
            </a:r>
            <a:endParaRPr lang="zh-CN" altLang="en-US" dirty="0"/>
          </a:p>
          <a:p>
            <a:endParaRPr lang="en-SE" dirty="0"/>
          </a:p>
        </p:txBody>
      </p:sp>
    </p:spTree>
    <p:extLst>
      <p:ext uri="{BB962C8B-B14F-4D97-AF65-F5344CB8AC3E}">
        <p14:creationId xmlns:p14="http://schemas.microsoft.com/office/powerpoint/2010/main" val="3633845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idx="5"/>
          </p:nvPr>
        </p:nvSpPr>
        <p:spPr>
          <a:noFill/>
        </p:spPr>
        <p:txBody>
          <a:bodyPr/>
          <a:lstStyle/>
          <a:p>
            <a:fld id="{D03167C2-4F37-4C7E-8C4C-0C932D916505}" type="slidenum">
              <a:rPr lang="en-US" altLang="zh-CN" smtClean="0"/>
              <a:pPr/>
              <a:t>38</a:t>
            </a:fld>
            <a:endParaRPr lang="en-US" altLang="zh-CN"/>
          </a:p>
        </p:txBody>
      </p:sp>
      <p:sp>
        <p:nvSpPr>
          <p:cNvPr id="235523" name="Rectangle 2"/>
          <p:cNvSpPr>
            <a:spLocks noGrp="1" noRot="1" noChangeAspect="1" noChangeArrowheads="1" noTextEdit="1"/>
          </p:cNvSpPr>
          <p:nvPr>
            <p:ph type="sldImg"/>
          </p:nvPr>
        </p:nvSpPr>
        <p:spPr>
          <a:ln/>
        </p:spPr>
      </p:sp>
      <p:sp>
        <p:nvSpPr>
          <p:cNvPr id="235524" name="Rectangle 3"/>
          <p:cNvSpPr>
            <a:spLocks noGrp="1" noChangeArrowheads="1"/>
          </p:cNvSpPr>
          <p:nvPr>
            <p:ph type="body" idx="1"/>
          </p:nvPr>
        </p:nvSpPr>
        <p:spPr>
          <a:noFill/>
          <a:ln/>
        </p:spPr>
        <p:txBody>
          <a:bodyPr/>
          <a:lstStyle/>
          <a:p>
            <a:pPr lvl="1" eaLnBrk="1" hangingPunct="1"/>
            <a:r>
              <a:rPr lang="en-US" altLang="zh-CN" b="1" i="1" dirty="0">
                <a:ea typeface="宋体" pitchFamily="2" charset="-122"/>
              </a:rPr>
              <a:t>dynamic and adaptive</a:t>
            </a:r>
            <a:r>
              <a:rPr lang="en-US" altLang="zh-CN" dirty="0">
                <a:ea typeface="宋体" pitchFamily="2" charset="-122"/>
              </a:rPr>
              <a:t>: there are possible problems with respect to timing, the use of shared resources and buffer over-or underflow</a:t>
            </a:r>
          </a:p>
          <a:p>
            <a:pPr lvl="1" eaLnBrk="1" hangingPunct="1"/>
            <a:r>
              <a:rPr lang="en-US" altLang="zh-CN" b="1" i="1" dirty="0">
                <a:ea typeface="宋体" pitchFamily="2" charset="-122"/>
              </a:rPr>
              <a:t>guarantees </a:t>
            </a:r>
            <a:r>
              <a:rPr lang="en-US" altLang="zh-CN" dirty="0">
                <a:ea typeface="宋体" pitchFamily="2" charset="-122"/>
              </a:rPr>
              <a:t>can be given either off-line (if bounds on the behavior of the environment are known) or during run-time</a:t>
            </a:r>
          </a:p>
          <a:p>
            <a:endParaRPr lang="zh-CN" altLang="zh-CN" dirty="0"/>
          </a:p>
        </p:txBody>
      </p:sp>
    </p:spTree>
    <p:extLst>
      <p:ext uri="{BB962C8B-B14F-4D97-AF65-F5344CB8AC3E}">
        <p14:creationId xmlns:p14="http://schemas.microsoft.com/office/powerpoint/2010/main" val="4111430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idx="5"/>
          </p:nvPr>
        </p:nvSpPr>
        <p:spPr>
          <a:noFill/>
        </p:spPr>
        <p:txBody>
          <a:bodyPr/>
          <a:lstStyle/>
          <a:p>
            <a:fld id="{7BAA7910-A154-402D-94B1-37AE4957BD23}" type="slidenum">
              <a:rPr lang="en-US" altLang="zh-CN" smtClean="0"/>
              <a:pPr/>
              <a:t>39</a:t>
            </a:fld>
            <a:endParaRPr lang="en-US" altLang="zh-CN"/>
          </a:p>
        </p:txBody>
      </p:sp>
      <p:sp>
        <p:nvSpPr>
          <p:cNvPr id="237571" name="Rectangle 2"/>
          <p:cNvSpPr>
            <a:spLocks noGrp="1" noRot="1" noChangeAspect="1" noChangeArrowheads="1" noTextEdit="1"/>
          </p:cNvSpPr>
          <p:nvPr>
            <p:ph type="sldImg"/>
          </p:nvPr>
        </p:nvSpPr>
        <p:spPr>
          <a:ln/>
        </p:spPr>
      </p:sp>
      <p:sp>
        <p:nvSpPr>
          <p:cNvPr id="237572" name="Rectangle 3"/>
          <p:cNvSpPr>
            <a:spLocks noGrp="1" noChangeArrowheads="1"/>
          </p:cNvSpPr>
          <p:nvPr>
            <p:ph type="body" idx="1"/>
          </p:nvPr>
        </p:nvSpPr>
        <p:spPr>
          <a:noFill/>
          <a:ln/>
        </p:spPr>
        <p:txBody>
          <a:bodyPr/>
          <a:lstStyle/>
          <a:p>
            <a:pPr eaLnBrk="1" hangingPunct="1">
              <a:lnSpc>
                <a:spcPct val="90000"/>
              </a:lnSpc>
            </a:pPr>
            <a:r>
              <a:rPr lang="en-US" altLang="zh-CN" b="1" i="1" dirty="0">
                <a:ea typeface="宋体" pitchFamily="2" charset="-122"/>
              </a:rPr>
              <a:t>Principle</a:t>
            </a:r>
            <a:r>
              <a:rPr lang="en-US" altLang="zh-CN" dirty="0">
                <a:ea typeface="宋体" pitchFamily="2" charset="-122"/>
              </a:rPr>
              <a:t>:</a:t>
            </a:r>
          </a:p>
          <a:p>
            <a:pPr lvl="1" eaLnBrk="1" hangingPunct="1">
              <a:lnSpc>
                <a:spcPct val="90000"/>
              </a:lnSpc>
            </a:pPr>
            <a:r>
              <a:rPr lang="en-US" altLang="zh-CN" dirty="0">
                <a:ea typeface="宋体" pitchFamily="2" charset="-122"/>
              </a:rPr>
              <a:t>To each event, there is associated a corresponding process that will be executed.</a:t>
            </a:r>
          </a:p>
          <a:p>
            <a:pPr lvl="1" eaLnBrk="1" hangingPunct="1">
              <a:lnSpc>
                <a:spcPct val="90000"/>
              </a:lnSpc>
            </a:pPr>
            <a:r>
              <a:rPr lang="en-US" altLang="zh-CN" dirty="0">
                <a:ea typeface="宋体" pitchFamily="2" charset="-122"/>
              </a:rPr>
              <a:t>Events are emitted by (a) external interrupts and (b) by processes themselves.</a:t>
            </a:r>
          </a:p>
          <a:p>
            <a:pPr lvl="1" eaLnBrk="1" hangingPunct="1">
              <a:lnSpc>
                <a:spcPct val="90000"/>
              </a:lnSpc>
            </a:pPr>
            <a:r>
              <a:rPr lang="en-US" altLang="zh-CN" dirty="0">
                <a:ea typeface="宋体" pitchFamily="2" charset="-122"/>
              </a:rPr>
              <a:t>Events are collected in a queue; depending on the queuing discipline, an event is chosen for running.</a:t>
            </a:r>
          </a:p>
          <a:p>
            <a:pPr lvl="1" eaLnBrk="1" hangingPunct="1">
              <a:lnSpc>
                <a:spcPct val="90000"/>
              </a:lnSpc>
            </a:pPr>
            <a:r>
              <a:rPr lang="en-US" altLang="zh-CN" dirty="0">
                <a:ea typeface="宋体" pitchFamily="2" charset="-122"/>
              </a:rPr>
              <a:t>Processes can not be interrupted.</a:t>
            </a:r>
          </a:p>
          <a:p>
            <a:pPr eaLnBrk="1" hangingPunct="1">
              <a:lnSpc>
                <a:spcPct val="90000"/>
              </a:lnSpc>
            </a:pPr>
            <a:r>
              <a:rPr lang="en-US" altLang="zh-CN" b="1" i="1" dirty="0">
                <a:ea typeface="宋体" pitchFamily="2" charset="-122"/>
              </a:rPr>
              <a:t>Extensions</a:t>
            </a:r>
            <a:r>
              <a:rPr lang="en-US" altLang="zh-CN" dirty="0">
                <a:ea typeface="宋体" pitchFamily="2" charset="-122"/>
              </a:rPr>
              <a:t>:</a:t>
            </a:r>
          </a:p>
          <a:p>
            <a:pPr lvl="1" eaLnBrk="1" hangingPunct="1">
              <a:lnSpc>
                <a:spcPct val="90000"/>
              </a:lnSpc>
            </a:pPr>
            <a:r>
              <a:rPr lang="en-US" altLang="zh-CN" dirty="0">
                <a:ea typeface="宋体" pitchFamily="2" charset="-122"/>
              </a:rPr>
              <a:t>A background process can run (and preempted!) if the event queue is empty.</a:t>
            </a:r>
          </a:p>
          <a:p>
            <a:pPr lvl="1" eaLnBrk="1" hangingPunct="1">
              <a:lnSpc>
                <a:spcPct val="90000"/>
              </a:lnSpc>
            </a:pPr>
            <a:r>
              <a:rPr lang="en-US" altLang="zh-CN" dirty="0">
                <a:ea typeface="宋体" pitchFamily="2" charset="-122"/>
              </a:rPr>
              <a:t>Timed events enter the queue only after a time interval elapsed. This enables periodic instantiations for example.</a:t>
            </a:r>
          </a:p>
          <a:p>
            <a:pPr eaLnBrk="1" hangingPunct="1">
              <a:lnSpc>
                <a:spcPct val="90000"/>
              </a:lnSpc>
            </a:pPr>
            <a:endParaRPr lang="en-US" altLang="zh-CN" dirty="0">
              <a:ea typeface="宋体" pitchFamily="2" charset="-122"/>
            </a:endParaRPr>
          </a:p>
          <a:p>
            <a:endParaRPr lang="zh-CN" altLang="zh-CN" dirty="0"/>
          </a:p>
        </p:txBody>
      </p:sp>
    </p:spTree>
    <p:extLst>
      <p:ext uri="{BB962C8B-B14F-4D97-AF65-F5344CB8AC3E}">
        <p14:creationId xmlns:p14="http://schemas.microsoft.com/office/powerpoint/2010/main" val="2795981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a:spLocks noGrp="1" noChangeArrowheads="1"/>
          </p:cNvSpPr>
          <p:nvPr>
            <p:ph type="sldNum" sz="quarter" idx="5"/>
          </p:nvPr>
        </p:nvSpPr>
        <p:spPr>
          <a:noFill/>
        </p:spPr>
        <p:txBody>
          <a:bodyPr/>
          <a:lstStyle/>
          <a:p>
            <a:fld id="{0ED2C370-771B-46A2-88E6-BD22F144CA25}" type="slidenum">
              <a:rPr lang="en-US" altLang="zh-CN" smtClean="0"/>
              <a:pPr/>
              <a:t>40</a:t>
            </a:fld>
            <a:endParaRPr lang="en-US" altLang="zh-CN"/>
          </a:p>
        </p:txBody>
      </p:sp>
      <p:sp>
        <p:nvSpPr>
          <p:cNvPr id="239619" name="Rectangle 2"/>
          <p:cNvSpPr>
            <a:spLocks noGrp="1" noRot="1" noChangeAspect="1" noChangeArrowheads="1" noTextEdit="1"/>
          </p:cNvSpPr>
          <p:nvPr>
            <p:ph type="sldImg"/>
          </p:nvPr>
        </p:nvSpPr>
        <p:spPr>
          <a:ln/>
        </p:spPr>
      </p:sp>
      <p:sp>
        <p:nvSpPr>
          <p:cNvPr id="239620"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671289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a:spLocks noGrp="1" noChangeArrowheads="1"/>
          </p:cNvSpPr>
          <p:nvPr>
            <p:ph type="sldNum" sz="quarter" idx="5"/>
          </p:nvPr>
        </p:nvSpPr>
        <p:spPr>
          <a:noFill/>
        </p:spPr>
        <p:txBody>
          <a:bodyPr/>
          <a:lstStyle/>
          <a:p>
            <a:fld id="{3981607A-8E1F-4A5B-A8A1-57293B876B34}" type="slidenum">
              <a:rPr lang="en-US" altLang="zh-CN" smtClean="0"/>
              <a:pPr/>
              <a:t>41</a:t>
            </a:fld>
            <a:endParaRPr lang="en-US" altLang="zh-CN"/>
          </a:p>
        </p:txBody>
      </p:sp>
      <p:sp>
        <p:nvSpPr>
          <p:cNvPr id="240643" name="Rectangle 2"/>
          <p:cNvSpPr>
            <a:spLocks noGrp="1" noRot="1" noChangeAspect="1" noChangeArrowheads="1" noTextEdit="1"/>
          </p:cNvSpPr>
          <p:nvPr>
            <p:ph type="sldImg"/>
          </p:nvPr>
        </p:nvSpPr>
        <p:spPr>
          <a:ln/>
        </p:spPr>
      </p:sp>
      <p:sp>
        <p:nvSpPr>
          <p:cNvPr id="240644"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19716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7"/>
          <p:cNvSpPr>
            <a:spLocks noGrp="1" noChangeArrowheads="1"/>
          </p:cNvSpPr>
          <p:nvPr>
            <p:ph type="sldNum" sz="quarter" idx="5"/>
          </p:nvPr>
        </p:nvSpPr>
        <p:spPr>
          <a:noFill/>
        </p:spPr>
        <p:txBody>
          <a:bodyPr/>
          <a:lstStyle/>
          <a:p>
            <a:fld id="{38C41C3E-9306-4203-B2D7-1FE0B64D8013}" type="slidenum">
              <a:rPr lang="en-US" altLang="zh-CN" smtClean="0"/>
              <a:pPr/>
              <a:t>42</a:t>
            </a:fld>
            <a:endParaRPr lang="en-US" altLang="zh-CN"/>
          </a:p>
        </p:txBody>
      </p:sp>
      <p:sp>
        <p:nvSpPr>
          <p:cNvPr id="243715" name="Rectangle 2"/>
          <p:cNvSpPr>
            <a:spLocks noGrp="1" noRot="1" noChangeAspect="1" noChangeArrowheads="1" noTextEdit="1"/>
          </p:cNvSpPr>
          <p:nvPr>
            <p:ph type="sldImg"/>
          </p:nvPr>
        </p:nvSpPr>
        <p:spPr>
          <a:ln/>
        </p:spPr>
      </p:sp>
      <p:sp>
        <p:nvSpPr>
          <p:cNvPr id="243716"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2474975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eaLnBrk="1" hangingPunct="1"/>
            <a:r>
              <a:rPr lang="en-US" altLang="zh-CN" sz="1200" dirty="0">
                <a:ea typeface="宋体" pitchFamily="2" charset="-122"/>
              </a:rPr>
              <a:t>A schedule is said to be </a:t>
            </a:r>
            <a:r>
              <a:rPr lang="en-US" altLang="zh-CN" sz="1200" b="1" i="1" dirty="0">
                <a:ea typeface="宋体" pitchFamily="2" charset="-122"/>
              </a:rPr>
              <a:t>feasible</a:t>
            </a:r>
            <a:r>
              <a:rPr lang="en-US" altLang="zh-CN" sz="1200" dirty="0">
                <a:ea typeface="宋体" pitchFamily="2" charset="-122"/>
              </a:rPr>
              <a:t>, if all task can be completed according to a set of specified constraints.</a:t>
            </a:r>
          </a:p>
          <a:p>
            <a:pPr eaLnBrk="1" hangingPunct="1"/>
            <a:r>
              <a:rPr lang="en-US" altLang="zh-CN" sz="1200" dirty="0">
                <a:ea typeface="宋体" pitchFamily="2" charset="-122"/>
              </a:rPr>
              <a:t>A set of tasks is said to be </a:t>
            </a:r>
            <a:r>
              <a:rPr lang="en-US" altLang="zh-CN" sz="1200" b="1" i="1" dirty="0">
                <a:ea typeface="宋体" pitchFamily="2" charset="-122"/>
              </a:rPr>
              <a:t>schedulable</a:t>
            </a:r>
            <a:r>
              <a:rPr lang="en-US" altLang="zh-CN" sz="1200" dirty="0">
                <a:ea typeface="宋体" pitchFamily="2" charset="-122"/>
              </a:rPr>
              <a:t>, if there exists at least one algorithm that can produce a feasible schedule.</a:t>
            </a:r>
          </a:p>
          <a:p>
            <a:pPr eaLnBrk="1" hangingPunct="1"/>
            <a:r>
              <a:rPr lang="en-US" altLang="zh-CN" sz="1200" b="1" i="1" dirty="0">
                <a:ea typeface="宋体" pitchFamily="2" charset="-122"/>
              </a:rPr>
              <a:t>Arrival time </a:t>
            </a:r>
            <a:r>
              <a:rPr lang="en-US" altLang="zh-CN" sz="1200" dirty="0">
                <a:ea typeface="宋体" pitchFamily="2" charset="-122"/>
              </a:rPr>
              <a:t>or </a:t>
            </a:r>
            <a:r>
              <a:rPr lang="en-US" altLang="zh-CN" sz="1200" b="1" i="1" dirty="0">
                <a:ea typeface="宋体" pitchFamily="2" charset="-122"/>
              </a:rPr>
              <a:t>release time </a:t>
            </a:r>
            <a:r>
              <a:rPr lang="en-US" altLang="zh-CN" sz="1200" dirty="0">
                <a:ea typeface="宋体" pitchFamily="2" charset="-122"/>
              </a:rPr>
              <a:t>is the time at which a task becomes ready for execution.</a:t>
            </a:r>
          </a:p>
          <a:p>
            <a:pPr eaLnBrk="1" hangingPunct="1"/>
            <a:r>
              <a:rPr lang="en-US" altLang="zh-CN" sz="1200" b="1" i="1" dirty="0">
                <a:ea typeface="宋体" pitchFamily="2" charset="-122"/>
              </a:rPr>
              <a:t>Computation time </a:t>
            </a:r>
            <a:r>
              <a:rPr lang="en-US" altLang="zh-CN" sz="1200" dirty="0">
                <a:ea typeface="宋体" pitchFamily="2" charset="-122"/>
              </a:rPr>
              <a:t>is the time necessary to the processor for executing the task without interruption.</a:t>
            </a:r>
          </a:p>
          <a:p>
            <a:pPr eaLnBrk="1" hangingPunct="1"/>
            <a:r>
              <a:rPr lang="en-US" altLang="zh-CN" sz="1200" b="1" i="1" dirty="0">
                <a:ea typeface="宋体" pitchFamily="2" charset="-122"/>
              </a:rPr>
              <a:t>Deadline </a:t>
            </a:r>
            <a:r>
              <a:rPr lang="en-US" altLang="zh-CN" sz="1200" dirty="0">
                <a:ea typeface="宋体" pitchFamily="2" charset="-122"/>
              </a:rPr>
              <a:t>is the time at which a task should be completed.</a:t>
            </a:r>
          </a:p>
          <a:p>
            <a:pPr eaLnBrk="1" hangingPunct="1"/>
            <a:r>
              <a:rPr lang="en-US" altLang="zh-CN" sz="1200" b="1" i="1" dirty="0">
                <a:ea typeface="宋体" pitchFamily="2" charset="-122"/>
              </a:rPr>
              <a:t>Start time </a:t>
            </a:r>
            <a:r>
              <a:rPr lang="en-US" altLang="zh-CN" sz="1200" dirty="0">
                <a:ea typeface="宋体" pitchFamily="2" charset="-122"/>
              </a:rPr>
              <a:t>is the time at which a task starts its execution.</a:t>
            </a:r>
          </a:p>
          <a:p>
            <a:pPr eaLnBrk="1" hangingPunct="1"/>
            <a:r>
              <a:rPr lang="en-US" altLang="zh-CN" sz="1200" b="1" i="1" dirty="0">
                <a:ea typeface="宋体" pitchFamily="2" charset="-122"/>
              </a:rPr>
              <a:t>Finishing time </a:t>
            </a:r>
            <a:r>
              <a:rPr lang="en-US" altLang="zh-CN" sz="1200" dirty="0">
                <a:ea typeface="宋体" pitchFamily="2" charset="-122"/>
              </a:rPr>
              <a:t>is the time at which a task finishes its execution.</a:t>
            </a:r>
          </a:p>
          <a:p>
            <a:endParaRPr lang="zh-CN" altLang="en-US" dirty="0"/>
          </a:p>
        </p:txBody>
      </p:sp>
      <p:sp>
        <p:nvSpPr>
          <p:cNvPr id="4" name="灯片编号占位符 3"/>
          <p:cNvSpPr>
            <a:spLocks noGrp="1"/>
          </p:cNvSpPr>
          <p:nvPr>
            <p:ph type="sldNum" sz="quarter" idx="10"/>
          </p:nvPr>
        </p:nvSpPr>
        <p:spPr/>
        <p:txBody>
          <a:bodyPr/>
          <a:lstStyle/>
          <a:p>
            <a:pPr>
              <a:defRPr/>
            </a:pPr>
            <a:fld id="{860EADA8-6ABE-48BB-9A2C-FF42BFA0F25A}" type="slidenum">
              <a:rPr lang="en-US" altLang="zh-CN" smtClean="0"/>
              <a:pPr>
                <a:defRPr/>
              </a:pPr>
              <a:t>43</a:t>
            </a:fld>
            <a:endParaRPr lang="en-US" altLang="zh-CN"/>
          </a:p>
        </p:txBody>
      </p:sp>
    </p:spTree>
    <p:extLst>
      <p:ext uri="{BB962C8B-B14F-4D97-AF65-F5344CB8AC3E}">
        <p14:creationId xmlns:p14="http://schemas.microsoft.com/office/powerpoint/2010/main" val="39659174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p:cNvSpPr>
            <a:spLocks noGrp="1" noChangeArrowheads="1"/>
          </p:cNvSpPr>
          <p:nvPr>
            <p:ph type="sldNum" sz="quarter" idx="5"/>
          </p:nvPr>
        </p:nvSpPr>
        <p:spPr>
          <a:noFill/>
        </p:spPr>
        <p:txBody>
          <a:bodyPr/>
          <a:lstStyle/>
          <a:p>
            <a:fld id="{9D41D863-C377-4232-8960-3F630F142BAB}" type="slidenum">
              <a:rPr lang="en-US" altLang="zh-CN" smtClean="0"/>
              <a:pPr/>
              <a:t>53</a:t>
            </a:fld>
            <a:endParaRPr lang="en-US" altLang="zh-CN"/>
          </a:p>
        </p:txBody>
      </p:sp>
      <p:sp>
        <p:nvSpPr>
          <p:cNvPr id="249859" name="Rectangle 2"/>
          <p:cNvSpPr>
            <a:spLocks noGrp="1" noRot="1" noChangeAspect="1" noChangeArrowheads="1" noTextEdit="1"/>
          </p:cNvSpPr>
          <p:nvPr>
            <p:ph type="sldImg"/>
          </p:nvPr>
        </p:nvSpPr>
        <p:spPr>
          <a:ln/>
        </p:spPr>
      </p:sp>
      <p:sp>
        <p:nvSpPr>
          <p:cNvPr id="249860"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1142468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kern="1200" dirty="0">
                <a:latin typeface="Gill Sans Light"/>
                <a:cs typeface="Calibri"/>
              </a:rPr>
              <a:t>“Laxity” or “slack time” X</a:t>
            </a:r>
            <a:r>
              <a:rPr lang="en-GB" kern="1200" baseline="-25000" dirty="0">
                <a:latin typeface="Gill Sans Light"/>
                <a:cs typeface="Calibri"/>
              </a:rPr>
              <a:t>i</a:t>
            </a:r>
            <a:r>
              <a:rPr lang="en-GB" kern="1200" dirty="0">
                <a:latin typeface="Gill Sans Light"/>
                <a:cs typeface="Calibri"/>
              </a:rPr>
              <a:t> = d</a:t>
            </a:r>
            <a:r>
              <a:rPr lang="en-GB" kern="1200" baseline="-25000" dirty="0">
                <a:latin typeface="Gill Sans Light"/>
                <a:cs typeface="Calibri"/>
              </a:rPr>
              <a:t>i</a:t>
            </a:r>
            <a:r>
              <a:rPr lang="en-GB" kern="1200" dirty="0">
                <a:latin typeface="Gill Sans Light"/>
                <a:cs typeface="Calibri"/>
              </a:rPr>
              <a:t> – a</a:t>
            </a:r>
            <a:r>
              <a:rPr lang="en-GB" kern="1200" baseline="-25000" dirty="0">
                <a:latin typeface="Gill Sans Light"/>
                <a:cs typeface="Calibri"/>
              </a:rPr>
              <a:t>i</a:t>
            </a:r>
            <a:r>
              <a:rPr lang="en-GB" kern="1200" dirty="0">
                <a:latin typeface="Gill Sans Light"/>
                <a:cs typeface="Calibri"/>
              </a:rPr>
              <a:t> – C</a:t>
            </a:r>
            <a:r>
              <a:rPr lang="en-GB" kern="1200" baseline="-25000" dirty="0">
                <a:latin typeface="Gill Sans Light"/>
                <a:cs typeface="Calibri"/>
              </a:rPr>
              <a:t>i </a:t>
            </a:r>
            <a:r>
              <a:rPr lang="en-GB" sz="1200" dirty="0" err="1">
                <a:solidFill>
                  <a:srgbClr val="0000FF"/>
                </a:solidFill>
                <a:latin typeface="Times New Roman"/>
                <a:cs typeface="Times New Roman"/>
              </a:rPr>
              <a:t>slack</a:t>
            </a:r>
            <a:r>
              <a:rPr lang="en-GB" sz="1100" baseline="-22222" dirty="0" err="1">
                <a:solidFill>
                  <a:srgbClr val="0000FF"/>
                </a:solidFill>
                <a:latin typeface="Times New Roman"/>
                <a:cs typeface="Times New Roman"/>
              </a:rPr>
              <a:t>i</a:t>
            </a:r>
            <a:r>
              <a:rPr lang="en-GB" sz="1100" spc="170" baseline="-22222" dirty="0">
                <a:solidFill>
                  <a:srgbClr val="0000FF"/>
                </a:solidFill>
                <a:latin typeface="Times New Roman"/>
                <a:cs typeface="Times New Roman"/>
              </a:rPr>
              <a:t> </a:t>
            </a:r>
            <a:r>
              <a:rPr lang="en-GB" sz="1200" dirty="0">
                <a:solidFill>
                  <a:srgbClr val="0000FF"/>
                </a:solidFill>
                <a:latin typeface="Times New Roman"/>
                <a:cs typeface="Times New Roman"/>
              </a:rPr>
              <a:t>= d</a:t>
            </a:r>
            <a:r>
              <a:rPr lang="en-GB" sz="1100" baseline="-22222" dirty="0">
                <a:solidFill>
                  <a:srgbClr val="0000FF"/>
                </a:solidFill>
                <a:latin typeface="Times New Roman"/>
                <a:cs typeface="Times New Roman"/>
              </a:rPr>
              <a:t>i</a:t>
            </a:r>
            <a:r>
              <a:rPr lang="en-GB" sz="1100" spc="204" baseline="-22222" dirty="0">
                <a:solidFill>
                  <a:srgbClr val="0000FF"/>
                </a:solidFill>
                <a:latin typeface="Times New Roman"/>
                <a:cs typeface="Times New Roman"/>
              </a:rPr>
              <a:t> </a:t>
            </a:r>
            <a:r>
              <a:rPr lang="en-GB" sz="1200" dirty="0">
                <a:solidFill>
                  <a:srgbClr val="0000FF"/>
                </a:solidFill>
                <a:latin typeface="Times New Roman"/>
                <a:cs typeface="Times New Roman"/>
              </a:rPr>
              <a:t>-</a:t>
            </a:r>
            <a:r>
              <a:rPr lang="en-GB" sz="1200" spc="5" dirty="0">
                <a:solidFill>
                  <a:srgbClr val="0000FF"/>
                </a:solidFill>
                <a:latin typeface="Times New Roman"/>
                <a:cs typeface="Times New Roman"/>
              </a:rPr>
              <a:t> </a:t>
            </a:r>
            <a:r>
              <a:rPr lang="en-GB" sz="1200" spc="-23" dirty="0">
                <a:solidFill>
                  <a:srgbClr val="0000FF"/>
                </a:solidFill>
                <a:latin typeface="Times New Roman"/>
                <a:cs typeface="Times New Roman"/>
              </a:rPr>
              <a:t>f</a:t>
            </a:r>
            <a:r>
              <a:rPr lang="en-GB" sz="1100" spc="-34" baseline="-22222" dirty="0">
                <a:solidFill>
                  <a:srgbClr val="0000FF"/>
                </a:solidFill>
                <a:latin typeface="Times New Roman"/>
                <a:cs typeface="Times New Roman"/>
              </a:rPr>
              <a:t>i</a:t>
            </a:r>
            <a:endParaRPr lang="en-GB" sz="1100" baseline="-22222" dirty="0">
              <a:latin typeface="Times New Roman"/>
              <a:cs typeface="Times New Roman"/>
            </a:endParaRPr>
          </a:p>
          <a:p>
            <a:pPr marL="0" marR="0" lvl="0" indent="0" algn="l" defTabSz="914400" rtl="0" eaLnBrk="0" fontAlgn="base" latinLnBrk="0" hangingPunct="0">
              <a:lnSpc>
                <a:spcPct val="90000"/>
              </a:lnSpc>
              <a:spcBef>
                <a:spcPct val="40000"/>
              </a:spcBef>
              <a:spcAft>
                <a:spcPct val="0"/>
              </a:spcAft>
              <a:buClrTx/>
              <a:buSzTx/>
              <a:buFontTx/>
              <a:buNone/>
              <a:tabLst/>
              <a:defRPr/>
            </a:pPr>
            <a:endParaRPr lang="en-GB" kern="1200" baseline="-25000" dirty="0">
              <a:latin typeface="Gill Sans Light"/>
              <a:cs typeface="Calibri"/>
            </a:endParaRPr>
          </a:p>
          <a:p>
            <a:endParaRPr lang="en-SE" dirty="0"/>
          </a:p>
        </p:txBody>
      </p:sp>
    </p:spTree>
    <p:extLst>
      <p:ext uri="{BB962C8B-B14F-4D97-AF65-F5344CB8AC3E}">
        <p14:creationId xmlns:p14="http://schemas.microsoft.com/office/powerpoint/2010/main" val="814877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0.5/3+1/4+2/6=</a:t>
            </a:r>
          </a:p>
          <a:p>
            <a:r>
              <a:rPr lang="en-GB" dirty="0"/>
              <a:t>R3=2+ceil(R3/3)0.5+ceil(R3/4)1=4</a:t>
            </a:r>
            <a:endParaRPr lang="en-SE" dirty="0"/>
          </a:p>
        </p:txBody>
      </p:sp>
    </p:spTree>
    <p:extLst>
      <p:ext uri="{BB962C8B-B14F-4D97-AF65-F5344CB8AC3E}">
        <p14:creationId xmlns:p14="http://schemas.microsoft.com/office/powerpoint/2010/main" val="36382811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E744F9A2-E329-A21D-3B91-BE11E6BBEAD2}"/>
              </a:ext>
            </a:extLst>
          </p:cNvPr>
          <p:cNvSpPr>
            <a:spLocks noGrp="1" noChangeArrowheads="1"/>
          </p:cNvSpPr>
          <p:nvPr>
            <p:ph type="sldNum" sz="quarter" idx="5"/>
          </p:nvPr>
        </p:nvSpPr>
        <p:spPr>
          <a:ln/>
        </p:spPr>
        <p:txBody>
          <a:bodyPr/>
          <a:lstStyle/>
          <a:p>
            <a:fld id="{75403325-FF36-4D9B-82AA-F7143ABDAB12}" type="slidenum">
              <a:rPr lang="en-US" altLang="en-SE"/>
              <a:pPr/>
              <a:t>55</a:t>
            </a:fld>
            <a:endParaRPr lang="en-US" altLang="en-SE"/>
          </a:p>
        </p:txBody>
      </p:sp>
      <p:sp>
        <p:nvSpPr>
          <p:cNvPr id="163842" name="Rectangle 2">
            <a:extLst>
              <a:ext uri="{FF2B5EF4-FFF2-40B4-BE49-F238E27FC236}">
                <a16:creationId xmlns:a16="http://schemas.microsoft.com/office/drawing/2014/main" id="{F4D92E0F-F3CF-6CF9-E5E4-62D2A551593A}"/>
              </a:ext>
            </a:extLst>
          </p:cNvPr>
          <p:cNvSpPr>
            <a:spLocks noGrp="1" noRot="1" noChangeAspect="1" noChangeArrowheads="1" noTextEdit="1"/>
          </p:cNvSpPr>
          <p:nvPr>
            <p:ph type="sldImg"/>
          </p:nvPr>
        </p:nvSpPr>
        <p:spPr>
          <a:ln/>
        </p:spPr>
      </p:sp>
      <p:sp>
        <p:nvSpPr>
          <p:cNvPr id="163843" name="Rectangle 3">
            <a:extLst>
              <a:ext uri="{FF2B5EF4-FFF2-40B4-BE49-F238E27FC236}">
                <a16:creationId xmlns:a16="http://schemas.microsoft.com/office/drawing/2014/main" id="{D582F09A-1AE3-ED32-7325-60552B67E2F1}"/>
              </a:ext>
            </a:extLst>
          </p:cNvPr>
          <p:cNvSpPr>
            <a:spLocks noGrp="1" noChangeArrowheads="1"/>
          </p:cNvSpPr>
          <p:nvPr>
            <p:ph type="body" idx="1"/>
          </p:nvPr>
        </p:nvSpPr>
        <p:spPr/>
        <p:txBody>
          <a:bodyPr/>
          <a:lstStyle/>
          <a:p>
            <a:endParaRPr lang="en-SE" altLang="en-SE"/>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E1FFAB9-275C-8D81-98D0-A8217275EAA5}"/>
              </a:ext>
            </a:extLst>
          </p:cNvPr>
          <p:cNvSpPr>
            <a:spLocks noGrp="1" noChangeArrowheads="1"/>
          </p:cNvSpPr>
          <p:nvPr>
            <p:ph type="sldNum" sz="quarter" idx="5"/>
          </p:nvPr>
        </p:nvSpPr>
        <p:spPr>
          <a:ln/>
        </p:spPr>
        <p:txBody>
          <a:bodyPr/>
          <a:lstStyle/>
          <a:p>
            <a:fld id="{A6FE3B9C-FEF1-41A8-BAF0-57ADAC113098}" type="slidenum">
              <a:rPr lang="en-US" altLang="en-SE"/>
              <a:pPr/>
              <a:t>56</a:t>
            </a:fld>
            <a:endParaRPr lang="en-US" altLang="en-SE"/>
          </a:p>
        </p:txBody>
      </p:sp>
      <p:sp>
        <p:nvSpPr>
          <p:cNvPr id="164866" name="Rectangle 2">
            <a:extLst>
              <a:ext uri="{FF2B5EF4-FFF2-40B4-BE49-F238E27FC236}">
                <a16:creationId xmlns:a16="http://schemas.microsoft.com/office/drawing/2014/main" id="{0DB10AC2-4F75-AD3C-AB7D-BECB7A2234D7}"/>
              </a:ext>
            </a:extLst>
          </p:cNvPr>
          <p:cNvSpPr>
            <a:spLocks noGrp="1" noRot="1" noChangeAspect="1" noChangeArrowheads="1" noTextEdit="1"/>
          </p:cNvSpPr>
          <p:nvPr>
            <p:ph type="sldImg"/>
          </p:nvPr>
        </p:nvSpPr>
        <p:spPr>
          <a:ln/>
        </p:spPr>
      </p:sp>
      <p:sp>
        <p:nvSpPr>
          <p:cNvPr id="164867" name="Rectangle 3">
            <a:extLst>
              <a:ext uri="{FF2B5EF4-FFF2-40B4-BE49-F238E27FC236}">
                <a16:creationId xmlns:a16="http://schemas.microsoft.com/office/drawing/2014/main" id="{3AC8DDBE-80E1-F57A-3394-8369E261D05A}"/>
              </a:ext>
            </a:extLst>
          </p:cNvPr>
          <p:cNvSpPr>
            <a:spLocks noGrp="1" noChangeArrowheads="1"/>
          </p:cNvSpPr>
          <p:nvPr>
            <p:ph type="body" idx="1"/>
          </p:nvPr>
        </p:nvSpPr>
        <p:spPr/>
        <p:txBody>
          <a:bodyPr/>
          <a:lstStyle/>
          <a:p>
            <a:endParaRPr lang="en-SE" altLang="en-SE"/>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659D6562-41EA-BDEF-2CEB-D0F74E71B75E}"/>
              </a:ext>
            </a:extLst>
          </p:cNvPr>
          <p:cNvSpPr>
            <a:spLocks noGrp="1" noChangeArrowheads="1"/>
          </p:cNvSpPr>
          <p:nvPr>
            <p:ph type="sldNum" sz="quarter" idx="5"/>
          </p:nvPr>
        </p:nvSpPr>
        <p:spPr>
          <a:ln/>
        </p:spPr>
        <p:txBody>
          <a:bodyPr/>
          <a:lstStyle/>
          <a:p>
            <a:fld id="{8CE6AFDA-FFF0-41C3-BC3E-42F3491BD27F}" type="slidenum">
              <a:rPr lang="en-US" altLang="en-SE"/>
              <a:pPr/>
              <a:t>57</a:t>
            </a:fld>
            <a:endParaRPr lang="en-US" altLang="en-SE"/>
          </a:p>
        </p:txBody>
      </p:sp>
      <p:sp>
        <p:nvSpPr>
          <p:cNvPr id="165890" name="Rectangle 2">
            <a:extLst>
              <a:ext uri="{FF2B5EF4-FFF2-40B4-BE49-F238E27FC236}">
                <a16:creationId xmlns:a16="http://schemas.microsoft.com/office/drawing/2014/main" id="{5377B695-D7D9-C161-64F1-4A7D125B2C66}"/>
              </a:ext>
            </a:extLst>
          </p:cNvPr>
          <p:cNvSpPr>
            <a:spLocks noGrp="1" noRot="1" noChangeAspect="1" noChangeArrowheads="1" noTextEdit="1"/>
          </p:cNvSpPr>
          <p:nvPr>
            <p:ph type="sldImg"/>
          </p:nvPr>
        </p:nvSpPr>
        <p:spPr>
          <a:ln/>
        </p:spPr>
      </p:sp>
      <p:sp>
        <p:nvSpPr>
          <p:cNvPr id="165891" name="Rectangle 3">
            <a:extLst>
              <a:ext uri="{FF2B5EF4-FFF2-40B4-BE49-F238E27FC236}">
                <a16:creationId xmlns:a16="http://schemas.microsoft.com/office/drawing/2014/main" id="{30A0DF59-4446-A99C-0E66-7C58A6FA462F}"/>
              </a:ext>
            </a:extLst>
          </p:cNvPr>
          <p:cNvSpPr>
            <a:spLocks noGrp="1" noChangeArrowheads="1"/>
          </p:cNvSpPr>
          <p:nvPr>
            <p:ph type="body" idx="1"/>
          </p:nvPr>
        </p:nvSpPr>
        <p:spPr/>
        <p:txBody>
          <a:bodyPr/>
          <a:lstStyle/>
          <a:p>
            <a:endParaRPr lang="en-SE" altLang="en-SE"/>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F6D7A-46EF-37DC-FCC3-B36F548F99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FE7257-6C7A-7985-2B62-5926E2FF2F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80A312-0BF2-C62C-2764-A218AA8D2431}"/>
              </a:ext>
            </a:extLst>
          </p:cNvPr>
          <p:cNvSpPr>
            <a:spLocks noGrp="1"/>
          </p:cNvSpPr>
          <p:nvPr>
            <p:ph type="body" idx="1"/>
          </p:nvPr>
        </p:nvSpPr>
        <p:spPr/>
        <p:txBody>
          <a:bodyPr/>
          <a:lstStyle/>
          <a:p>
            <a:r>
              <a:rPr lang="en-GB" b="0" i="0" dirty="0">
                <a:solidFill>
                  <a:srgbClr val="273239"/>
                </a:solidFill>
                <a:effectLst/>
                <a:latin typeface="Nunito" pitchFamily="2" charset="0"/>
              </a:rPr>
              <a:t>The number of times ‘hello’ is printed is equal to the number of processes created. Total Number of Processes = 2</a:t>
            </a:r>
            <a:r>
              <a:rPr lang="en-GB" b="0" i="0" baseline="30000" dirty="0">
                <a:solidFill>
                  <a:srgbClr val="273239"/>
                </a:solidFill>
                <a:effectLst/>
                <a:latin typeface="Nunito" pitchFamily="2" charset="0"/>
              </a:rPr>
              <a:t>n</a:t>
            </a:r>
            <a:r>
              <a:rPr lang="en-GB" b="0" i="0" dirty="0">
                <a:solidFill>
                  <a:srgbClr val="273239"/>
                </a:solidFill>
                <a:effectLst/>
                <a:latin typeface="Nunito" pitchFamily="2" charset="0"/>
              </a:rPr>
              <a:t>, where n is the number of fork system calls. So here n = 3, 2</a:t>
            </a:r>
            <a:r>
              <a:rPr lang="en-GB" b="0" i="0" baseline="30000" dirty="0">
                <a:solidFill>
                  <a:srgbClr val="273239"/>
                </a:solidFill>
                <a:effectLst/>
                <a:latin typeface="Nunito" pitchFamily="2" charset="0"/>
              </a:rPr>
              <a:t>3</a:t>
            </a:r>
            <a:r>
              <a:rPr lang="en-GB" b="0" i="0" dirty="0">
                <a:solidFill>
                  <a:srgbClr val="273239"/>
                </a:solidFill>
                <a:effectLst/>
                <a:latin typeface="Nunito" pitchFamily="2" charset="0"/>
              </a:rPr>
              <a:t> = 8 Let us put some label names for the three lines:’</a:t>
            </a:r>
            <a:endParaRPr lang="en-GB" sz="1200" b="0" kern="0" dirty="0"/>
          </a:p>
          <a:p>
            <a:endParaRPr lang="en-GB" sz="1200" b="0" kern="0" dirty="0"/>
          </a:p>
          <a:p>
            <a:endParaRPr lang="en-GB" sz="1200" b="0" kern="0" dirty="0"/>
          </a:p>
          <a:p>
            <a:r>
              <a:rPr lang="en-GB" sz="1200" b="0" kern="0" dirty="0"/>
              <a:t> Let us put some label names for the three lines:</a:t>
            </a:r>
          </a:p>
          <a:p>
            <a:r>
              <a:rPr lang="en-GB" sz="1200" b="0" kern="0" dirty="0"/>
              <a:t>fork ();   // Line 1</a:t>
            </a:r>
          </a:p>
          <a:p>
            <a:r>
              <a:rPr lang="en-GB" sz="1200" b="0" kern="0" dirty="0"/>
              <a:t>fork ();   // Line 2</a:t>
            </a:r>
          </a:p>
          <a:p>
            <a:r>
              <a:rPr lang="en-GB" sz="1200" b="0" kern="0" dirty="0"/>
              <a:t>fork ();   // Line 3</a:t>
            </a:r>
          </a:p>
          <a:p>
            <a:r>
              <a:rPr lang="en-GB" sz="1200" b="0" kern="0" dirty="0"/>
              <a:t>       L1       // 1 child process created by line 1.</a:t>
            </a:r>
          </a:p>
          <a:p>
            <a:r>
              <a:rPr lang="en-GB" sz="1200" b="0" kern="0" dirty="0"/>
              <a:t>    /     \     </a:t>
            </a:r>
          </a:p>
          <a:p>
            <a:r>
              <a:rPr lang="en-GB" sz="1200" b="0" kern="0" dirty="0"/>
              <a:t>  L2      </a:t>
            </a:r>
            <a:r>
              <a:rPr lang="en-GB" sz="1200" b="0" kern="0" dirty="0" err="1"/>
              <a:t>L2</a:t>
            </a:r>
            <a:r>
              <a:rPr lang="en-GB" sz="1200" b="0" kern="0" dirty="0"/>
              <a:t>    // 2 child processes created by line 2.</a:t>
            </a:r>
          </a:p>
          <a:p>
            <a:r>
              <a:rPr lang="en-GB" sz="1200" b="0" kern="0" dirty="0"/>
              <a:t> /  \    /  \   </a:t>
            </a:r>
          </a:p>
          <a:p>
            <a:r>
              <a:rPr lang="en-GB" sz="1200" b="0" kern="0" dirty="0"/>
              <a:t>L3  </a:t>
            </a:r>
            <a:r>
              <a:rPr lang="en-GB" sz="1200" b="0" kern="0" dirty="0" err="1"/>
              <a:t>L3</a:t>
            </a:r>
            <a:r>
              <a:rPr lang="en-GB" sz="1200" b="0" kern="0" dirty="0"/>
              <a:t>  </a:t>
            </a:r>
            <a:r>
              <a:rPr lang="en-GB" sz="1200" b="0" kern="0" dirty="0" err="1"/>
              <a:t>L3</a:t>
            </a:r>
            <a:r>
              <a:rPr lang="en-GB" sz="1200" b="0" kern="0" dirty="0"/>
              <a:t>  </a:t>
            </a:r>
            <a:r>
              <a:rPr lang="en-GB" sz="1200" b="0" kern="0" dirty="0" err="1"/>
              <a:t>L3</a:t>
            </a:r>
            <a:r>
              <a:rPr lang="en-GB" sz="1200" b="0" kern="0" dirty="0"/>
              <a:t>  // 4 child processes created by line 3.</a:t>
            </a:r>
            <a:endParaRPr lang="en-US" sz="1200" b="0" kern="0" dirty="0"/>
          </a:p>
          <a:p>
            <a:endParaRPr lang="en-SE" dirty="0"/>
          </a:p>
        </p:txBody>
      </p:sp>
    </p:spTree>
    <p:extLst>
      <p:ext uri="{BB962C8B-B14F-4D97-AF65-F5344CB8AC3E}">
        <p14:creationId xmlns:p14="http://schemas.microsoft.com/office/powerpoint/2010/main" val="24358806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8898" name="Rectangle 2"/>
          <p:cNvSpPr>
            <a:spLocks noGrp="1" noRot="1" noChangeAspect="1" noChangeArrowheads="1" noTextEdit="1"/>
          </p:cNvSpPr>
          <p:nvPr>
            <p:ph type="sldImg"/>
          </p:nvPr>
        </p:nvSpPr>
        <p:spPr>
          <a:xfrm>
            <a:off x="479425" y="617538"/>
            <a:ext cx="6373813" cy="3586162"/>
          </a:xfrm>
        </p:spPr>
      </p:sp>
      <p:sp>
        <p:nvSpPr>
          <p:cNvPr id="1488899" name="Rectangle 3"/>
          <p:cNvSpPr>
            <a:spLocks noGrp="1" noChangeArrowheads="1"/>
          </p:cNvSpPr>
          <p:nvPr>
            <p:ph type="body" idx="1"/>
          </p:nvPr>
        </p:nvSpPr>
        <p:spPr>
          <a:xfrm>
            <a:off x="550334" y="4560570"/>
            <a:ext cx="6304279" cy="4318874"/>
          </a:xfrm>
          <a:ln/>
        </p:spPr>
        <p:txBody>
          <a:bodyPr lIns="96642" tIns="48321" rIns="96642" bIns="48321"/>
          <a:lstStyle/>
          <a:p>
            <a:r>
              <a:rPr lang="en-US" dirty="0"/>
              <a:t>Instead, the memory system of a modern computer consists of a series of black boxes ranging from the fastest to the slowest.</a:t>
            </a:r>
          </a:p>
          <a:p>
            <a:r>
              <a:rPr lang="en-US" dirty="0"/>
              <a:t>Besides variation in speed, these boxes also varies in size (smallest to biggest) and cost.</a:t>
            </a:r>
          </a:p>
          <a:p>
            <a:r>
              <a:rPr lang="en-US" dirty="0"/>
              <a:t>What makes this kind of arrangement work is one of the most important  principle in computer design.  The principle of locality. </a:t>
            </a:r>
            <a:r>
              <a:rPr lang="en-US" dirty="0">
                <a:cs typeface="Arial" charset="0"/>
              </a:rPr>
              <a:t>The principle of locality states that programs access a relatively small portion of the address space at  any instant of time.</a:t>
            </a:r>
            <a:endParaRPr lang="en-US" dirty="0"/>
          </a:p>
          <a:p>
            <a:endParaRPr lang="en-US" dirty="0"/>
          </a:p>
          <a:p>
            <a:r>
              <a:rPr lang="en-US" dirty="0"/>
              <a:t>The design goal is to present the user with as much memory as is available in the cheapest technology (points to the disk).</a:t>
            </a:r>
          </a:p>
          <a:p>
            <a:r>
              <a:rPr lang="en-US" dirty="0"/>
              <a:t>While by taking advantage of the principle of locality, we like to provide the user an average access speed that is very close to the speed that is offered by the fastest technology.</a:t>
            </a:r>
          </a:p>
          <a:p>
            <a:r>
              <a:rPr lang="en-US" dirty="0"/>
              <a:t>(We will go over this slide in detail in the next lectures on caches).</a:t>
            </a:r>
          </a:p>
          <a:p>
            <a:endParaRPr lang="en-US" dirty="0"/>
          </a:p>
        </p:txBody>
      </p:sp>
    </p:spTree>
    <p:extLst>
      <p:ext uri="{BB962C8B-B14F-4D97-AF65-F5344CB8AC3E}">
        <p14:creationId xmlns:p14="http://schemas.microsoft.com/office/powerpoint/2010/main" val="10059091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Another</a:t>
            </a:r>
            <a:r>
              <a:rPr lang="zh-CN" altLang="en-US"/>
              <a:t> </a:t>
            </a:r>
            <a:r>
              <a:rPr lang="en-US" altLang="zh-CN"/>
              <a:t>example</a:t>
            </a:r>
            <a:r>
              <a:rPr lang="zh-CN" altLang="en-US"/>
              <a:t> </a:t>
            </a:r>
            <a:r>
              <a:rPr lang="en-US" altLang="zh-CN"/>
              <a:t>to</a:t>
            </a:r>
            <a:r>
              <a:rPr lang="zh-CN" altLang="en-US"/>
              <a:t> </a:t>
            </a:r>
            <a:r>
              <a:rPr lang="en-US" altLang="zh-CN"/>
              <a:t>show</a:t>
            </a:r>
            <a:r>
              <a:rPr lang="zh-CN" altLang="en-US"/>
              <a:t> </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EB10148-9EF2-FB49-9E1A-13660DDAFF20}"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270171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Tag: 4 Index: 1 Offset: 3. The low-order 3 bits of an address specifies the byte address, and the next 1 bit is the index. I'll write addresses as a triple of </a:t>
            </a:r>
            <a:r>
              <a:rPr lang="en-US" dirty="0" err="1"/>
              <a:t>tag:index:offset</a:t>
            </a:r>
            <a:r>
              <a:rPr lang="en-US" dirty="0"/>
              <a:t>. We have: </a:t>
            </a:r>
          </a:p>
          <a:p>
            <a:r>
              <a:rPr lang="en-US" dirty="0" err="1"/>
              <a:t>lw</a:t>
            </a:r>
            <a:r>
              <a:rPr lang="en-US" dirty="0"/>
              <a:t> 0   = 0000:0:000 </a:t>
            </a:r>
          </a:p>
          <a:p>
            <a:pPr lvl="1"/>
            <a:r>
              <a:rPr lang="en-US" dirty="0"/>
              <a:t>Bytes 0-7 loaded into cache index 0.</a:t>
            </a:r>
          </a:p>
          <a:p>
            <a:r>
              <a:rPr lang="en-US" dirty="0" err="1"/>
              <a:t>sw</a:t>
            </a:r>
            <a:r>
              <a:rPr lang="en-US" dirty="0"/>
              <a:t> 44= 0010:1:100 </a:t>
            </a:r>
          </a:p>
          <a:p>
            <a:pPr lvl="1"/>
            <a:r>
              <a:rPr lang="en-US" dirty="0"/>
              <a:t>Bytes 40-47 loaded into cache index 1; bytes 44-47 modified; block marked "dirty".</a:t>
            </a:r>
          </a:p>
          <a:p>
            <a:r>
              <a:rPr lang="en-US" dirty="0" err="1"/>
              <a:t>lw</a:t>
            </a:r>
            <a:r>
              <a:rPr lang="en-US" dirty="0"/>
              <a:t> 52 =  0011:0:100  </a:t>
            </a:r>
          </a:p>
          <a:p>
            <a:pPr lvl="1"/>
            <a:r>
              <a:rPr lang="en-US" dirty="0"/>
              <a:t>Bytes 48-55 loaded into cache index 0; Clean miss  (since replaced block was clean), previous block discarded</a:t>
            </a:r>
          </a:p>
          <a:p>
            <a:r>
              <a:rPr lang="en-US" dirty="0" err="1"/>
              <a:t>lw</a:t>
            </a:r>
            <a:r>
              <a:rPr lang="en-US" dirty="0"/>
              <a:t> 88 =  0101:1:000 </a:t>
            </a:r>
          </a:p>
          <a:p>
            <a:pPr lvl="1"/>
            <a:r>
              <a:rPr lang="en-US" dirty="0"/>
              <a:t>Bytes 88-95 loaded into cache index 1; Dirty miss (since replaced block was dirty); previous (dirty) contents written back to memory; block marked "clean“</a:t>
            </a:r>
          </a:p>
          <a:p>
            <a:r>
              <a:rPr lang="en-US" dirty="0" err="1"/>
              <a:t>lw</a:t>
            </a:r>
            <a:r>
              <a:rPr lang="en-US" dirty="0"/>
              <a:t> 0 = 0000:0:000 </a:t>
            </a:r>
          </a:p>
          <a:p>
            <a:pPr lvl="1"/>
            <a:r>
              <a:rPr lang="en-US" dirty="0"/>
              <a:t>Bytes 0-7 loaded into cache index 0. Clean miss; block marked “clean”</a:t>
            </a:r>
          </a:p>
          <a:p>
            <a:r>
              <a:rPr lang="en-US" dirty="0" err="1"/>
              <a:t>sw</a:t>
            </a:r>
            <a:r>
              <a:rPr lang="en-US" dirty="0"/>
              <a:t> 52 = 0011:0:100 </a:t>
            </a:r>
          </a:p>
          <a:p>
            <a:pPr lvl="1"/>
            <a:r>
              <a:rPr lang="en-US" dirty="0"/>
              <a:t>Bytes 48-55 loaded into cache index 0. Clean miss. bytes 52-55 modified; block marked "dirty". </a:t>
            </a:r>
          </a:p>
          <a:p>
            <a:r>
              <a:rPr lang="en-US" dirty="0" err="1"/>
              <a:t>lw</a:t>
            </a:r>
            <a:r>
              <a:rPr lang="en-US" dirty="0"/>
              <a:t> 68 = 0010:0:100 </a:t>
            </a:r>
          </a:p>
          <a:p>
            <a:pPr lvl="1"/>
            <a:r>
              <a:rPr lang="en-US" dirty="0"/>
              <a:t>Bytes 64-71 brought into cache index 0; Dirty miss; previous (dirty) contents written back to memory; block marked “clean”. </a:t>
            </a:r>
          </a:p>
          <a:p>
            <a:r>
              <a:rPr lang="en-US" dirty="0" err="1"/>
              <a:t>lw</a:t>
            </a:r>
            <a:r>
              <a:rPr lang="en-US" dirty="0"/>
              <a:t> 44 = 0010:1:100 </a:t>
            </a:r>
          </a:p>
          <a:p>
            <a:pPr lvl="1"/>
            <a:r>
              <a:rPr lang="en-US" dirty="0"/>
              <a:t>Bytes 40-47 loaded into cache index1; Clean miss; block marked "clean".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D8AF720-472F-4B50-80B7-CC002CB185FA}" type="slidenum">
              <a:rPr kumimoji="0" lang="en-US" altLang="zh-CN" sz="1200" b="0" i="0" u="none" strike="noStrike" kern="1200" cap="none" spc="0" normalizeH="0" baseline="0" noProof="0" smtClean="0">
                <a:ln>
                  <a:noFill/>
                </a:ln>
                <a:solidFill>
                  <a:srgbClr val="000000"/>
                </a:solidFill>
                <a:effectLst/>
                <a:uLnTx/>
                <a:uFillTx/>
                <a:latin typeface="Arial"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en-US" altLang="zh-CN" sz="1200" b="0"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5266" name="Rectangle 2"/>
          <p:cNvSpPr>
            <a:spLocks noGrp="1" noRot="1" noChangeAspect="1" noChangeArrowheads="1" noTextEdit="1"/>
          </p:cNvSpPr>
          <p:nvPr>
            <p:ph type="sldImg"/>
          </p:nvPr>
        </p:nvSpPr>
        <p:spPr/>
      </p:sp>
      <p:sp>
        <p:nvSpPr>
          <p:cNvPr id="1675267" name="Rectangle 3"/>
          <p:cNvSpPr>
            <a:spLocks noGrp="1" noChangeArrowheads="1"/>
          </p:cNvSpPr>
          <p:nvPr>
            <p:ph type="body" idx="1"/>
          </p:nvPr>
        </p:nvSpPr>
        <p:spPr>
          <a:ln/>
        </p:spPr>
        <p:txBody>
          <a:bodyPr/>
          <a:lstStyle/>
          <a:p>
            <a:r>
              <a:rPr lang="en-US" dirty="0"/>
              <a:t>Reasonable write buffer depth (e.g., four or more words) and a memory capable of accepting writes at a rate that significantly exceeds the average write frequency means write buffer stalls are small</a:t>
            </a:r>
          </a:p>
        </p:txBody>
      </p:sp>
    </p:spTree>
    <p:extLst>
      <p:ext uri="{BB962C8B-B14F-4D97-AF65-F5344CB8AC3E}">
        <p14:creationId xmlns:p14="http://schemas.microsoft.com/office/powerpoint/2010/main" val="5494794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7314" name="Rectangle 2"/>
          <p:cNvSpPr>
            <a:spLocks noGrp="1" noRot="1" noChangeAspect="1" noChangeArrowheads="1" noTextEdit="1"/>
          </p:cNvSpPr>
          <p:nvPr>
            <p:ph type="sldImg"/>
          </p:nvPr>
        </p:nvSpPr>
        <p:spPr/>
      </p:sp>
      <p:sp>
        <p:nvSpPr>
          <p:cNvPr id="1677315" name="Rectangle 3"/>
          <p:cNvSpPr>
            <a:spLocks noGrp="1" noChangeArrowheads="1"/>
          </p:cNvSpPr>
          <p:nvPr>
            <p:ph type="body" idx="1"/>
          </p:nvPr>
        </p:nvSpPr>
        <p:spPr>
          <a:ln/>
        </p:spPr>
        <p:txBody>
          <a:bodyPr/>
          <a:lstStyle/>
          <a:p>
            <a:r>
              <a:rPr lang="en-US" dirty="0"/>
              <a:t>What if the </a:t>
            </a:r>
            <a:r>
              <a:rPr lang="en-US" dirty="0" err="1"/>
              <a:t>CPI</a:t>
            </a:r>
            <a:r>
              <a:rPr lang="en-US" baseline="-25000" dirty="0" err="1"/>
              <a:t>ideal</a:t>
            </a:r>
            <a:r>
              <a:rPr lang="en-US" dirty="0"/>
              <a:t> is reduced to 1?   </a:t>
            </a:r>
          </a:p>
          <a:p>
            <a:r>
              <a:rPr lang="en-US" dirty="0"/>
              <a:t>What if the D$ miss rate went up by 1%?  </a:t>
            </a:r>
          </a:p>
          <a:p>
            <a:endParaRPr lang="en-US" dirty="0"/>
          </a:p>
          <a:p>
            <a:r>
              <a:rPr lang="en-US" dirty="0"/>
              <a:t>For ideal CPI = 1, then </a:t>
            </a:r>
            <a:r>
              <a:rPr lang="en-US" dirty="0" err="1"/>
              <a:t>CPIstall</a:t>
            </a:r>
            <a:r>
              <a:rPr lang="en-US" dirty="0"/>
              <a:t> = 4.44 and the amount of execution time spent on memory stalls would have risen from 3.44/5.44 = 63% to 3.44/4.44 = 77%</a:t>
            </a:r>
          </a:p>
          <a:p>
            <a:r>
              <a:rPr lang="en-US" dirty="0"/>
              <a:t>For miss penalty of 200, memory stall cycles = 2%  200 + 36% x 4% x 200 = 6.88 so that </a:t>
            </a:r>
            <a:r>
              <a:rPr lang="en-US" dirty="0" err="1"/>
              <a:t>CPIstall</a:t>
            </a:r>
            <a:r>
              <a:rPr lang="en-US" dirty="0"/>
              <a:t> = 8.88</a:t>
            </a:r>
          </a:p>
          <a:p>
            <a:endParaRPr lang="en-US" dirty="0"/>
          </a:p>
          <a:p>
            <a:r>
              <a:rPr lang="en-US" dirty="0"/>
              <a:t>This assumes that hit time (so hit time is 1 cycle) is not a factor in determining cache performance.  A larger cache would have a longer access time (if a lower miss rate), meaning either a slower clock cycle or more stages in the pipeline for memory access.</a:t>
            </a:r>
          </a:p>
        </p:txBody>
      </p:sp>
    </p:spTree>
    <p:extLst>
      <p:ext uri="{BB962C8B-B14F-4D97-AF65-F5344CB8AC3E}">
        <p14:creationId xmlns:p14="http://schemas.microsoft.com/office/powerpoint/2010/main" val="27512738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5</a:t>
            </a:r>
            <a:r>
              <a:rPr lang="en-US" sz="1200" baseline="30000" dirty="0"/>
              <a:t>th</a:t>
            </a:r>
            <a:r>
              <a:rPr lang="en-US" sz="1200" dirty="0"/>
              <a:t> cache miss brings a block with address 0000xx into cache Set 0, which contains A[0], and replaces A[3]</a:t>
            </a:r>
          </a:p>
          <a:p>
            <a:endParaRPr lang="en-SE"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F97FDFF-7B9F-7D4D-BFC0-AAD1F3D3D3C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63530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dirty="0"/>
              <a:t>Assume Mesa-style monitor, hence while loop is used in </a:t>
            </a:r>
            <a:r>
              <a:rPr lang="en-GB" dirty="0" err="1"/>
              <a:t>GrabOne</a:t>
            </a:r>
            <a:r>
              <a:rPr lang="en-GB" dirty="0"/>
              <a:t>().</a:t>
            </a:r>
          </a:p>
          <a:p>
            <a:endParaRPr lang="en-SE" dirty="0"/>
          </a:p>
        </p:txBody>
      </p:sp>
    </p:spTree>
    <p:extLst>
      <p:ext uri="{BB962C8B-B14F-4D97-AF65-F5344CB8AC3E}">
        <p14:creationId xmlns:p14="http://schemas.microsoft.com/office/powerpoint/2010/main" val="27921625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403225" y="587375"/>
            <a:ext cx="607060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 </a:t>
            </a:r>
            <a:r>
              <a:rPr lang="en-US" sz="1200" dirty="0"/>
              <a:t>(i.e., modulo the number of blocks in the cache)</a:t>
            </a:r>
            <a:endParaRPr lang="en-US" dirty="0"/>
          </a:p>
          <a:p>
            <a:r>
              <a:rPr lang="en-US" dirty="0"/>
              <a:t> </a:t>
            </a:r>
          </a:p>
        </p:txBody>
      </p:sp>
    </p:spTree>
    <p:extLst>
      <p:ext uri="{BB962C8B-B14F-4D97-AF65-F5344CB8AC3E}">
        <p14:creationId xmlns:p14="http://schemas.microsoft.com/office/powerpoint/2010/main" val="33676372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(MRU (Most-Recently-Used) replacement policy can keep A[0] and A[2] in cache, leading to lower Miss rate. Details omitted)</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5</a:t>
            </a:r>
            <a:r>
              <a:rPr lang="en-US" sz="1200" baseline="30000" dirty="0"/>
              <a:t>th</a:t>
            </a:r>
            <a:r>
              <a:rPr lang="en-US" sz="1200" dirty="0"/>
              <a:t> cache miss brings into cache a block with address 0000xx into Set 0, and replaces A[2].</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endParaRPr lang="en-SE"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F97FDFF-7B9F-7D4D-BFC0-AAD1F3D3D3C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230357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9F15D2-BA56-29E2-D0ED-03E35D8F5A5F}"/>
            </a:ext>
          </a:extLst>
        </p:cNvPr>
        <p:cNvGrpSpPr/>
        <p:nvPr/>
      </p:nvGrpSpPr>
      <p:grpSpPr>
        <a:xfrm>
          <a:off x="0" y="0"/>
          <a:ext cx="0" cy="0"/>
          <a:chOff x="0" y="0"/>
          <a:chExt cx="0" cy="0"/>
        </a:xfrm>
      </p:grpSpPr>
      <p:sp>
        <p:nvSpPr>
          <p:cNvPr id="1661954" name="Rectangle 2">
            <a:extLst>
              <a:ext uri="{FF2B5EF4-FFF2-40B4-BE49-F238E27FC236}">
                <a16:creationId xmlns:a16="http://schemas.microsoft.com/office/drawing/2014/main" id="{D1C34E35-0CDD-A02B-D102-C75797C0C027}"/>
              </a:ext>
            </a:extLst>
          </p:cNvPr>
          <p:cNvSpPr>
            <a:spLocks noGrp="1" noRot="1" noChangeAspect="1" noChangeArrowheads="1" noTextEdit="1"/>
          </p:cNvSpPr>
          <p:nvPr>
            <p:ph type="sldImg"/>
          </p:nvPr>
        </p:nvSpPr>
        <p:spPr>
          <a:xfrm>
            <a:off x="403225" y="587375"/>
            <a:ext cx="6070600" cy="3416300"/>
          </a:xfrm>
        </p:spPr>
      </p:sp>
      <p:sp>
        <p:nvSpPr>
          <p:cNvPr id="1661955" name="Rectangle 3">
            <a:extLst>
              <a:ext uri="{FF2B5EF4-FFF2-40B4-BE49-F238E27FC236}">
                <a16:creationId xmlns:a16="http://schemas.microsoft.com/office/drawing/2014/main" id="{69F42565-CA8C-2323-A62C-7223073573FC}"/>
              </a:ext>
            </a:extLst>
          </p:cNvPr>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 </a:t>
            </a:r>
            <a:r>
              <a:rPr lang="en-US" sz="1200" dirty="0"/>
              <a:t>(i.e., modulo the number of blocks in the cache)</a:t>
            </a:r>
          </a:p>
          <a:p>
            <a:endParaRPr 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200" dirty="0"/>
              <a:t>Trick question! There is no Set Index, so the two models are the same!</a:t>
            </a:r>
            <a:endParaRPr lang="en-US" sz="1200" dirty="0"/>
          </a:p>
          <a:p>
            <a:endParaRPr lang="en-US" dirty="0"/>
          </a:p>
          <a:p>
            <a:r>
              <a:rPr lang="en-US" dirty="0"/>
              <a:t> </a:t>
            </a:r>
          </a:p>
        </p:txBody>
      </p:sp>
    </p:spTree>
    <p:extLst>
      <p:ext uri="{BB962C8B-B14F-4D97-AF65-F5344CB8AC3E}">
        <p14:creationId xmlns:p14="http://schemas.microsoft.com/office/powerpoint/2010/main" val="8089179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 cache misses: </a:t>
            </a:r>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85</a:t>
            </a:fld>
            <a:endParaRPr lang="en-US"/>
          </a:p>
        </p:txBody>
      </p:sp>
    </p:spTree>
    <p:extLst>
      <p:ext uri="{BB962C8B-B14F-4D97-AF65-F5344CB8AC3E}">
        <p14:creationId xmlns:p14="http://schemas.microsoft.com/office/powerpoint/2010/main" val="19714707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 cache misses: </a:t>
            </a:r>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86</a:t>
            </a:fld>
            <a:endParaRPr lang="en-US"/>
          </a:p>
        </p:txBody>
      </p:sp>
    </p:spTree>
    <p:extLst>
      <p:ext uri="{BB962C8B-B14F-4D97-AF65-F5344CB8AC3E}">
        <p14:creationId xmlns:p14="http://schemas.microsoft.com/office/powerpoint/2010/main" val="14620178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 cache misses: </a:t>
            </a:r>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87</a:t>
            </a:fld>
            <a:endParaRPr lang="en-US"/>
          </a:p>
        </p:txBody>
      </p:sp>
    </p:spTree>
    <p:extLst>
      <p:ext uri="{BB962C8B-B14F-4D97-AF65-F5344CB8AC3E}">
        <p14:creationId xmlns:p14="http://schemas.microsoft.com/office/powerpoint/2010/main" val="33689923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8898" name="Rectangle 2"/>
          <p:cNvSpPr>
            <a:spLocks noGrp="1" noRot="1" noChangeAspect="1" noChangeArrowheads="1" noTextEdit="1"/>
          </p:cNvSpPr>
          <p:nvPr>
            <p:ph type="sldImg"/>
          </p:nvPr>
        </p:nvSpPr>
        <p:spPr>
          <a:xfrm>
            <a:off x="479425" y="617538"/>
            <a:ext cx="6373813" cy="3586162"/>
          </a:xfrm>
        </p:spPr>
      </p:sp>
      <p:sp>
        <p:nvSpPr>
          <p:cNvPr id="1488899" name="Rectangle 3"/>
          <p:cNvSpPr>
            <a:spLocks noGrp="1" noChangeArrowheads="1"/>
          </p:cNvSpPr>
          <p:nvPr>
            <p:ph type="body" idx="1"/>
          </p:nvPr>
        </p:nvSpPr>
        <p:spPr>
          <a:xfrm>
            <a:off x="550334" y="4560570"/>
            <a:ext cx="6304279" cy="4318874"/>
          </a:xfrm>
          <a:ln/>
        </p:spPr>
        <p:txBody>
          <a:bodyPr lIns="96642" tIns="48321" rIns="96642" bIns="48321"/>
          <a:lstStyle/>
          <a:p>
            <a:r>
              <a:rPr lang="en-US" dirty="0"/>
              <a:t>Instead, the memory system of a modern computer consists of a series of black boxes ranging from the fastest to the slowest.</a:t>
            </a:r>
          </a:p>
          <a:p>
            <a:r>
              <a:rPr lang="en-US" dirty="0"/>
              <a:t>Besides variation in speed, these boxes also varies in size (smallest to biggest) and cost.</a:t>
            </a:r>
          </a:p>
          <a:p>
            <a:r>
              <a:rPr lang="en-US" dirty="0"/>
              <a:t>What makes this kind of arrangement work is one of the most important  principle in computer design.  The principle of locality. </a:t>
            </a:r>
            <a:r>
              <a:rPr lang="en-US" dirty="0">
                <a:cs typeface="Arial" charset="0"/>
              </a:rPr>
              <a:t>The principle of locality states that programs access a relatively small portion of the address space at  any instant of time.</a:t>
            </a:r>
            <a:endParaRPr lang="en-US" dirty="0"/>
          </a:p>
          <a:p>
            <a:endParaRPr lang="en-US" dirty="0"/>
          </a:p>
          <a:p>
            <a:r>
              <a:rPr lang="en-US" dirty="0"/>
              <a:t>The design goal is to present the user with as much memory as is available in the cheapest technology (points to the disk).</a:t>
            </a:r>
          </a:p>
          <a:p>
            <a:r>
              <a:rPr lang="en-US" dirty="0"/>
              <a:t>While by taking advantage of the principle of locality, we like to provide the user an average access speed that is very close to the speed that is offered by the fastest technology.</a:t>
            </a:r>
          </a:p>
          <a:p>
            <a:r>
              <a:rPr lang="en-US" dirty="0"/>
              <a:t>(We will go over this slide in detail in the next lectures on caches).</a:t>
            </a:r>
          </a:p>
          <a:p>
            <a:endParaRPr lang="en-US" dirty="0"/>
          </a:p>
          <a:p>
            <a:r>
              <a:rPr lang="en-US" dirty="0"/>
              <a:t>Programmer-invisible hardware mechanism gives illusion of speed of fastest memory with size of largest memory</a:t>
            </a:r>
          </a:p>
          <a:p>
            <a:pPr lvl="1"/>
            <a:r>
              <a:rPr lang="en-US" dirty="0"/>
              <a:t>Works even if you have no idea what a cache is</a:t>
            </a:r>
          </a:p>
          <a:p>
            <a:pPr lvl="1"/>
            <a:r>
              <a:rPr lang="en-US" dirty="0"/>
              <a:t>Performance-oriented programmers sometimes “reverse engineer” cache organization to design data structures and access patterns optimized for a specific cache design</a:t>
            </a:r>
          </a:p>
          <a:p>
            <a:endParaRPr lang="en-US" dirty="0"/>
          </a:p>
          <a:p>
            <a:endParaRPr lang="en-US" dirty="0"/>
          </a:p>
        </p:txBody>
      </p:sp>
    </p:spTree>
    <p:extLst>
      <p:ext uri="{BB962C8B-B14F-4D97-AF65-F5344CB8AC3E}">
        <p14:creationId xmlns:p14="http://schemas.microsoft.com/office/powerpoint/2010/main" val="2155250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(We don’t have to check for the case in which </a:t>
            </a:r>
            <a:r>
              <a:rPr lang="en-GB" dirty="0" err="1"/>
              <a:t>NumChopsticks</a:t>
            </a:r>
            <a:r>
              <a:rPr lang="en-GB" dirty="0"/>
              <a:t> == 0, since this would mean that (NumChopsticks-1) == -1, then the if statement would always fail – exactly what we would want to do when </a:t>
            </a:r>
            <a:r>
              <a:rPr lang="en-GB" dirty="0" err="1"/>
              <a:t>NumChopsticks</a:t>
            </a:r>
            <a:r>
              <a:rPr lang="en-GB" dirty="0"/>
              <a:t> == 0.) </a:t>
            </a:r>
          </a:p>
          <a:p>
            <a:endParaRPr lang="en-GB" dirty="0"/>
          </a:p>
          <a:p>
            <a:endParaRPr lang="en-SE" dirty="0"/>
          </a:p>
        </p:txBody>
      </p:sp>
    </p:spTree>
    <p:extLst>
      <p:ext uri="{BB962C8B-B14F-4D97-AF65-F5344CB8AC3E}">
        <p14:creationId xmlns:p14="http://schemas.microsoft.com/office/powerpoint/2010/main" val="3871492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p:spPr>
        <p:txBody>
          <a:bodyPr/>
          <a:lstStyle/>
          <a:p>
            <a:endParaRPr lang="ko-KR" altLang="en-US">
              <a:ea typeface="굴림" charset="-127"/>
            </a:endParaRPr>
          </a:p>
        </p:txBody>
      </p:sp>
    </p:spTree>
    <p:extLst>
      <p:ext uri="{BB962C8B-B14F-4D97-AF65-F5344CB8AC3E}">
        <p14:creationId xmlns:p14="http://schemas.microsoft.com/office/powerpoint/2010/main" val="1825258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tabLst>
                <a:tab pos="1027113" algn="l"/>
                <a:tab pos="1377950" algn="l"/>
                <a:tab pos="1716088" algn="l"/>
              </a:tabLst>
            </a:pPr>
            <a:r>
              <a:rPr lang="en-US" altLang="ko-KR" sz="1200" dirty="0">
                <a:latin typeface="Consolas" charset="0"/>
                <a:ea typeface="Consolas" charset="0"/>
                <a:cs typeface="Consolas" charset="0"/>
              </a:rPr>
              <a:t>int value = 0; // Free</a:t>
            </a:r>
          </a:p>
          <a:p>
            <a:pPr>
              <a:buFontTx/>
              <a:buNone/>
              <a:tabLst>
                <a:tab pos="1027113" algn="l"/>
                <a:tab pos="1377950" algn="l"/>
                <a:tab pos="1716088" algn="l"/>
              </a:tabLst>
            </a:pPr>
            <a:r>
              <a:rPr lang="en-US" altLang="ko-KR" sz="1200" dirty="0">
                <a:latin typeface="Consolas" charset="0"/>
                <a:ea typeface="Consolas" charset="0"/>
                <a:cs typeface="Consolas" charset="0"/>
              </a:rPr>
              <a:t>		Acquire() {</a:t>
            </a:r>
            <a:br>
              <a:rPr lang="en-US" altLang="ko-KR" sz="1200" dirty="0">
                <a:latin typeface="Consolas" charset="0"/>
                <a:ea typeface="Consolas" charset="0"/>
                <a:cs typeface="Consolas" charset="0"/>
              </a:rPr>
            </a:br>
            <a:r>
              <a:rPr lang="en-US" altLang="ko-KR" sz="1200" dirty="0">
                <a:latin typeface="Consolas" charset="0"/>
                <a:ea typeface="Consolas" charset="0"/>
                <a:cs typeface="Consolas" charset="0"/>
              </a:rPr>
              <a:t>		while (</a:t>
            </a:r>
            <a:r>
              <a:rPr lang="en-US" altLang="ko-KR" sz="1200" dirty="0" err="1">
                <a:latin typeface="Consolas" charset="0"/>
                <a:ea typeface="Consolas" charset="0"/>
                <a:cs typeface="Consolas" charset="0"/>
              </a:rPr>
              <a:t>test&amp;set</a:t>
            </a:r>
            <a:r>
              <a:rPr lang="en-US" altLang="ko-KR" sz="1200" dirty="0">
                <a:latin typeface="Consolas" charset="0"/>
                <a:ea typeface="Consolas" charset="0"/>
                <a:cs typeface="Consolas" charset="0"/>
              </a:rPr>
              <a:t>(value)) {}; // spin while busy</a:t>
            </a:r>
            <a:br>
              <a:rPr lang="en-US" altLang="ko-KR" sz="1200" dirty="0">
                <a:latin typeface="Consolas" charset="0"/>
                <a:ea typeface="Consolas" charset="0"/>
                <a:cs typeface="Consolas" charset="0"/>
              </a:rPr>
            </a:br>
            <a:r>
              <a:rPr lang="en-US" altLang="ko-KR" sz="1200" dirty="0">
                <a:latin typeface="Consolas" charset="0"/>
                <a:ea typeface="Consolas" charset="0"/>
                <a:cs typeface="Consolas" charset="0"/>
              </a:rPr>
              <a:t>	}</a:t>
            </a:r>
          </a:p>
          <a:p>
            <a:pPr marL="0" marR="0" lvl="0" indent="0" algn="l" defTabSz="914400" rtl="0" eaLnBrk="0" fontAlgn="base" latinLnBrk="0" hangingPunct="0">
              <a:lnSpc>
                <a:spcPct val="90000"/>
              </a:lnSpc>
              <a:spcBef>
                <a:spcPct val="40000"/>
              </a:spcBef>
              <a:spcAft>
                <a:spcPct val="0"/>
              </a:spcAft>
              <a:buClrTx/>
              <a:buSzTx/>
              <a:buFontTx/>
              <a:buNone/>
              <a:tabLst>
                <a:tab pos="1027113" algn="l"/>
                <a:tab pos="1377950" algn="l"/>
                <a:tab pos="1716088" algn="l"/>
              </a:tabLst>
              <a:defRPr/>
            </a:pPr>
            <a:r>
              <a:rPr lang="en-US" altLang="ko-KR" sz="1200" dirty="0">
                <a:latin typeface="Consolas" charset="0"/>
                <a:ea typeface="Consolas" charset="0"/>
                <a:cs typeface="Consolas" charset="0"/>
              </a:rPr>
              <a:t>		Release() {</a:t>
            </a:r>
            <a:br>
              <a:rPr lang="en-US" altLang="ko-KR" sz="1200" dirty="0">
                <a:latin typeface="Consolas" charset="0"/>
                <a:ea typeface="Consolas" charset="0"/>
                <a:cs typeface="Consolas" charset="0"/>
              </a:rPr>
            </a:br>
            <a:r>
              <a:rPr lang="en-US" altLang="ko-KR" sz="1200" dirty="0">
                <a:latin typeface="Consolas" charset="0"/>
                <a:ea typeface="Consolas" charset="0"/>
                <a:cs typeface="Consolas" charset="0"/>
              </a:rPr>
              <a:t>		value = 0;                  // atomic store</a:t>
            </a:r>
            <a:br>
              <a:rPr lang="en-US" altLang="ko-KR" sz="1200" dirty="0">
                <a:latin typeface="Consolas" charset="0"/>
                <a:ea typeface="Consolas" charset="0"/>
                <a:cs typeface="Consolas" charset="0"/>
              </a:rPr>
            </a:br>
            <a:r>
              <a:rPr lang="en-US" altLang="ko-KR" sz="1200" dirty="0">
                <a:latin typeface="Consolas" charset="0"/>
                <a:ea typeface="Consolas" charset="0"/>
                <a:cs typeface="Consolas" charset="0"/>
              </a:rPr>
              <a:t>	} </a:t>
            </a:r>
            <a:r>
              <a:rPr lang="en-US" altLang="ko-KR" dirty="0">
                <a:ea typeface="굴림" panose="020B0600000101010101" pitchFamily="34" charset="-127"/>
              </a:rPr>
              <a:t>When might this be preferable?</a:t>
            </a:r>
          </a:p>
          <a:p>
            <a:pPr>
              <a:buFontTx/>
              <a:buNone/>
              <a:tabLst>
                <a:tab pos="1027113" algn="l"/>
                <a:tab pos="1377950" algn="l"/>
                <a:tab pos="1716088" algn="l"/>
              </a:tabLst>
            </a:pPr>
            <a:endParaRPr lang="en-US" altLang="ko-KR" sz="1200" dirty="0">
              <a:latin typeface="Consolas" charset="0"/>
              <a:ea typeface="Consolas" charset="0"/>
              <a:cs typeface="Consolas" charset="0"/>
            </a:endParaRPr>
          </a:p>
          <a:p>
            <a:endParaRPr lang="en-SE" dirty="0"/>
          </a:p>
        </p:txBody>
      </p:sp>
    </p:spTree>
    <p:extLst>
      <p:ext uri="{BB962C8B-B14F-4D97-AF65-F5344CB8AC3E}">
        <p14:creationId xmlns:p14="http://schemas.microsoft.com/office/powerpoint/2010/main" val="26383644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806354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Rot="1" noChangeAspect="1" noChangeArrowheads="1" noTextEdit="1"/>
          </p:cNvSpPr>
          <p:nvPr>
            <p:ph type="sldImg"/>
          </p:nvPr>
        </p:nvSpPr>
        <p:spPr>
          <a:ln/>
        </p:spPr>
      </p:sp>
      <p:sp>
        <p:nvSpPr>
          <p:cNvPr id="35842" name="Rectangle 3"/>
          <p:cNvSpPr>
            <a:spLocks noGrp="1" noChangeArrowheads="1"/>
          </p:cNvSpPr>
          <p:nvPr>
            <p:ph type="body" idx="1"/>
          </p:nvPr>
        </p:nvSpPr>
        <p:spPr>
          <a:noFill/>
          <a:ln w="9525"/>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None/>
              <a:tabLst>
                <a:tab pos="801688" algn="l"/>
                <a:tab pos="1139825" algn="l"/>
                <a:tab pos="1541463" algn="l"/>
                <a:tab pos="4284663" algn="l"/>
              </a:tabLst>
            </a:pPr>
            <a:r>
              <a:rPr lang="en-US" altLang="ko-KR" sz="1200" dirty="0">
                <a:latin typeface="Courier New" panose="02070309020205020404" pitchFamily="49" charset="0"/>
                <a:ea typeface="굴림" charset="0"/>
                <a:cs typeface="Courier New" panose="02070309020205020404" pitchFamily="49" charset="0"/>
              </a:rPr>
              <a:t>//Tell consumer there is</a:t>
            </a:r>
            <a:br>
              <a:rPr lang="en-US" altLang="ko-KR" sz="1200" dirty="0">
                <a:latin typeface="Courier New" panose="02070309020205020404" pitchFamily="49" charset="0"/>
                <a:ea typeface="굴림" charset="0"/>
                <a:cs typeface="Courier New" panose="02070309020205020404" pitchFamily="49" charset="0"/>
              </a:rPr>
            </a:br>
            <a:r>
              <a:rPr lang="en-US" altLang="ko-KR" sz="1200" dirty="0">
                <a:latin typeface="Courier New" panose="02070309020205020404" pitchFamily="49" charset="0"/>
                <a:ea typeface="굴림" charset="0"/>
                <a:cs typeface="Courier New" panose="02070309020205020404" pitchFamily="49" charset="0"/>
              </a:rPr>
              <a:t>	</a:t>
            </a:r>
          </a:p>
          <a:p>
            <a:pPr>
              <a:lnSpc>
                <a:spcPct val="80000"/>
              </a:lnSpc>
              <a:buNone/>
              <a:tabLst>
                <a:tab pos="801688" algn="l"/>
                <a:tab pos="1139825" algn="l"/>
                <a:tab pos="1541463" algn="l"/>
                <a:tab pos="4284663" algn="l"/>
              </a:tabLst>
            </a:pPr>
            <a:r>
              <a:rPr lang="en-US" altLang="ko-KR" sz="1200" dirty="0">
                <a:latin typeface="Courier New" panose="02070309020205020404" pitchFamily="49" charset="0"/>
                <a:ea typeface="굴림" charset="0"/>
                <a:cs typeface="Courier New" panose="02070309020205020404" pitchFamily="49" charset="0"/>
              </a:rPr>
              <a:t>	semaphore </a:t>
            </a:r>
            <a:r>
              <a:rPr lang="en-US" altLang="ko-KR" sz="1200" dirty="0" err="1">
                <a:latin typeface="Courier New" panose="02070309020205020404" pitchFamily="49" charset="0"/>
                <a:ea typeface="굴림" charset="0"/>
                <a:cs typeface="Courier New" panose="02070309020205020404" pitchFamily="49" charset="0"/>
              </a:rPr>
              <a:t>emptySlots</a:t>
            </a:r>
            <a:r>
              <a:rPr lang="en-US" altLang="ko-KR" sz="1200" dirty="0">
                <a:latin typeface="Courier New" panose="02070309020205020404" pitchFamily="49" charset="0"/>
                <a:ea typeface="굴림" charset="0"/>
                <a:cs typeface="Courier New" panose="02070309020205020404" pitchFamily="49" charset="0"/>
              </a:rPr>
              <a:t> = </a:t>
            </a:r>
            <a:r>
              <a:rPr lang="en-US" altLang="ko-KR" sz="1200" dirty="0" err="1">
                <a:latin typeface="Courier New" panose="02070309020205020404" pitchFamily="49" charset="0"/>
                <a:ea typeface="굴림" charset="0"/>
                <a:cs typeface="Courier New" panose="02070309020205020404" pitchFamily="49" charset="0"/>
              </a:rPr>
              <a:t>bufSize</a:t>
            </a:r>
            <a:endParaRPr lang="en-US" altLang="ko-KR" sz="1200" dirty="0">
              <a:latin typeface="Courier New" panose="02070309020205020404" pitchFamily="49" charset="0"/>
              <a:ea typeface="굴림" charset="0"/>
              <a:cs typeface="Courier New" panose="02070309020205020404" pitchFamily="49" charset="0"/>
            </a:endParaRPr>
          </a:p>
          <a:p>
            <a:pPr>
              <a:lnSpc>
                <a:spcPct val="80000"/>
              </a:lnSpc>
              <a:buNone/>
              <a:tabLst>
                <a:tab pos="801688" algn="l"/>
                <a:tab pos="1139825" algn="l"/>
                <a:tab pos="1541463" algn="l"/>
                <a:tab pos="4284663" algn="l"/>
              </a:tabLst>
            </a:pPr>
            <a:r>
              <a:rPr lang="en-US" altLang="ko-KR" sz="1200" dirty="0">
                <a:latin typeface="Courier New" panose="02070309020205020404" pitchFamily="49" charset="0"/>
                <a:ea typeface="굴림" charset="0"/>
                <a:cs typeface="Courier New" panose="02070309020205020404" pitchFamily="49" charset="0"/>
              </a:rPr>
              <a:t>	semaphore mutex = 1;	</a:t>
            </a:r>
          </a:p>
          <a:p>
            <a:r>
              <a:rPr lang="en-US" altLang="ko-KR" sz="1200" dirty="0">
                <a:latin typeface="Courier New" panose="02070309020205020404" pitchFamily="49" charset="0"/>
                <a:ea typeface="굴림" charset="0"/>
                <a:cs typeface="Courier New" panose="02070309020205020404" pitchFamily="49" charset="0"/>
              </a:rPr>
              <a:t>semaphore </a:t>
            </a:r>
            <a:r>
              <a:rPr lang="en-US" altLang="ko-KR" sz="1200" dirty="0" err="1">
                <a:latin typeface="Courier New" panose="02070309020205020404" pitchFamily="49" charset="0"/>
                <a:ea typeface="굴림" charset="0"/>
                <a:cs typeface="Courier New" panose="02070309020205020404" pitchFamily="49" charset="0"/>
              </a:rPr>
              <a:t>fullSlots</a:t>
            </a:r>
            <a:r>
              <a:rPr lang="en-US" altLang="ko-KR" sz="1200" dirty="0">
                <a:latin typeface="Courier New" panose="02070309020205020404" pitchFamily="49" charset="0"/>
                <a:ea typeface="굴림" charset="0"/>
                <a:cs typeface="Courier New" panose="02070309020205020404" pitchFamily="49" charset="0"/>
              </a:rPr>
              <a:t> = 0; 	                 //1 more data item</a:t>
            </a:r>
            <a:endParaRPr lang="en-US" dirty="0">
              <a:ea typeface="ＭＳ Ｐゴシック" charset="0"/>
              <a:cs typeface="ＭＳ Ｐゴシック" charset="0"/>
            </a:endParaRPr>
          </a:p>
        </p:txBody>
      </p:sp>
    </p:spTree>
    <p:extLst>
      <p:ext uri="{BB962C8B-B14F-4D97-AF65-F5344CB8AC3E}">
        <p14:creationId xmlns:p14="http://schemas.microsoft.com/office/powerpoint/2010/main" val="1455576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0">
              <a:lnSpc>
                <a:spcPct val="120000"/>
              </a:lnSpc>
              <a:spcBef>
                <a:spcPts val="0"/>
              </a:spcBef>
              <a:buNone/>
              <a:tabLst>
                <a:tab pos="801688" algn="l"/>
                <a:tab pos="1139825" algn="l"/>
                <a:tab pos="1541463" algn="l"/>
                <a:tab pos="4284663" algn="l"/>
              </a:tabLst>
            </a:pPr>
            <a:endParaRPr lang="en-GB" altLang="ko-KR" sz="1200" b="0" dirty="0">
              <a:latin typeface="Courier New" panose="02070309020205020404" pitchFamily="49" charset="0"/>
              <a:ea typeface="굴림" charset="0"/>
              <a:cs typeface="Courier New" panose="02070309020205020404" pitchFamily="49" charset="0"/>
            </a:endParaRPr>
          </a:p>
          <a:p>
            <a:pPr indent="0">
              <a:lnSpc>
                <a:spcPct val="120000"/>
              </a:lnSpc>
              <a:spcBef>
                <a:spcPts val="0"/>
              </a:spcBef>
              <a:buNone/>
              <a:tabLst>
                <a:tab pos="801688" algn="l"/>
                <a:tab pos="1139825" algn="l"/>
                <a:tab pos="1541463" algn="l"/>
                <a:tab pos="4284663" algn="l"/>
              </a:tabLst>
            </a:pPr>
            <a:r>
              <a:rPr lang="en-US" altLang="ko-KR" sz="1200" b="0" dirty="0">
                <a:latin typeface="Courier New" panose="02070309020205020404" pitchFamily="49" charset="0"/>
                <a:ea typeface="굴림" charset="0"/>
                <a:cs typeface="Courier New" panose="02070309020205020404" pitchFamily="49" charset="0"/>
              </a:rPr>
              <a:t>lock </a:t>
            </a:r>
            <a:r>
              <a:rPr lang="en-US" altLang="ko-KR" sz="1200" b="0" dirty="0" err="1">
                <a:latin typeface="Courier New" panose="02070309020205020404" pitchFamily="49" charset="0"/>
                <a:ea typeface="굴림" charset="0"/>
                <a:cs typeface="Courier New" panose="02070309020205020404" pitchFamily="49" charset="0"/>
              </a:rPr>
              <a:t>buf_lock</a:t>
            </a:r>
            <a:r>
              <a:rPr lang="en-US" altLang="ko-KR" sz="1200" b="0" dirty="0">
                <a:latin typeface="Courier New" panose="02070309020205020404" pitchFamily="49" charset="0"/>
                <a:ea typeface="굴림" charset="0"/>
                <a:cs typeface="Courier New" panose="02070309020205020404" pitchFamily="49" charset="0"/>
              </a:rPr>
              <a:t> = &lt;initially unlocked&gt;</a:t>
            </a:r>
          </a:p>
          <a:p>
            <a:pPr indent="0">
              <a:lnSpc>
                <a:spcPct val="120000"/>
              </a:lnSpc>
              <a:spcBef>
                <a:spcPts val="0"/>
              </a:spcBef>
              <a:buNone/>
              <a:tabLst>
                <a:tab pos="801688" algn="l"/>
                <a:tab pos="1139825" algn="l"/>
                <a:tab pos="1541463" algn="l"/>
                <a:tab pos="4284663" algn="l"/>
              </a:tabLst>
            </a:pPr>
            <a:r>
              <a:rPr lang="en-US" altLang="ko-KR" sz="1200" b="0" dirty="0">
                <a:solidFill>
                  <a:srgbClr val="FF0000"/>
                </a:solidFill>
                <a:latin typeface="Courier New" panose="02070309020205020404" pitchFamily="49" charset="0"/>
                <a:ea typeface="굴림" charset="0"/>
                <a:cs typeface="Courier New" panose="02070309020205020404" pitchFamily="49" charset="0"/>
              </a:rPr>
              <a:t>condition </a:t>
            </a:r>
            <a:r>
              <a:rPr lang="en-US" altLang="ko-KR" sz="1200" b="0" dirty="0" err="1">
                <a:solidFill>
                  <a:srgbClr val="FF0000"/>
                </a:solidFill>
                <a:latin typeface="Courier New" panose="02070309020205020404" pitchFamily="49" charset="0"/>
                <a:ea typeface="굴림" charset="0"/>
                <a:cs typeface="Courier New" panose="02070309020205020404" pitchFamily="49" charset="0"/>
              </a:rPr>
              <a:t>producer_CV</a:t>
            </a:r>
            <a:r>
              <a:rPr lang="en-US" altLang="ko-KR" sz="1200" b="0" dirty="0">
                <a:solidFill>
                  <a:srgbClr val="FF0000"/>
                </a:solidFill>
                <a:latin typeface="Courier New" panose="02070309020205020404" pitchFamily="49" charset="0"/>
                <a:ea typeface="굴림" charset="0"/>
                <a:cs typeface="Courier New" panose="02070309020205020404" pitchFamily="49" charset="0"/>
              </a:rPr>
              <a:t> </a:t>
            </a:r>
            <a:r>
              <a:rPr lang="en-US" altLang="ko-KR" sz="1200" b="0" dirty="0">
                <a:latin typeface="Courier New" panose="02070309020205020404" pitchFamily="49" charset="0"/>
                <a:ea typeface="굴림" charset="0"/>
                <a:cs typeface="Courier New" panose="02070309020205020404" pitchFamily="49" charset="0"/>
              </a:rPr>
              <a:t>= &lt;initially empty waiting queue&gt;</a:t>
            </a:r>
          </a:p>
          <a:p>
            <a:pPr indent="0">
              <a:lnSpc>
                <a:spcPct val="120000"/>
              </a:lnSpc>
              <a:spcBef>
                <a:spcPts val="0"/>
              </a:spcBef>
              <a:buNone/>
              <a:tabLst>
                <a:tab pos="801688" algn="l"/>
                <a:tab pos="1139825" algn="l"/>
                <a:tab pos="1541463" algn="l"/>
                <a:tab pos="4284663" algn="l"/>
              </a:tabLst>
            </a:pPr>
            <a:r>
              <a:rPr lang="en-US" altLang="ko-KR" sz="1200" b="0" dirty="0">
                <a:solidFill>
                  <a:srgbClr val="2A40E2"/>
                </a:solidFill>
                <a:latin typeface="Courier New" panose="02070309020205020404" pitchFamily="49" charset="0"/>
                <a:ea typeface="굴림" charset="0"/>
                <a:cs typeface="Courier New" panose="02070309020205020404" pitchFamily="49" charset="0"/>
              </a:rPr>
              <a:t>condition </a:t>
            </a:r>
            <a:r>
              <a:rPr lang="en-US" altLang="ko-KR" sz="1200" b="0" dirty="0" err="1">
                <a:solidFill>
                  <a:srgbClr val="2A40E2"/>
                </a:solidFill>
                <a:latin typeface="Courier New" panose="02070309020205020404" pitchFamily="49" charset="0"/>
                <a:ea typeface="굴림" charset="0"/>
                <a:cs typeface="Courier New" panose="02070309020205020404" pitchFamily="49" charset="0"/>
              </a:rPr>
              <a:t>consumer_CV</a:t>
            </a:r>
            <a:r>
              <a:rPr lang="en-US" altLang="ko-KR" sz="1200" b="0" dirty="0">
                <a:solidFill>
                  <a:srgbClr val="2A40E2"/>
                </a:solidFill>
                <a:latin typeface="Courier New" panose="02070309020205020404" pitchFamily="49" charset="0"/>
                <a:ea typeface="굴림" charset="0"/>
                <a:cs typeface="Courier New" panose="02070309020205020404" pitchFamily="49" charset="0"/>
              </a:rPr>
              <a:t> </a:t>
            </a:r>
            <a:r>
              <a:rPr lang="en-US" altLang="ko-KR" sz="1200" b="0" dirty="0">
                <a:latin typeface="Courier New" panose="02070309020205020404" pitchFamily="49" charset="0"/>
                <a:ea typeface="굴림" charset="0"/>
                <a:cs typeface="Courier New" panose="02070309020205020404" pitchFamily="49" charset="0"/>
              </a:rPr>
              <a:t>= &lt;initially empty waiting 	queue&gt;</a:t>
            </a:r>
          </a:p>
          <a:p>
            <a:endParaRPr lang="en-US" dirty="0"/>
          </a:p>
        </p:txBody>
      </p:sp>
      <p:sp>
        <p:nvSpPr>
          <p:cNvPr id="4" name="Slide Number Placeholder 3"/>
          <p:cNvSpPr>
            <a:spLocks noGrp="1"/>
          </p:cNvSpPr>
          <p:nvPr>
            <p:ph type="sldNum" sz="quarter" idx="5"/>
          </p:nvPr>
        </p:nvSpPr>
        <p:spPr/>
        <p:txBody>
          <a:bodyPr lIns="91414" tIns="45708" rIns="91414" bIns="45708"/>
          <a:lstStyle/>
          <a:p>
            <a:fld id="{BB7440CD-BA39-A148-AE3A-F33EF3E7FD39}" type="slidenum">
              <a:rPr lang="en-US" smtClean="0"/>
              <a:t>18</a:t>
            </a:fld>
            <a:endParaRPr lang="en-US"/>
          </a:p>
        </p:txBody>
      </p:sp>
    </p:spTree>
    <p:extLst>
      <p:ext uri="{BB962C8B-B14F-4D97-AF65-F5344CB8AC3E}">
        <p14:creationId xmlns:p14="http://schemas.microsoft.com/office/powerpoint/2010/main" val="3664912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128002" name="Rectangle 2"/>
          <p:cNvSpPr>
            <a:spLocks noGrp="1" noChangeArrowheads="1"/>
          </p:cNvSpPr>
          <p:nvPr>
            <p:ph type="ctrTitle"/>
          </p:nvPr>
        </p:nvSpPr>
        <p:spPr>
          <a:xfrm>
            <a:off x="914400" y="2130426"/>
            <a:ext cx="10363200" cy="1470025"/>
          </a:xfrm>
        </p:spPr>
        <p:txBody>
          <a:bodyPr/>
          <a:lstStyle>
            <a:lvl1pPr>
              <a:defRPr sz="3600"/>
            </a:lvl1pPr>
          </a:lstStyle>
          <a:p>
            <a:pPr lvl="0"/>
            <a:r>
              <a:rPr lang="en-US" noProof="0"/>
              <a:t>Click to edit Master title style</a:t>
            </a:r>
          </a:p>
        </p:txBody>
      </p:sp>
      <p:sp>
        <p:nvSpPr>
          <p:cNvPr id="128003" name="Rectangle 3"/>
          <p:cNvSpPr>
            <a:spLocks noGrp="1" noChangeArrowheads="1"/>
          </p:cNvSpPr>
          <p:nvPr>
            <p:ph type="subTitle" idx="1"/>
          </p:nvPr>
        </p:nvSpPr>
        <p:spPr>
          <a:xfrm>
            <a:off x="1828800" y="3886200"/>
            <a:ext cx="8534400" cy="1752600"/>
          </a:xfrm>
        </p:spPr>
        <p:txBody>
          <a:bodyPr/>
          <a:lstStyle>
            <a:lvl1pPr marL="0" indent="0" algn="ctr">
              <a:buFontTx/>
              <a:buNone/>
              <a:defRPr/>
            </a:lvl1pPr>
          </a:lstStyle>
          <a:p>
            <a:pPr lvl="0"/>
            <a:r>
              <a:rPr lang="en-US" noProof="0"/>
              <a:t>Click to edit Master subtitle style</a:t>
            </a:r>
          </a:p>
        </p:txBody>
      </p:sp>
    </p:spTree>
    <p:extLst>
      <p:ext uri="{BB962C8B-B14F-4D97-AF65-F5344CB8AC3E}">
        <p14:creationId xmlns:p14="http://schemas.microsoft.com/office/powerpoint/2010/main" val="103006919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1120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152400"/>
            <a:ext cx="2641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152400"/>
            <a:ext cx="7721600" cy="5867400"/>
          </a:xfrm>
        </p:spPr>
        <p:txBody>
          <a:bodyPr vert="eaVe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919027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20800" y="152400"/>
            <a:ext cx="9550400" cy="533400"/>
          </a:xfrm>
        </p:spPr>
        <p:txBody>
          <a:bodyPr/>
          <a:lstStyle/>
          <a:p>
            <a:r>
              <a:rPr lang="en-US"/>
              <a:t>Click to edit Master title style</a:t>
            </a:r>
          </a:p>
        </p:txBody>
      </p:sp>
      <p:sp>
        <p:nvSpPr>
          <p:cNvPr id="3" name="Text Placeholder 2"/>
          <p:cNvSpPr>
            <a:spLocks noGrp="1"/>
          </p:cNvSpPr>
          <p:nvPr>
            <p:ph type="body" sz="half" idx="1"/>
          </p:nvPr>
        </p:nvSpPr>
        <p:spPr>
          <a:xfrm>
            <a:off x="812800" y="914400"/>
            <a:ext cx="5181600" cy="5105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6928310"/>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tel og innhold">
    <p:spTree>
      <p:nvGrpSpPr>
        <p:cNvPr id="1" name=""/>
        <p:cNvGrpSpPr/>
        <p:nvPr/>
      </p:nvGrpSpPr>
      <p:grpSpPr>
        <a:xfrm>
          <a:off x="0" y="0"/>
          <a:ext cx="0" cy="0"/>
          <a:chOff x="0" y="0"/>
          <a:chExt cx="0" cy="0"/>
        </a:xfrm>
      </p:grpSpPr>
      <p:sp>
        <p:nvSpPr>
          <p:cNvPr id="5" name="Tittel 1">
            <a:extLst>
              <a:ext uri="{FF2B5EF4-FFF2-40B4-BE49-F238E27FC236}">
                <a16:creationId xmlns:a16="http://schemas.microsoft.com/office/drawing/2014/main" id="{A15C49A1-BC26-B840-8B82-5FC8C44A8183}"/>
              </a:ext>
            </a:extLst>
          </p:cNvPr>
          <p:cNvSpPr>
            <a:spLocks noGrp="1"/>
          </p:cNvSpPr>
          <p:nvPr>
            <p:ph type="title"/>
          </p:nvPr>
        </p:nvSpPr>
        <p:spPr>
          <a:xfrm>
            <a:off x="419449" y="274639"/>
            <a:ext cx="11336392" cy="646331"/>
          </a:xfrm>
        </p:spPr>
        <p:txBody>
          <a:bodyPr wrap="square" anchor="t" anchorCtr="0">
            <a:spAutoFit/>
          </a:bodyPr>
          <a:lstStyle/>
          <a:p>
            <a:r>
              <a:rPr lang="nb-NO"/>
              <a:t>Klikk for å redigere tittelstil</a:t>
            </a:r>
          </a:p>
        </p:txBody>
      </p:sp>
      <p:sp>
        <p:nvSpPr>
          <p:cNvPr id="6" name="Plassholder for innhold 2">
            <a:extLst>
              <a:ext uri="{FF2B5EF4-FFF2-40B4-BE49-F238E27FC236}">
                <a16:creationId xmlns:a16="http://schemas.microsoft.com/office/drawing/2014/main" id="{1DE0F04C-E32E-A34D-9B7C-4A11215E7ABC}"/>
              </a:ext>
            </a:extLst>
          </p:cNvPr>
          <p:cNvSpPr>
            <a:spLocks noGrp="1"/>
          </p:cNvSpPr>
          <p:nvPr>
            <p:ph idx="1"/>
          </p:nvPr>
        </p:nvSpPr>
        <p:spPr>
          <a:xfrm>
            <a:off x="419449" y="1073427"/>
            <a:ext cx="11336392" cy="5138531"/>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3" name="灯片编号占位符 2">
            <a:extLst>
              <a:ext uri="{FF2B5EF4-FFF2-40B4-BE49-F238E27FC236}">
                <a16:creationId xmlns:a16="http://schemas.microsoft.com/office/drawing/2014/main" id="{82064659-2CA1-B4C5-59CA-AF504B0839DC}"/>
              </a:ext>
            </a:extLst>
          </p:cNvPr>
          <p:cNvSpPr>
            <a:spLocks noGrp="1"/>
          </p:cNvSpPr>
          <p:nvPr>
            <p:ph type="sldNum" sz="quarter" idx="11"/>
          </p:nvPr>
        </p:nvSpPr>
        <p:spPr>
          <a:xfrm>
            <a:off x="11606548" y="6501823"/>
            <a:ext cx="569288" cy="365125"/>
          </a:xfrm>
        </p:spPr>
        <p:txBody>
          <a:bodyPr/>
          <a:lstStyle>
            <a:lvl1pPr>
              <a:defRPr sz="1400" b="0"/>
            </a:lvl1pPr>
          </a:lstStyle>
          <a:p>
            <a:pPr algn="r"/>
            <a:fld id="{91853A39-49B3-554A-AE82-85611CEBD8E3}" type="slidenum">
              <a:rPr lang="nb-NO" smtClean="0">
                <a:latin typeface="Arial"/>
                <a:cs typeface="Arial"/>
              </a:rPr>
              <a:pPr algn="r"/>
              <a:t>‹#›</a:t>
            </a:fld>
            <a:endParaRPr lang="nb-NO" dirty="0">
              <a:latin typeface="Arial"/>
              <a:cs typeface="Arial"/>
            </a:endParaRPr>
          </a:p>
        </p:txBody>
      </p:sp>
    </p:spTree>
    <p:extLst>
      <p:ext uri="{BB962C8B-B14F-4D97-AF65-F5344CB8AC3E}">
        <p14:creationId xmlns:p14="http://schemas.microsoft.com/office/powerpoint/2010/main" val="19878740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4" name="Rectangle 2"/>
          <p:cNvSpPr>
            <a:spLocks noChangeArrowheads="1"/>
          </p:cNvSpPr>
          <p:nvPr/>
        </p:nvSpPr>
        <p:spPr bwMode="auto">
          <a:xfrm>
            <a:off x="508000" y="990600"/>
            <a:ext cx="101600" cy="5105400"/>
          </a:xfrm>
          <a:prstGeom prst="rect">
            <a:avLst/>
          </a:prstGeom>
          <a:solidFill>
            <a:schemeClr val="bg2"/>
          </a:solidFill>
          <a:ln w="12700">
            <a:no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grpSp>
        <p:nvGrpSpPr>
          <p:cNvPr id="2" name="Group 8"/>
          <p:cNvGrpSpPr>
            <a:grpSpLocks/>
          </p:cNvGrpSpPr>
          <p:nvPr/>
        </p:nvGrpSpPr>
        <p:grpSpPr bwMode="auto">
          <a:xfrm>
            <a:off x="508001" y="304800"/>
            <a:ext cx="11188700" cy="5791200"/>
            <a:chOff x="240" y="192"/>
            <a:chExt cx="5286" cy="3648"/>
          </a:xfrm>
        </p:grpSpPr>
        <p:sp>
          <p:nvSpPr>
            <p:cNvPr id="6" name="Rectangle 9"/>
            <p:cNvSpPr>
              <a:spLocks noChangeArrowheads="1"/>
            </p:cNvSpPr>
            <p:nvPr/>
          </p:nvSpPr>
          <p:spPr bwMode="auto">
            <a:xfrm flipV="1">
              <a:off x="5236" y="192"/>
              <a:ext cx="288" cy="288"/>
            </a:xfrm>
            <a:prstGeom prst="rect">
              <a:avLst/>
            </a:prstGeom>
            <a:solidFill>
              <a:schemeClr val="bg2"/>
            </a:solidFill>
            <a:ln w="12700">
              <a:solidFill>
                <a:schemeClr val="tx1"/>
              </a:solidFill>
              <a:miter lim="800000"/>
              <a:headEnd/>
              <a:tailEnd/>
            </a:ln>
            <a:effectLst/>
          </p:spPr>
          <p:txBody>
            <a:bodyPr rot="10800000" wrap="none" anchor="ctr"/>
            <a:lstStyle/>
            <a:p>
              <a:pPr eaLnBrk="1" hangingPunct="1">
                <a:defRPr/>
              </a:pPr>
              <a:endParaRPr lang="zh-CN" altLang="zh-CN" sz="2400">
                <a:solidFill>
                  <a:srgbClr val="000000"/>
                </a:solidFill>
                <a:ea typeface="宋体" charset="-122"/>
              </a:endParaRPr>
            </a:p>
          </p:txBody>
        </p:sp>
        <p:sp>
          <p:nvSpPr>
            <p:cNvPr id="7" name="Rectangle 10"/>
            <p:cNvSpPr>
              <a:spLocks noChangeArrowheads="1"/>
            </p:cNvSpPr>
            <p:nvPr/>
          </p:nvSpPr>
          <p:spPr bwMode="auto">
            <a:xfrm flipV="1">
              <a:off x="240" y="192"/>
              <a:ext cx="5004" cy="288"/>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sp>
          <p:nvSpPr>
            <p:cNvPr id="8" name="Rectangle 11"/>
            <p:cNvSpPr>
              <a:spLocks noChangeArrowheads="1"/>
            </p:cNvSpPr>
            <p:nvPr/>
          </p:nvSpPr>
          <p:spPr bwMode="auto">
            <a:xfrm flipV="1">
              <a:off x="240" y="480"/>
              <a:ext cx="5004" cy="144"/>
            </a:xfrm>
            <a:prstGeom prst="rect">
              <a:avLst/>
            </a:prstGeom>
            <a:solidFill>
              <a:schemeClr val="bg2"/>
            </a:solidFill>
            <a:ln w="12700">
              <a:solidFill>
                <a:schemeClr val="tx1"/>
              </a:solidFill>
              <a:miter lim="800000"/>
              <a:headEnd/>
              <a:tailEnd/>
            </a:ln>
            <a:effectLst/>
          </p:spPr>
          <p:txBody>
            <a:bodyPr rot="10800000" wrap="none" anchor="ctr"/>
            <a:lstStyle/>
            <a:p>
              <a:pPr eaLnBrk="1" hangingPunct="1">
                <a:defRPr/>
              </a:pPr>
              <a:endParaRPr lang="zh-CN" altLang="zh-CN" sz="2400">
                <a:solidFill>
                  <a:srgbClr val="000000"/>
                </a:solidFill>
                <a:ea typeface="宋体" charset="-122"/>
              </a:endParaRPr>
            </a:p>
          </p:txBody>
        </p:sp>
        <p:sp>
          <p:nvSpPr>
            <p:cNvPr id="9" name="Rectangle 12"/>
            <p:cNvSpPr>
              <a:spLocks noChangeArrowheads="1"/>
            </p:cNvSpPr>
            <p:nvPr/>
          </p:nvSpPr>
          <p:spPr bwMode="auto">
            <a:xfrm flipV="1">
              <a:off x="5242" y="480"/>
              <a:ext cx="282" cy="144"/>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sp>
          <p:nvSpPr>
            <p:cNvPr id="10" name="Line 13"/>
            <p:cNvSpPr>
              <a:spLocks noChangeShapeType="1"/>
            </p:cNvSpPr>
            <p:nvPr/>
          </p:nvSpPr>
          <p:spPr bwMode="auto">
            <a:xfrm flipH="1">
              <a:off x="480" y="2256"/>
              <a:ext cx="4848" cy="0"/>
            </a:xfrm>
            <a:prstGeom prst="line">
              <a:avLst/>
            </a:prstGeom>
            <a:noFill/>
            <a:ln w="12700">
              <a:solidFill>
                <a:schemeClr val="tx1"/>
              </a:solidFill>
              <a:round/>
              <a:headEnd/>
              <a:tailEnd/>
            </a:ln>
            <a:effectLst/>
          </p:spPr>
          <p:txBody>
            <a:bodyPr/>
            <a:lstStyle/>
            <a:p>
              <a:pPr>
                <a:defRPr/>
              </a:pPr>
              <a:endParaRPr lang="en-CA" dirty="0">
                <a:solidFill>
                  <a:srgbClr val="000000"/>
                </a:solidFill>
              </a:endParaRPr>
            </a:p>
          </p:txBody>
        </p:sp>
        <p:sp>
          <p:nvSpPr>
            <p:cNvPr id="11" name="Rectangle 14"/>
            <p:cNvSpPr>
              <a:spLocks noChangeArrowheads="1"/>
            </p:cNvSpPr>
            <p:nvPr/>
          </p:nvSpPr>
          <p:spPr bwMode="auto">
            <a:xfrm>
              <a:off x="240" y="192"/>
              <a:ext cx="5286" cy="3648"/>
            </a:xfrm>
            <a:prstGeom prst="rect">
              <a:avLst/>
            </a:prstGeom>
            <a:no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grpSp>
      <p:sp>
        <p:nvSpPr>
          <p:cNvPr id="106499" name="Rectangle 3"/>
          <p:cNvSpPr>
            <a:spLocks noGrp="1" noChangeArrowheads="1"/>
          </p:cNvSpPr>
          <p:nvPr>
            <p:ph type="ctrTitle"/>
          </p:nvPr>
        </p:nvSpPr>
        <p:spPr>
          <a:xfrm>
            <a:off x="1016000" y="1371600"/>
            <a:ext cx="10261600" cy="2057400"/>
          </a:xfrm>
        </p:spPr>
        <p:txBody>
          <a:bodyPr/>
          <a:lstStyle>
            <a:lvl1pPr>
              <a:defRPr sz="5400"/>
            </a:lvl1pPr>
          </a:lstStyle>
          <a:p>
            <a:r>
              <a:rPr lang="zh-CN" altLang="en-US"/>
              <a:t>单击此处编辑母版标题样式</a:t>
            </a:r>
            <a:endParaRPr lang="en-US"/>
          </a:p>
        </p:txBody>
      </p:sp>
      <p:sp>
        <p:nvSpPr>
          <p:cNvPr id="106500" name="Rectangle 4"/>
          <p:cNvSpPr>
            <a:spLocks noGrp="1" noChangeArrowheads="1"/>
          </p:cNvSpPr>
          <p:nvPr>
            <p:ph type="subTitle" idx="1"/>
          </p:nvPr>
        </p:nvSpPr>
        <p:spPr>
          <a:xfrm>
            <a:off x="1016000" y="3765550"/>
            <a:ext cx="10261600" cy="2057400"/>
          </a:xfrm>
        </p:spPr>
        <p:txBody>
          <a:bodyPr/>
          <a:lstStyle>
            <a:lvl1pPr marL="0" indent="0">
              <a:buFont typeface="Wingdings" pitchFamily="2" charset="2"/>
              <a:buNone/>
              <a:defRPr sz="2800"/>
            </a:lvl1pPr>
          </a:lstStyle>
          <a:p>
            <a:r>
              <a:rPr lang="zh-CN" altLang="en-US"/>
              <a:t>单击此处编辑母版副标题样式</a:t>
            </a:r>
            <a:endParaRPr lang="en-US"/>
          </a:p>
        </p:txBody>
      </p:sp>
      <p:sp>
        <p:nvSpPr>
          <p:cNvPr id="12" name="Rectangle 7"/>
          <p:cNvSpPr>
            <a:spLocks noGrp="1" noChangeArrowheads="1"/>
          </p:cNvSpPr>
          <p:nvPr>
            <p:ph type="sldNum" sz="quarter" idx="10"/>
          </p:nvPr>
        </p:nvSpPr>
        <p:spPr>
          <a:xfrm>
            <a:off x="8737600" y="6248400"/>
            <a:ext cx="2844800" cy="457200"/>
          </a:xfrm>
        </p:spPr>
        <p:txBody>
          <a:bodyPr/>
          <a:lstStyle>
            <a:lvl1pPr>
              <a:defRPr b="1"/>
            </a:lvl1pPr>
          </a:lstStyle>
          <a:p>
            <a:pPr>
              <a:defRPr/>
            </a:pPr>
            <a:fld id="{A7001400-CCB5-49C7-86C1-55EFA1C37CF1}" type="slidenum">
              <a:rPr lang="en-US" altLang="zh-CN">
                <a:solidFill>
                  <a:srgbClr val="000000"/>
                </a:solidFill>
              </a:rPr>
              <a:pPr>
                <a:defRPr/>
              </a:pPr>
              <a:t>‹#›</a:t>
            </a:fld>
            <a:endParaRPr lang="en-US" altLang="zh-CN">
              <a:solidFill>
                <a:srgbClr val="000000"/>
              </a:solidFill>
            </a:endParaRPr>
          </a:p>
        </p:txBody>
      </p:sp>
      <p:sp>
        <p:nvSpPr>
          <p:cNvPr id="13"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3036485695"/>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CA"/>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Rectangle 4"/>
          <p:cNvSpPr>
            <a:spLocks noGrp="1" noChangeArrowheads="1"/>
          </p:cNvSpPr>
          <p:nvPr>
            <p:ph type="dt" sz="half" idx="10"/>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
        <p:nvSpPr>
          <p:cNvPr id="5" name="Rectangle 6"/>
          <p:cNvSpPr>
            <a:spLocks noGrp="1" noChangeArrowheads="1"/>
          </p:cNvSpPr>
          <p:nvPr>
            <p:ph type="sldNum" sz="quarter" idx="11"/>
          </p:nvPr>
        </p:nvSpPr>
        <p:spPr/>
        <p:txBody>
          <a:bodyPr/>
          <a:lstStyle>
            <a:lvl1pPr>
              <a:defRPr/>
            </a:lvl1pPr>
          </a:lstStyle>
          <a:p>
            <a:pPr>
              <a:defRPr/>
            </a:pPr>
            <a:fld id="{1C8ACC4A-4AD7-4A58-AE8C-95CF4519BD6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548796448"/>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en-CA"/>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p:cNvSpPr>
            <a:spLocks noGrp="1" noChangeArrowheads="1"/>
          </p:cNvSpPr>
          <p:nvPr>
            <p:ph type="sldNum" sz="quarter" idx="10"/>
          </p:nvPr>
        </p:nvSpPr>
        <p:spPr/>
        <p:txBody>
          <a:bodyPr/>
          <a:lstStyle>
            <a:lvl1pPr>
              <a:defRPr/>
            </a:lvl1pPr>
          </a:lstStyle>
          <a:p>
            <a:pPr>
              <a:defRPr/>
            </a:pPr>
            <a:fld id="{50B91B79-06CD-4EFB-894E-391AB38BFA3E}" type="slidenum">
              <a:rPr lang="en-US" altLang="zh-CN">
                <a:solidFill>
                  <a:srgbClr val="000000"/>
                </a:solidFill>
              </a:rPr>
              <a:pPr>
                <a:defRPr/>
              </a:pPr>
              <a:t>‹#›</a:t>
            </a:fld>
            <a:endParaRPr lang="en-US" altLang="zh-CN">
              <a:solidFill>
                <a:srgbClr val="000000"/>
              </a:solidFill>
            </a:endParaRPr>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1146859758"/>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CA"/>
          </a:p>
        </p:txBody>
      </p:sp>
      <p:sp>
        <p:nvSpPr>
          <p:cNvPr id="3" name="Content Placeholder 2"/>
          <p:cNvSpPr>
            <a:spLocks noGrp="1"/>
          </p:cNvSpPr>
          <p:nvPr>
            <p:ph sz="half" idx="1"/>
          </p:nvPr>
        </p:nvSpPr>
        <p:spPr>
          <a:xfrm>
            <a:off x="609600" y="1917700"/>
            <a:ext cx="54356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Content Placeholder 3"/>
          <p:cNvSpPr>
            <a:spLocks noGrp="1"/>
          </p:cNvSpPr>
          <p:nvPr>
            <p:ph sz="half" idx="2"/>
          </p:nvPr>
        </p:nvSpPr>
        <p:spPr>
          <a:xfrm>
            <a:off x="6248400" y="1917700"/>
            <a:ext cx="54356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5" name="Rectangle 6"/>
          <p:cNvSpPr>
            <a:spLocks noGrp="1" noChangeArrowheads="1"/>
          </p:cNvSpPr>
          <p:nvPr>
            <p:ph type="sldNum" sz="quarter" idx="10"/>
          </p:nvPr>
        </p:nvSpPr>
        <p:spPr/>
        <p:txBody>
          <a:bodyPr/>
          <a:lstStyle>
            <a:lvl1pPr>
              <a:defRPr/>
            </a:lvl1pPr>
          </a:lstStyle>
          <a:p>
            <a:pPr>
              <a:defRPr/>
            </a:pPr>
            <a:fld id="{56861139-868E-4FF8-8C73-E16CB89934DC}" type="slidenum">
              <a:rPr lang="en-US" altLang="zh-CN">
                <a:solidFill>
                  <a:srgbClr val="000000"/>
                </a:solidFill>
              </a:rPr>
              <a:pPr>
                <a:defRPr/>
              </a:pPr>
              <a:t>‹#›</a:t>
            </a:fld>
            <a:endParaRPr lang="en-US" altLang="zh-CN">
              <a:solidFill>
                <a:srgbClr val="000000"/>
              </a:solidFill>
            </a:endParaRPr>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2661914106"/>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en-CA"/>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7" name="Rectangle 6"/>
          <p:cNvSpPr>
            <a:spLocks noGrp="1" noChangeArrowheads="1"/>
          </p:cNvSpPr>
          <p:nvPr>
            <p:ph type="sldNum" sz="quarter" idx="10"/>
          </p:nvPr>
        </p:nvSpPr>
        <p:spPr/>
        <p:txBody>
          <a:bodyPr/>
          <a:lstStyle>
            <a:lvl1pPr>
              <a:defRPr/>
            </a:lvl1pPr>
          </a:lstStyle>
          <a:p>
            <a:pPr>
              <a:defRPr/>
            </a:pPr>
            <a:fld id="{84244019-08DA-4D43-96F8-962ADF3255D5}" type="slidenum">
              <a:rPr lang="en-US" altLang="zh-CN">
                <a:solidFill>
                  <a:srgbClr val="000000"/>
                </a:solidFill>
              </a:rPr>
              <a:pPr>
                <a:defRPr/>
              </a:pPr>
              <a:t>‹#›</a:t>
            </a:fld>
            <a:endParaRPr lang="en-US" altLang="zh-CN">
              <a:solidFill>
                <a:srgbClr val="000000"/>
              </a:solidFill>
            </a:endParaRPr>
          </a:p>
        </p:txBody>
      </p:sp>
      <p:sp>
        <p:nvSpPr>
          <p:cNvPr id="8"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879363340"/>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CA"/>
          </a:p>
        </p:txBody>
      </p:sp>
      <p:sp>
        <p:nvSpPr>
          <p:cNvPr id="3" name="Rectangle 6"/>
          <p:cNvSpPr>
            <a:spLocks noGrp="1" noChangeArrowheads="1"/>
          </p:cNvSpPr>
          <p:nvPr>
            <p:ph type="sldNum" sz="quarter" idx="10"/>
          </p:nvPr>
        </p:nvSpPr>
        <p:spPr/>
        <p:txBody>
          <a:bodyPr/>
          <a:lstStyle>
            <a:lvl1pPr>
              <a:defRPr/>
            </a:lvl1pPr>
          </a:lstStyle>
          <a:p>
            <a:pPr>
              <a:defRPr/>
            </a:pPr>
            <a:fld id="{DCCDE053-EF8D-47BC-A790-C842668DEBF0}" type="slidenum">
              <a:rPr lang="en-US" altLang="zh-CN">
                <a:solidFill>
                  <a:srgbClr val="000000"/>
                </a:solidFill>
              </a:rPr>
              <a:pPr>
                <a:defRPr/>
              </a:pPr>
              <a:t>‹#›</a:t>
            </a:fld>
            <a:endParaRPr lang="en-US" altLang="zh-CN">
              <a:solidFill>
                <a:srgbClr val="000000"/>
              </a:solidFill>
            </a:endParaRPr>
          </a:p>
        </p:txBody>
      </p:sp>
      <p:sp>
        <p:nvSpPr>
          <p:cNvPr id="4"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1928985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Gill Sans" charset="0"/>
                <a:ea typeface="Gill Sans" charset="0"/>
                <a:cs typeface="Gill Sans" charset="0"/>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b="0" i="0">
                <a:latin typeface="Gill Sans Light" charset="0"/>
                <a:ea typeface="Gill Sans Light" charset="0"/>
                <a:cs typeface="Gill Sans Light" charset="0"/>
              </a:defRPr>
            </a:lvl1pPr>
            <a:lvl2pPr>
              <a:defRPr b="0" i="0">
                <a:latin typeface="Gill Sans Light" charset="0"/>
                <a:ea typeface="Gill Sans Light" charset="0"/>
                <a:cs typeface="Gill Sans Light" charset="0"/>
              </a:defRPr>
            </a:lvl2pPr>
            <a:lvl3pPr>
              <a:defRPr b="0" i="0">
                <a:latin typeface="Gill Sans Light" charset="0"/>
                <a:ea typeface="Gill Sans Light" charset="0"/>
                <a:cs typeface="Gill Sans Light" charset="0"/>
              </a:defRPr>
            </a:lvl3pPr>
            <a:lvl4pPr>
              <a:defRPr b="0" i="0">
                <a:latin typeface="Gill Sans Light" charset="0"/>
                <a:ea typeface="Gill Sans Light" charset="0"/>
                <a:cs typeface="Gill Sans Light" charset="0"/>
              </a:defRPr>
            </a:lvl4pPr>
            <a:lvl5pPr>
              <a:defRPr b="0" i="0">
                <a:latin typeface="Gill Sans Light" charset="0"/>
                <a:ea typeface="Gill Sans Light" charset="0"/>
                <a:cs typeface="Gill Sans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2189684"/>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bg>
      <p:bgRef idx="1001">
        <a:schemeClr val="bg1"/>
      </p:bgRef>
    </p:bg>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p:txBody>
          <a:bodyPr/>
          <a:lstStyle>
            <a:lvl1pPr>
              <a:defRPr/>
            </a:lvl1pPr>
          </a:lstStyle>
          <a:p>
            <a:pPr>
              <a:defRPr/>
            </a:pPr>
            <a:fld id="{5A212BB9-E78B-495B-9788-B3975166DFF8}" type="slidenum">
              <a:rPr lang="en-US" altLang="zh-CN">
                <a:solidFill>
                  <a:srgbClr val="000000"/>
                </a:solidFill>
              </a:rPr>
              <a:pPr>
                <a:defRPr/>
              </a:pPr>
              <a:t>‹#›</a:t>
            </a:fld>
            <a:endParaRPr lang="en-US" altLang="zh-CN">
              <a:solidFill>
                <a:srgbClr val="000000"/>
              </a:solidFill>
            </a:endParaRPr>
          </a:p>
        </p:txBody>
      </p:sp>
      <p:sp>
        <p:nvSpPr>
          <p:cNvPr id="3"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3528256495"/>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zh-CN" altLang="en-US"/>
              <a:t>单击此处编辑母版标题样式</a:t>
            </a:r>
            <a:endParaRPr lang="en-CA"/>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sldNum" sz="quarter" idx="10"/>
          </p:nvPr>
        </p:nvSpPr>
        <p:spPr/>
        <p:txBody>
          <a:bodyPr/>
          <a:lstStyle>
            <a:lvl1pPr>
              <a:defRPr/>
            </a:lvl1pPr>
          </a:lstStyle>
          <a:p>
            <a:pPr>
              <a:defRPr/>
            </a:pPr>
            <a:fld id="{31D9D9C2-5B03-446D-B19D-C61AA517AC0A}" type="slidenum">
              <a:rPr lang="en-US" altLang="zh-CN">
                <a:solidFill>
                  <a:srgbClr val="000000"/>
                </a:solidFill>
              </a:rPr>
              <a:pPr>
                <a:defRPr/>
              </a:pPr>
              <a:t>‹#›</a:t>
            </a:fld>
            <a:endParaRPr lang="en-US" altLang="zh-CN">
              <a:solidFill>
                <a:srgbClr val="000000"/>
              </a:solidFill>
            </a:endParaRPr>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824309773"/>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zh-CN" altLang="en-US"/>
              <a:t>单击此处编辑母版标题样式</a:t>
            </a:r>
            <a:endParaRPr lang="en-CA"/>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CA"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sldNum" sz="quarter" idx="10"/>
          </p:nvPr>
        </p:nvSpPr>
        <p:spPr/>
        <p:txBody>
          <a:bodyPr/>
          <a:lstStyle>
            <a:lvl1pPr>
              <a:defRPr/>
            </a:lvl1pPr>
          </a:lstStyle>
          <a:p>
            <a:pPr>
              <a:defRPr/>
            </a:pPr>
            <a:fld id="{CFD901D7-DE0F-484A-9413-BF15B2CE630E}" type="slidenum">
              <a:rPr lang="en-US" altLang="zh-CN">
                <a:solidFill>
                  <a:srgbClr val="000000"/>
                </a:solidFill>
              </a:rPr>
              <a:pPr>
                <a:defRPr/>
              </a:pPr>
              <a:t>‹#›</a:t>
            </a:fld>
            <a:endParaRPr lang="en-US" altLang="zh-CN">
              <a:solidFill>
                <a:srgbClr val="000000"/>
              </a:solidFill>
            </a:endParaRPr>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785559406"/>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CA"/>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Rectangle 6"/>
          <p:cNvSpPr>
            <a:spLocks noGrp="1" noChangeArrowheads="1"/>
          </p:cNvSpPr>
          <p:nvPr>
            <p:ph type="sldNum" sz="quarter" idx="10"/>
          </p:nvPr>
        </p:nvSpPr>
        <p:spPr/>
        <p:txBody>
          <a:bodyPr/>
          <a:lstStyle>
            <a:lvl1pPr>
              <a:defRPr/>
            </a:lvl1pPr>
          </a:lstStyle>
          <a:p>
            <a:pPr>
              <a:defRPr/>
            </a:pPr>
            <a:fld id="{03520C5D-A630-43AD-866B-E164FE64FBEF}" type="slidenum">
              <a:rPr lang="en-US" altLang="zh-CN">
                <a:solidFill>
                  <a:srgbClr val="000000"/>
                </a:solidFill>
              </a:rPr>
              <a:pPr>
                <a:defRPr/>
              </a:pPr>
              <a:t>‹#›</a:t>
            </a:fld>
            <a:endParaRPr lang="en-US" altLang="zh-CN">
              <a:solidFill>
                <a:srgbClr val="000000"/>
              </a:solidFill>
            </a:endParaRPr>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2150875972"/>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15400" y="533401"/>
            <a:ext cx="2768600" cy="5686425"/>
          </a:xfrm>
        </p:spPr>
        <p:txBody>
          <a:bodyPr vert="eaVert"/>
          <a:lstStyle/>
          <a:p>
            <a:r>
              <a:rPr lang="zh-CN" altLang="en-US"/>
              <a:t>单击此处编辑母版标题样式</a:t>
            </a:r>
            <a:endParaRPr lang="en-CA"/>
          </a:p>
        </p:txBody>
      </p:sp>
      <p:sp>
        <p:nvSpPr>
          <p:cNvPr id="3" name="Vertical Text Placeholder 2"/>
          <p:cNvSpPr>
            <a:spLocks noGrp="1"/>
          </p:cNvSpPr>
          <p:nvPr>
            <p:ph type="body" orient="vert" idx="1"/>
          </p:nvPr>
        </p:nvSpPr>
        <p:spPr>
          <a:xfrm>
            <a:off x="609600" y="533401"/>
            <a:ext cx="8102600" cy="56864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Rectangle 6"/>
          <p:cNvSpPr>
            <a:spLocks noGrp="1" noChangeArrowheads="1"/>
          </p:cNvSpPr>
          <p:nvPr>
            <p:ph type="sldNum" sz="quarter" idx="10"/>
          </p:nvPr>
        </p:nvSpPr>
        <p:spPr/>
        <p:txBody>
          <a:bodyPr/>
          <a:lstStyle>
            <a:lvl1pPr>
              <a:defRPr/>
            </a:lvl1pPr>
          </a:lstStyle>
          <a:p>
            <a:pPr>
              <a:defRPr/>
            </a:pPr>
            <a:fld id="{8083A330-BE6F-4A83-B16E-86F409734AB8}" type="slidenum">
              <a:rPr lang="en-US" altLang="zh-CN">
                <a:solidFill>
                  <a:srgbClr val="000000"/>
                </a:solidFill>
              </a:rPr>
              <a:pPr>
                <a:defRPr/>
              </a:pPr>
              <a:t>‹#›</a:t>
            </a:fld>
            <a:endParaRPr lang="en-US" altLang="zh-CN">
              <a:solidFill>
                <a:srgbClr val="000000"/>
              </a:solidFill>
            </a:endParaRPr>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3249188310"/>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533400"/>
            <a:ext cx="10972800" cy="1143000"/>
          </a:xfrm>
        </p:spPr>
        <p:txBody>
          <a:bodyPr/>
          <a:lstStyle/>
          <a:p>
            <a:r>
              <a:rPr lang="en-US"/>
              <a:t>Click to edit Master title style</a:t>
            </a:r>
            <a:endParaRPr lang="en-CA"/>
          </a:p>
        </p:txBody>
      </p:sp>
      <p:sp>
        <p:nvSpPr>
          <p:cNvPr id="3" name="Table Placeholder 2"/>
          <p:cNvSpPr>
            <a:spLocks noGrp="1"/>
          </p:cNvSpPr>
          <p:nvPr>
            <p:ph type="tbl" idx="1"/>
          </p:nvPr>
        </p:nvSpPr>
        <p:spPr>
          <a:xfrm>
            <a:off x="609600" y="1917700"/>
            <a:ext cx="11074400" cy="4302125"/>
          </a:xfrm>
        </p:spPr>
        <p:txBody>
          <a:bodyPr/>
          <a:lstStyle/>
          <a:p>
            <a:pPr lvl="0"/>
            <a:endParaRPr lang="en-CA" noProof="0"/>
          </a:p>
        </p:txBody>
      </p:sp>
      <p:sp>
        <p:nvSpPr>
          <p:cNvPr id="4" name="Rectangle 4"/>
          <p:cNvSpPr>
            <a:spLocks noGrp="1" noChangeArrowheads="1"/>
          </p:cNvSpPr>
          <p:nvPr>
            <p:ph type="dt" sz="half" idx="10"/>
          </p:nvPr>
        </p:nvSpPr>
        <p:spPr>
          <a:ln/>
        </p:spPr>
        <p:txBody>
          <a:bodyPr/>
          <a:lstStyle>
            <a:lvl1pPr>
              <a:defRPr/>
            </a:lvl1pPr>
          </a:lstStyle>
          <a:p>
            <a:r>
              <a:rPr lang="en-US" altLang="zh-CN">
                <a:solidFill>
                  <a:srgbClr val="000000"/>
                </a:solidFill>
              </a:rPr>
              <a:t> © Janice Regan, CMPT 300, May 2007</a:t>
            </a:r>
          </a:p>
          <a:p>
            <a:endParaRPr lang="en-US" altLang="zh-CN">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fld id="{F283C24A-E6CC-443B-90BE-D4BD22F01048}"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40039671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09600" y="533400"/>
            <a:ext cx="10972800" cy="1143000"/>
          </a:xfrm>
        </p:spPr>
        <p:txBody>
          <a:bodyPr/>
          <a:lstStyle/>
          <a:p>
            <a:r>
              <a:rPr lang="en-US"/>
              <a:t>Click to edit Master title style</a:t>
            </a:r>
            <a:endParaRPr lang="en-CA"/>
          </a:p>
        </p:txBody>
      </p:sp>
      <p:sp>
        <p:nvSpPr>
          <p:cNvPr id="3" name="Content Placeholder 2"/>
          <p:cNvSpPr>
            <a:spLocks noGrp="1"/>
          </p:cNvSpPr>
          <p:nvPr>
            <p:ph sz="quarter" idx="1"/>
          </p:nvPr>
        </p:nvSpPr>
        <p:spPr>
          <a:xfrm>
            <a:off x="609600" y="1917701"/>
            <a:ext cx="5435600" cy="20748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quarter" idx="2"/>
          </p:nvPr>
        </p:nvSpPr>
        <p:spPr>
          <a:xfrm>
            <a:off x="6248400" y="1917701"/>
            <a:ext cx="5435600" cy="20748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Content Placeholder 4"/>
          <p:cNvSpPr>
            <a:spLocks noGrp="1"/>
          </p:cNvSpPr>
          <p:nvPr>
            <p:ph sz="quarter" idx="3"/>
          </p:nvPr>
        </p:nvSpPr>
        <p:spPr>
          <a:xfrm>
            <a:off x="609600" y="4144963"/>
            <a:ext cx="5435600" cy="2074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Content Placeholder 5"/>
          <p:cNvSpPr>
            <a:spLocks noGrp="1"/>
          </p:cNvSpPr>
          <p:nvPr>
            <p:ph sz="quarter" idx="4"/>
          </p:nvPr>
        </p:nvSpPr>
        <p:spPr>
          <a:xfrm>
            <a:off x="6248400" y="4144963"/>
            <a:ext cx="5435600" cy="2074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8" name="Rectangle 6"/>
          <p:cNvSpPr>
            <a:spLocks noGrp="1" noChangeArrowheads="1"/>
          </p:cNvSpPr>
          <p:nvPr>
            <p:ph type="sldNum" sz="quarter" idx="11"/>
          </p:nvPr>
        </p:nvSpPr>
        <p:spPr>
          <a:ln/>
        </p:spPr>
        <p:txBody>
          <a:bodyPr/>
          <a:lstStyle>
            <a:lvl1pPr>
              <a:defRPr/>
            </a:lvl1pPr>
          </a:lstStyle>
          <a:p>
            <a:fld id="{F67088A8-2E96-439B-A7EF-2BB88A2F9134}"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6401320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4" name="Rectangle 2"/>
          <p:cNvSpPr>
            <a:spLocks noChangeArrowheads="1"/>
          </p:cNvSpPr>
          <p:nvPr/>
        </p:nvSpPr>
        <p:spPr bwMode="auto">
          <a:xfrm>
            <a:off x="508000" y="990600"/>
            <a:ext cx="101600" cy="5105400"/>
          </a:xfrm>
          <a:prstGeom prst="rect">
            <a:avLst/>
          </a:prstGeom>
          <a:solidFill>
            <a:schemeClr val="bg2"/>
          </a:solidFill>
          <a:ln w="12700">
            <a:noFill/>
            <a:miter lim="800000"/>
            <a:headEnd/>
            <a:tailEnd/>
          </a:ln>
          <a:effectLst/>
        </p:spPr>
        <p:txBody>
          <a:bodyPr wrap="none" anchor="ctr"/>
          <a:lstStyle/>
          <a:p>
            <a:pPr eaLnBrk="1" hangingPunct="1">
              <a:defRPr/>
            </a:pPr>
            <a:endParaRPr lang="zh-CN" altLang="zh-CN" sz="2400">
              <a:ea typeface="宋体" charset="-122"/>
            </a:endParaRPr>
          </a:p>
        </p:txBody>
      </p:sp>
      <p:grpSp>
        <p:nvGrpSpPr>
          <p:cNvPr id="5" name="Group 8"/>
          <p:cNvGrpSpPr>
            <a:grpSpLocks/>
          </p:cNvGrpSpPr>
          <p:nvPr userDrawn="1"/>
        </p:nvGrpSpPr>
        <p:grpSpPr bwMode="auto">
          <a:xfrm>
            <a:off x="508001" y="304800"/>
            <a:ext cx="11188700" cy="5791200"/>
            <a:chOff x="240" y="192"/>
            <a:chExt cx="5286" cy="3648"/>
          </a:xfrm>
        </p:grpSpPr>
        <p:sp>
          <p:nvSpPr>
            <p:cNvPr id="6" name="Rectangle 9"/>
            <p:cNvSpPr>
              <a:spLocks noChangeArrowheads="1"/>
            </p:cNvSpPr>
            <p:nvPr/>
          </p:nvSpPr>
          <p:spPr bwMode="auto">
            <a:xfrm flipV="1">
              <a:off x="5236" y="192"/>
              <a:ext cx="288" cy="288"/>
            </a:xfrm>
            <a:prstGeom prst="rect">
              <a:avLst/>
            </a:prstGeom>
            <a:solidFill>
              <a:schemeClr val="bg2"/>
            </a:solidFill>
            <a:ln w="12700">
              <a:solidFill>
                <a:schemeClr val="tx1"/>
              </a:solidFill>
              <a:miter lim="800000"/>
              <a:headEnd/>
              <a:tailEnd/>
            </a:ln>
            <a:effectLst/>
          </p:spPr>
          <p:txBody>
            <a:bodyPr rot="10800000" wrap="none" anchor="ctr"/>
            <a:lstStyle/>
            <a:p>
              <a:pPr eaLnBrk="1" hangingPunct="1">
                <a:defRPr/>
              </a:pPr>
              <a:endParaRPr lang="zh-CN" altLang="zh-CN" sz="2400">
                <a:ea typeface="宋体" charset="-122"/>
              </a:endParaRPr>
            </a:p>
          </p:txBody>
        </p:sp>
        <p:sp>
          <p:nvSpPr>
            <p:cNvPr id="7" name="Rectangle 10"/>
            <p:cNvSpPr>
              <a:spLocks noChangeArrowheads="1"/>
            </p:cNvSpPr>
            <p:nvPr/>
          </p:nvSpPr>
          <p:spPr bwMode="auto">
            <a:xfrm flipV="1">
              <a:off x="240" y="192"/>
              <a:ext cx="5004" cy="288"/>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ea typeface="宋体" charset="-122"/>
              </a:endParaRPr>
            </a:p>
          </p:txBody>
        </p:sp>
        <p:sp>
          <p:nvSpPr>
            <p:cNvPr id="8" name="Rectangle 11"/>
            <p:cNvSpPr>
              <a:spLocks noChangeArrowheads="1"/>
            </p:cNvSpPr>
            <p:nvPr/>
          </p:nvSpPr>
          <p:spPr bwMode="auto">
            <a:xfrm flipV="1">
              <a:off x="240" y="480"/>
              <a:ext cx="5004" cy="144"/>
            </a:xfrm>
            <a:prstGeom prst="rect">
              <a:avLst/>
            </a:prstGeom>
            <a:solidFill>
              <a:schemeClr val="bg2"/>
            </a:solidFill>
            <a:ln w="12700">
              <a:solidFill>
                <a:schemeClr val="tx1"/>
              </a:solidFill>
              <a:miter lim="800000"/>
              <a:headEnd/>
              <a:tailEnd/>
            </a:ln>
            <a:effectLst/>
          </p:spPr>
          <p:txBody>
            <a:bodyPr rot="10800000" wrap="none" anchor="ctr"/>
            <a:lstStyle/>
            <a:p>
              <a:pPr eaLnBrk="1" hangingPunct="1">
                <a:defRPr/>
              </a:pPr>
              <a:endParaRPr lang="zh-CN" altLang="zh-CN" sz="2400">
                <a:ea typeface="宋体" charset="-122"/>
              </a:endParaRPr>
            </a:p>
          </p:txBody>
        </p:sp>
        <p:sp>
          <p:nvSpPr>
            <p:cNvPr id="9" name="Rectangle 12"/>
            <p:cNvSpPr>
              <a:spLocks noChangeArrowheads="1"/>
            </p:cNvSpPr>
            <p:nvPr/>
          </p:nvSpPr>
          <p:spPr bwMode="auto">
            <a:xfrm flipV="1">
              <a:off x="5242" y="480"/>
              <a:ext cx="282" cy="144"/>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ea typeface="宋体" charset="-122"/>
              </a:endParaRPr>
            </a:p>
          </p:txBody>
        </p:sp>
        <p:sp>
          <p:nvSpPr>
            <p:cNvPr id="10" name="Line 13"/>
            <p:cNvSpPr>
              <a:spLocks noChangeShapeType="1"/>
            </p:cNvSpPr>
            <p:nvPr/>
          </p:nvSpPr>
          <p:spPr bwMode="auto">
            <a:xfrm flipH="1">
              <a:off x="480" y="2256"/>
              <a:ext cx="4848" cy="0"/>
            </a:xfrm>
            <a:prstGeom prst="line">
              <a:avLst/>
            </a:prstGeom>
            <a:noFill/>
            <a:ln w="12700">
              <a:solidFill>
                <a:schemeClr val="tx1"/>
              </a:solidFill>
              <a:round/>
              <a:headEnd/>
              <a:tailEnd/>
            </a:ln>
            <a:effectLst/>
          </p:spPr>
          <p:txBody>
            <a:bodyPr/>
            <a:lstStyle/>
            <a:p>
              <a:pPr>
                <a:defRPr/>
              </a:pPr>
              <a:endParaRPr lang="en-CA" dirty="0"/>
            </a:p>
          </p:txBody>
        </p:sp>
        <p:sp>
          <p:nvSpPr>
            <p:cNvPr id="11" name="Rectangle 14"/>
            <p:cNvSpPr>
              <a:spLocks noChangeArrowheads="1"/>
            </p:cNvSpPr>
            <p:nvPr/>
          </p:nvSpPr>
          <p:spPr bwMode="auto">
            <a:xfrm>
              <a:off x="240" y="192"/>
              <a:ext cx="5286" cy="3648"/>
            </a:xfrm>
            <a:prstGeom prst="rect">
              <a:avLst/>
            </a:prstGeom>
            <a:noFill/>
            <a:ln w="12700">
              <a:solidFill>
                <a:schemeClr val="tx1"/>
              </a:solidFill>
              <a:miter lim="800000"/>
              <a:headEnd/>
              <a:tailEnd/>
            </a:ln>
            <a:effectLst/>
          </p:spPr>
          <p:txBody>
            <a:bodyPr wrap="none" anchor="ctr"/>
            <a:lstStyle/>
            <a:p>
              <a:pPr eaLnBrk="1" hangingPunct="1">
                <a:defRPr/>
              </a:pPr>
              <a:endParaRPr lang="zh-CN" altLang="zh-CN" sz="2400">
                <a:ea typeface="宋体" charset="-122"/>
              </a:endParaRPr>
            </a:p>
          </p:txBody>
        </p:sp>
      </p:grpSp>
      <p:sp>
        <p:nvSpPr>
          <p:cNvPr id="106499" name="Rectangle 3"/>
          <p:cNvSpPr>
            <a:spLocks noGrp="1" noChangeArrowheads="1"/>
          </p:cNvSpPr>
          <p:nvPr>
            <p:ph type="ctrTitle"/>
          </p:nvPr>
        </p:nvSpPr>
        <p:spPr>
          <a:xfrm>
            <a:off x="1016000" y="1371600"/>
            <a:ext cx="10261600" cy="2057400"/>
          </a:xfrm>
        </p:spPr>
        <p:txBody>
          <a:bodyPr/>
          <a:lstStyle>
            <a:lvl1pPr>
              <a:defRPr sz="5400"/>
            </a:lvl1pPr>
          </a:lstStyle>
          <a:p>
            <a:r>
              <a:rPr lang="en-US"/>
              <a:t>Click to edit Master title style</a:t>
            </a:r>
          </a:p>
        </p:txBody>
      </p:sp>
      <p:sp>
        <p:nvSpPr>
          <p:cNvPr id="106500" name="Rectangle 4"/>
          <p:cNvSpPr>
            <a:spLocks noGrp="1" noChangeArrowheads="1"/>
          </p:cNvSpPr>
          <p:nvPr>
            <p:ph type="subTitle" idx="1"/>
          </p:nvPr>
        </p:nvSpPr>
        <p:spPr>
          <a:xfrm>
            <a:off x="1016000" y="3765550"/>
            <a:ext cx="10261600" cy="2057400"/>
          </a:xfrm>
        </p:spPr>
        <p:txBody>
          <a:bodyPr/>
          <a:lstStyle>
            <a:lvl1pPr marL="0" indent="0">
              <a:buFont typeface="Wingdings" pitchFamily="2" charset="2"/>
              <a:buNone/>
              <a:defRPr sz="2800"/>
            </a:lvl1pPr>
          </a:lstStyle>
          <a:p>
            <a:r>
              <a:rPr lang="en-US"/>
              <a:t>Click to edit Master subtitle style</a:t>
            </a:r>
          </a:p>
        </p:txBody>
      </p:sp>
      <p:sp>
        <p:nvSpPr>
          <p:cNvPr id="12" name="Rectangle 7"/>
          <p:cNvSpPr>
            <a:spLocks noGrp="1" noChangeArrowheads="1"/>
          </p:cNvSpPr>
          <p:nvPr>
            <p:ph type="sldNum" sz="quarter" idx="10"/>
          </p:nvPr>
        </p:nvSpPr>
        <p:spPr>
          <a:xfrm>
            <a:off x="11201400" y="6248400"/>
            <a:ext cx="381000" cy="457200"/>
          </a:xfrm>
        </p:spPr>
        <p:txBody>
          <a:bodyPr/>
          <a:lstStyle>
            <a:lvl1pPr>
              <a:defRPr sz="1100" b="1"/>
            </a:lvl1pPr>
          </a:lstStyle>
          <a:p>
            <a:pPr>
              <a:defRPr/>
            </a:pPr>
            <a:fld id="{78997615-6873-405D-B80D-4D52F6DDA5E8}" type="slidenum">
              <a:rPr lang="en-US" altLang="zh-CN" smtClean="0"/>
              <a:pPr>
                <a:defRPr/>
              </a:pPr>
              <a:t>‹#›</a:t>
            </a:fld>
            <a:endParaRPr lang="en-US" altLang="zh-CN" dirty="0"/>
          </a:p>
        </p:txBody>
      </p:sp>
      <p:sp>
        <p:nvSpPr>
          <p:cNvPr id="13"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dirty="0"/>
              <a:t> © </a:t>
            </a:r>
            <a:r>
              <a:rPr lang="en-US" dirty="0" err="1"/>
              <a:t>Zonghua</a:t>
            </a:r>
            <a:r>
              <a:rPr lang="en-US" dirty="0"/>
              <a:t> </a:t>
            </a:r>
            <a:r>
              <a:rPr lang="en-US" dirty="0" err="1"/>
              <a:t>Gu</a:t>
            </a:r>
            <a:r>
              <a:rPr lang="en-US" dirty="0"/>
              <a:t>, CMPT 300, Fall 2011 </a:t>
            </a:r>
          </a:p>
        </p:txBody>
      </p:sp>
    </p:spTree>
    <p:extLst>
      <p:ext uri="{BB962C8B-B14F-4D97-AF65-F5344CB8AC3E}">
        <p14:creationId xmlns:p14="http://schemas.microsoft.com/office/powerpoint/2010/main" val="713699941"/>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CA"/>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Rectangle 4"/>
          <p:cNvSpPr>
            <a:spLocks noGrp="1" noChangeArrowheads="1"/>
          </p:cNvSpPr>
          <p:nvPr>
            <p:ph type="dt" sz="half" idx="10"/>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
        <p:nvSpPr>
          <p:cNvPr id="5" name="Rectangle 6"/>
          <p:cNvSpPr>
            <a:spLocks noGrp="1" noChangeArrowheads="1"/>
          </p:cNvSpPr>
          <p:nvPr>
            <p:ph type="sldNum" sz="quarter" idx="11"/>
          </p:nvPr>
        </p:nvSpPr>
        <p:spPr/>
        <p:txBody>
          <a:bodyPr/>
          <a:lstStyle>
            <a:lvl1pPr>
              <a:defRPr/>
            </a:lvl1pPr>
          </a:lstStyle>
          <a:p>
            <a:pPr>
              <a:defRPr/>
            </a:pPr>
            <a:fld id="{18289726-E653-4F3B-BC2C-66257D9F470C}" type="slidenum">
              <a:rPr lang="en-US" altLang="zh-CN"/>
              <a:pPr>
                <a:defRPr/>
              </a:pPr>
              <a:t>‹#›</a:t>
            </a:fld>
            <a:endParaRPr lang="en-US" altLang="zh-CN"/>
          </a:p>
        </p:txBody>
      </p:sp>
    </p:spTree>
    <p:extLst>
      <p:ext uri="{BB962C8B-B14F-4D97-AF65-F5344CB8AC3E}">
        <p14:creationId xmlns:p14="http://schemas.microsoft.com/office/powerpoint/2010/main" val="1942418379"/>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1143000"/>
          </a:xfrm>
        </p:spPr>
        <p:txBody>
          <a:bodyPr/>
          <a:lstStyle/>
          <a:p>
            <a:r>
              <a:rPr lang="en-US"/>
              <a:t>Click to edit Master title style</a:t>
            </a:r>
            <a:endParaRPr lang="en-CA"/>
          </a:p>
        </p:txBody>
      </p:sp>
      <p:sp>
        <p:nvSpPr>
          <p:cNvPr id="3" name="Content Placeholder 2"/>
          <p:cNvSpPr>
            <a:spLocks noGrp="1"/>
          </p:cNvSpPr>
          <p:nvPr>
            <p:ph idx="1"/>
          </p:nvPr>
        </p:nvSpPr>
        <p:spPr>
          <a:xfrm>
            <a:off x="609600" y="1587500"/>
            <a:ext cx="11074400" cy="469741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cxnSp>
        <p:nvCxnSpPr>
          <p:cNvPr id="7" name="直接连接符 6"/>
          <p:cNvCxnSpPr/>
          <p:nvPr userDrawn="1"/>
        </p:nvCxnSpPr>
        <p:spPr bwMode="auto">
          <a:xfrm>
            <a:off x="575733" y="1498600"/>
            <a:ext cx="11023600" cy="0"/>
          </a:xfrm>
          <a:prstGeom prst="line">
            <a:avLst/>
          </a:prstGeom>
          <a:solidFill>
            <a:schemeClr val="bg1"/>
          </a:solidFill>
          <a:ln w="38100" cap="flat" cmpd="sng" algn="ctr">
            <a:solidFill>
              <a:schemeClr val="tx1"/>
            </a:solidFill>
            <a:prstDash val="solid"/>
            <a:round/>
            <a:headEnd type="none" w="med" len="med"/>
            <a:tailEnd type="none" w="med" len="med"/>
          </a:ln>
          <a:effectLst/>
        </p:spPr>
      </p:cxnSp>
      <p:sp>
        <p:nvSpPr>
          <p:cNvPr id="8" name="Rectangle 7"/>
          <p:cNvSpPr>
            <a:spLocks noGrp="1" noChangeArrowheads="1"/>
          </p:cNvSpPr>
          <p:nvPr>
            <p:ph type="sldNum" sz="quarter" idx="10"/>
          </p:nvPr>
        </p:nvSpPr>
        <p:spPr>
          <a:xfrm>
            <a:off x="8737600" y="6299200"/>
            <a:ext cx="2844800" cy="457200"/>
          </a:xfrm>
        </p:spPr>
        <p:txBody>
          <a:bodyPr/>
          <a:lstStyle>
            <a:lvl1pPr>
              <a:defRPr b="1"/>
            </a:lvl1pPr>
          </a:lstStyle>
          <a:p>
            <a:pPr>
              <a:defRPr/>
            </a:pPr>
            <a:fld id="{78997615-6873-405D-B80D-4D52F6DDA5E8}" type="slidenum">
              <a:rPr lang="en-US" altLang="zh-CN"/>
              <a:pPr>
                <a:defRPr/>
              </a:pPr>
              <a:t>‹#›</a:t>
            </a:fld>
            <a:endParaRPr lang="en-US" altLang="zh-CN" dirty="0"/>
          </a:p>
        </p:txBody>
      </p:sp>
      <p:sp>
        <p:nvSpPr>
          <p:cNvPr id="9" name="Rectangle 4"/>
          <p:cNvSpPr>
            <a:spLocks noGrp="1" noChangeArrowheads="1"/>
          </p:cNvSpPr>
          <p:nvPr>
            <p:ph type="dt" sz="half" idx="11"/>
          </p:nvPr>
        </p:nvSpPr>
        <p:spPr>
          <a:xfrm>
            <a:off x="609600" y="6299200"/>
            <a:ext cx="5852584" cy="457200"/>
          </a:xfrm>
        </p:spPr>
        <p:txBody>
          <a:bodyPr/>
          <a:lstStyle>
            <a:lvl1pPr>
              <a:defRPr sz="1600"/>
            </a:lvl1pPr>
          </a:lstStyle>
          <a:p>
            <a:pPr>
              <a:defRPr/>
            </a:pPr>
            <a:r>
              <a:rPr lang="en-US" dirty="0"/>
              <a:t> © </a:t>
            </a:r>
            <a:r>
              <a:rPr lang="en-US" dirty="0" err="1"/>
              <a:t>Zonghua</a:t>
            </a:r>
            <a:r>
              <a:rPr lang="en-US" dirty="0"/>
              <a:t> </a:t>
            </a:r>
            <a:r>
              <a:rPr lang="en-US" dirty="0" err="1"/>
              <a:t>Gu</a:t>
            </a:r>
            <a:r>
              <a:rPr lang="en-US" dirty="0"/>
              <a:t>, CMPT 300, Fall 2011 </a:t>
            </a:r>
          </a:p>
        </p:txBody>
      </p:sp>
    </p:spTree>
    <p:extLst>
      <p:ext uri="{BB962C8B-B14F-4D97-AF65-F5344CB8AC3E}">
        <p14:creationId xmlns:p14="http://schemas.microsoft.com/office/powerpoint/2010/main" val="225122772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45458815"/>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sldNum" sz="quarter" idx="10"/>
          </p:nvPr>
        </p:nvSpPr>
        <p:spPr/>
        <p:txBody>
          <a:bodyPr/>
          <a:lstStyle>
            <a:lvl1pPr>
              <a:defRPr/>
            </a:lvl1pPr>
          </a:lstStyle>
          <a:p>
            <a:pPr>
              <a:defRPr/>
            </a:pPr>
            <a:fld id="{417AC4E3-4C03-4499-8B96-D3E43256E5EE}" type="slidenum">
              <a:rPr lang="en-US" altLang="zh-CN"/>
              <a:pPr>
                <a:defRPr/>
              </a:pPr>
              <a:t>‹#›</a:t>
            </a:fld>
            <a:endParaRPr lang="en-US" altLang="zh-CN"/>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3760094158"/>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609600" y="1917700"/>
            <a:ext cx="54356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248400" y="1917700"/>
            <a:ext cx="54356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Rectangle 6"/>
          <p:cNvSpPr>
            <a:spLocks noGrp="1" noChangeArrowheads="1"/>
          </p:cNvSpPr>
          <p:nvPr>
            <p:ph type="sldNum" sz="quarter" idx="10"/>
          </p:nvPr>
        </p:nvSpPr>
        <p:spPr/>
        <p:txBody>
          <a:bodyPr/>
          <a:lstStyle>
            <a:lvl1pPr>
              <a:defRPr/>
            </a:lvl1pPr>
          </a:lstStyle>
          <a:p>
            <a:pPr>
              <a:defRPr/>
            </a:pPr>
            <a:fld id="{3C9A7111-5BAF-449D-9811-2E524ACF2AB9}" type="slidenum">
              <a:rPr lang="en-US" altLang="zh-CN"/>
              <a:pPr>
                <a:defRPr/>
              </a:pPr>
              <a:t>‹#›</a:t>
            </a:fld>
            <a:endParaRPr lang="en-US" altLang="zh-CN"/>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4065165283"/>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Rectangle 6"/>
          <p:cNvSpPr>
            <a:spLocks noGrp="1" noChangeArrowheads="1"/>
          </p:cNvSpPr>
          <p:nvPr>
            <p:ph type="sldNum" sz="quarter" idx="10"/>
          </p:nvPr>
        </p:nvSpPr>
        <p:spPr/>
        <p:txBody>
          <a:bodyPr/>
          <a:lstStyle>
            <a:lvl1pPr>
              <a:defRPr/>
            </a:lvl1pPr>
          </a:lstStyle>
          <a:p>
            <a:pPr>
              <a:defRPr/>
            </a:pPr>
            <a:fld id="{AD656E74-1479-46FD-AEBA-0E5B3645DA51}" type="slidenum">
              <a:rPr lang="en-US" altLang="zh-CN"/>
              <a:pPr>
                <a:defRPr/>
              </a:pPr>
              <a:t>‹#›</a:t>
            </a:fld>
            <a:endParaRPr lang="en-US" altLang="zh-CN"/>
          </a:p>
        </p:txBody>
      </p:sp>
      <p:sp>
        <p:nvSpPr>
          <p:cNvPr id="8"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1822175179"/>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Rectangle 6"/>
          <p:cNvSpPr>
            <a:spLocks noGrp="1" noChangeArrowheads="1"/>
          </p:cNvSpPr>
          <p:nvPr>
            <p:ph type="sldNum" sz="quarter" idx="10"/>
          </p:nvPr>
        </p:nvSpPr>
        <p:spPr/>
        <p:txBody>
          <a:bodyPr/>
          <a:lstStyle>
            <a:lvl1pPr>
              <a:defRPr/>
            </a:lvl1pPr>
          </a:lstStyle>
          <a:p>
            <a:pPr>
              <a:defRPr/>
            </a:pPr>
            <a:fld id="{C186AC0B-4C90-464F-AC72-5B7CA66665B8}" type="slidenum">
              <a:rPr lang="en-US" altLang="zh-CN"/>
              <a:pPr>
                <a:defRPr/>
              </a:pPr>
              <a:t>‹#›</a:t>
            </a:fld>
            <a:endParaRPr lang="en-US" altLang="zh-CN"/>
          </a:p>
        </p:txBody>
      </p:sp>
      <p:sp>
        <p:nvSpPr>
          <p:cNvPr id="4"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3223408542"/>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bg>
      <p:bgRef idx="1001">
        <a:schemeClr val="bg1"/>
      </p:bgRef>
    </p:bg>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p:txBody>
          <a:bodyPr/>
          <a:lstStyle>
            <a:lvl1pPr>
              <a:defRPr/>
            </a:lvl1pPr>
          </a:lstStyle>
          <a:p>
            <a:pPr>
              <a:defRPr/>
            </a:pPr>
            <a:fld id="{FB5FC044-CBF8-4B6C-99B2-74CE7677DE64}" type="slidenum">
              <a:rPr lang="en-US" altLang="zh-CN"/>
              <a:pPr>
                <a:defRPr/>
              </a:pPr>
              <a:t>‹#›</a:t>
            </a:fld>
            <a:endParaRPr lang="en-US" altLang="zh-CN" dirty="0"/>
          </a:p>
        </p:txBody>
      </p:sp>
      <p:sp>
        <p:nvSpPr>
          <p:cNvPr id="3" name="Rectangle 4"/>
          <p:cNvSpPr>
            <a:spLocks noGrp="1" noChangeArrowheads="1"/>
          </p:cNvSpPr>
          <p:nvPr>
            <p:ph type="dt" sz="half" idx="11"/>
          </p:nvPr>
        </p:nvSpPr>
        <p:spPr>
          <a:xfrm>
            <a:off x="609600" y="6248400"/>
            <a:ext cx="5852584" cy="457200"/>
          </a:xfrm>
        </p:spPr>
        <p:txBody>
          <a:bodyPr/>
          <a:lstStyle>
            <a:lvl1pPr>
              <a:defRPr sz="1600"/>
            </a:lvl1pPr>
          </a:lstStyle>
          <a:p>
            <a:pPr>
              <a:defRPr/>
            </a:pPr>
            <a:r>
              <a:rPr lang="en-US" dirty="0"/>
              <a:t> © </a:t>
            </a:r>
            <a:r>
              <a:rPr lang="en-US" dirty="0" err="1"/>
              <a:t>Zonghua</a:t>
            </a:r>
            <a:r>
              <a:rPr lang="en-US" dirty="0"/>
              <a:t> </a:t>
            </a:r>
            <a:r>
              <a:rPr lang="en-US" dirty="0" err="1"/>
              <a:t>Gu</a:t>
            </a:r>
            <a:r>
              <a:rPr lang="en-US" dirty="0"/>
              <a:t>, CMPT 300, Fall 2011 </a:t>
            </a:r>
          </a:p>
        </p:txBody>
      </p:sp>
    </p:spTree>
    <p:extLst>
      <p:ext uri="{BB962C8B-B14F-4D97-AF65-F5344CB8AC3E}">
        <p14:creationId xmlns:p14="http://schemas.microsoft.com/office/powerpoint/2010/main" val="436245130"/>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p:txBody>
          <a:bodyPr/>
          <a:lstStyle>
            <a:lvl1pPr>
              <a:defRPr/>
            </a:lvl1pPr>
          </a:lstStyle>
          <a:p>
            <a:pPr>
              <a:defRPr/>
            </a:pPr>
            <a:fld id="{76F861F6-B255-41CB-8774-8E0CF4D6F3FC}" type="slidenum">
              <a:rPr lang="en-US" altLang="zh-CN"/>
              <a:pPr>
                <a:defRPr/>
              </a:pPr>
              <a:t>‹#›</a:t>
            </a:fld>
            <a:endParaRPr lang="en-US" altLang="zh-CN"/>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545117068"/>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p:txBody>
          <a:bodyPr/>
          <a:lstStyle>
            <a:lvl1pPr>
              <a:defRPr/>
            </a:lvl1pPr>
          </a:lstStyle>
          <a:p>
            <a:pPr>
              <a:defRPr/>
            </a:pPr>
            <a:fld id="{79ACD604-DE96-4BF4-B014-6BD05026CF1E}" type="slidenum">
              <a:rPr lang="en-US" altLang="zh-CN"/>
              <a:pPr>
                <a:defRPr/>
              </a:pPr>
              <a:t>‹#›</a:t>
            </a:fld>
            <a:endParaRPr lang="en-US" altLang="zh-CN"/>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583569074"/>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6"/>
          <p:cNvSpPr>
            <a:spLocks noGrp="1" noChangeArrowheads="1"/>
          </p:cNvSpPr>
          <p:nvPr>
            <p:ph type="sldNum" sz="quarter" idx="10"/>
          </p:nvPr>
        </p:nvSpPr>
        <p:spPr/>
        <p:txBody>
          <a:bodyPr/>
          <a:lstStyle>
            <a:lvl1pPr>
              <a:defRPr/>
            </a:lvl1pPr>
          </a:lstStyle>
          <a:p>
            <a:pPr>
              <a:defRPr/>
            </a:pPr>
            <a:fld id="{8538380D-0B07-47F5-B276-F91AB688863D}" type="slidenum">
              <a:rPr lang="en-US" altLang="zh-CN"/>
              <a:pPr>
                <a:defRPr/>
              </a:pPr>
              <a:t>‹#›</a:t>
            </a:fld>
            <a:endParaRPr lang="en-US" altLang="zh-CN"/>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1945801375"/>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15400" y="533401"/>
            <a:ext cx="2768600" cy="5686425"/>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609600" y="533401"/>
            <a:ext cx="8102600" cy="56864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6"/>
          <p:cNvSpPr>
            <a:spLocks noGrp="1" noChangeArrowheads="1"/>
          </p:cNvSpPr>
          <p:nvPr>
            <p:ph type="sldNum" sz="quarter" idx="10"/>
          </p:nvPr>
        </p:nvSpPr>
        <p:spPr/>
        <p:txBody>
          <a:bodyPr/>
          <a:lstStyle>
            <a:lvl1pPr>
              <a:defRPr/>
            </a:lvl1pPr>
          </a:lstStyle>
          <a:p>
            <a:pPr>
              <a:defRPr/>
            </a:pPr>
            <a:fld id="{DD76983F-7E3F-4CED-8DFC-EDA80B0807A8}" type="slidenum">
              <a:rPr lang="en-US" altLang="zh-CN"/>
              <a:pPr>
                <a:defRPr/>
              </a:pPr>
              <a:t>‹#›</a:t>
            </a:fld>
            <a:endParaRPr lang="en-US" altLang="zh-CN"/>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1318112670"/>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rgbClr val="3366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510870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914400"/>
            <a:ext cx="5181600" cy="5105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68577"/>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115C6C03-F572-1B9D-12F3-FAF5F4147DF1}"/>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11859223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Slide Number Placeholder 5"/>
          <p:cNvSpPr>
            <a:spLocks noGrp="1"/>
          </p:cNvSpPr>
          <p:nvPr>
            <p:ph type="sldNum" sz="quarter" idx="4"/>
          </p:nvPr>
        </p:nvSpPr>
        <p:spPr>
          <a:xfrm>
            <a:off x="9367520" y="655383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9584028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9387840" y="655923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11559140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8756088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Slide Number Placeholder 4"/>
          <p:cNvSpPr>
            <a:spLocks noGrp="1"/>
          </p:cNvSpPr>
          <p:nvPr>
            <p:ph type="sldNum" sz="quarter" idx="12"/>
          </p:nvPr>
        </p:nvSpPr>
        <p:spPr/>
        <p:txBody>
          <a:bodyPr/>
          <a:lstStyle/>
          <a:p>
            <a:fld id="{3CC63E4C-4642-794D-A2FD-70F6B81535F5}" type="slidenum">
              <a:rPr lang="en-US" smtClean="0"/>
              <a:pPr/>
              <a:t>‹#›</a:t>
            </a:fld>
            <a:endParaRPr lang="en-US"/>
          </a:p>
        </p:txBody>
      </p:sp>
    </p:spTree>
    <p:extLst>
      <p:ext uri="{BB962C8B-B14F-4D97-AF65-F5344CB8AC3E}">
        <p14:creationId xmlns:p14="http://schemas.microsoft.com/office/powerpoint/2010/main" val="4154935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304875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387832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64620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9463132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95009511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1.xml"/><Relationship Id="rId7" Type="http://schemas.openxmlformats.org/officeDocument/2006/relationships/theme" Target="../theme/theme4.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320800" y="152400"/>
            <a:ext cx="9550400" cy="533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ctr" anchorCtr="0" compatLnSpc="1">
            <a:prstTxWarp prst="textNoShape">
              <a:avLst/>
            </a:prstTxWarp>
          </a:bodyPr>
          <a:lstStyle/>
          <a:p>
            <a:pPr lvl="0"/>
            <a:r>
              <a:rPr lang="en-US" altLang="en-US"/>
              <a:t>Slide Title</a:t>
            </a:r>
          </a:p>
        </p:txBody>
      </p:sp>
      <p:sp>
        <p:nvSpPr>
          <p:cNvPr id="1027" name="Rectangle 3"/>
          <p:cNvSpPr>
            <a:spLocks noGrp="1" noChangeArrowheads="1"/>
          </p:cNvSpPr>
          <p:nvPr>
            <p:ph type="body" idx="1"/>
          </p:nvPr>
        </p:nvSpPr>
        <p:spPr bwMode="auto">
          <a:xfrm>
            <a:off x="812800" y="914400"/>
            <a:ext cx="10566400" cy="5105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p>
            <a:pPr lvl="0"/>
            <a:r>
              <a:rPr lang="en-US" altLang="en-US" dirty="0"/>
              <a:t>Body Text</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8" name="Rectangle 4"/>
          <p:cNvSpPr>
            <a:spLocks noChangeArrowheads="1"/>
          </p:cNvSpPr>
          <p:nvPr userDrawn="1"/>
        </p:nvSpPr>
        <p:spPr bwMode="auto">
          <a:xfrm>
            <a:off x="10761661" y="6551613"/>
            <a:ext cx="987431" cy="30520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p>
            <a:pPr algn="ctr"/>
            <a:r>
              <a:rPr lang="en-US" sz="1400" b="0" dirty="0" err="1">
                <a:solidFill>
                  <a:srgbClr val="2A40E2"/>
                </a:solidFill>
                <a:latin typeface="Gill Sans" charset="0"/>
                <a:cs typeface="Gill Sans" charset="0"/>
              </a:rPr>
              <a:t>Lec</a:t>
            </a:r>
            <a:r>
              <a:rPr lang="en-US" sz="1400" b="0" dirty="0">
                <a:solidFill>
                  <a:srgbClr val="2A40E2"/>
                </a:solidFill>
                <a:latin typeface="Gill Sans" charset="0"/>
                <a:cs typeface="Gill Sans" charset="0"/>
              </a:rPr>
              <a:t> 25.</a:t>
            </a:r>
            <a:fld id="{8B82DB86-37F9-954E-8F10-00623E1FD261}" type="slidenum">
              <a:rPr lang="en-US" sz="1400" b="0" smtClean="0">
                <a:solidFill>
                  <a:srgbClr val="2A40E2"/>
                </a:solidFill>
                <a:latin typeface="Gill Sans" charset="0"/>
                <a:cs typeface="Gill Sans" charset="0"/>
              </a:rPr>
              <a:pPr algn="ctr"/>
              <a:t>‹#›</a:t>
            </a:fld>
            <a:endParaRPr lang="en-US" sz="1400" b="0" dirty="0">
              <a:solidFill>
                <a:srgbClr val="2A40E2"/>
              </a:solidFill>
              <a:latin typeface="Gill Sans" charset="0"/>
              <a:cs typeface="Gill Sans" charset="0"/>
            </a:endParaRPr>
          </a:p>
        </p:txBody>
      </p:sp>
      <p:sp>
        <p:nvSpPr>
          <p:cNvPr id="1030" name="Line 6"/>
          <p:cNvSpPr>
            <a:spLocks noChangeShapeType="1"/>
          </p:cNvSpPr>
          <p:nvPr userDrawn="1"/>
        </p:nvSpPr>
        <p:spPr bwMode="auto">
          <a:xfrm>
            <a:off x="1320800" y="685800"/>
            <a:ext cx="9550400" cy="0"/>
          </a:xfrm>
          <a:prstGeom prst="line">
            <a:avLst/>
          </a:prstGeom>
          <a:noFill/>
          <a:ln w="38100" cmpd="dbl">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ea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38"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66" r:id="rId13"/>
  </p:sldLayoutIdLst>
  <p:transition/>
  <p:txStyles>
    <p:titleStyle>
      <a:lvl1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1pPr>
      <a:lvl2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2pPr>
      <a:lvl3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3pPr>
      <a:lvl4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4pPr>
      <a:lvl5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5pPr>
      <a:lvl6pPr marL="457200" algn="ctr" rtl="0" eaLnBrk="0" fontAlgn="base" hangingPunct="0">
        <a:lnSpc>
          <a:spcPct val="90000"/>
        </a:lnSpc>
        <a:spcBef>
          <a:spcPct val="0"/>
        </a:spcBef>
        <a:spcAft>
          <a:spcPct val="0"/>
        </a:spcAft>
        <a:defRPr sz="2400" b="1">
          <a:solidFill>
            <a:srgbClr val="2A40E2"/>
          </a:solidFill>
          <a:latin typeface="Comic Sans MS" pitchFamily="66" charset="0"/>
        </a:defRPr>
      </a:lvl6pPr>
      <a:lvl7pPr marL="914400" algn="ctr" rtl="0" eaLnBrk="0" fontAlgn="base" hangingPunct="0">
        <a:lnSpc>
          <a:spcPct val="90000"/>
        </a:lnSpc>
        <a:spcBef>
          <a:spcPct val="0"/>
        </a:spcBef>
        <a:spcAft>
          <a:spcPct val="0"/>
        </a:spcAft>
        <a:defRPr sz="2400" b="1">
          <a:solidFill>
            <a:srgbClr val="2A40E2"/>
          </a:solidFill>
          <a:latin typeface="Comic Sans MS" pitchFamily="66" charset="0"/>
        </a:defRPr>
      </a:lvl7pPr>
      <a:lvl8pPr marL="1371600" algn="ctr" rtl="0" eaLnBrk="0" fontAlgn="base" hangingPunct="0">
        <a:lnSpc>
          <a:spcPct val="90000"/>
        </a:lnSpc>
        <a:spcBef>
          <a:spcPct val="0"/>
        </a:spcBef>
        <a:spcAft>
          <a:spcPct val="0"/>
        </a:spcAft>
        <a:defRPr sz="2400" b="1">
          <a:solidFill>
            <a:srgbClr val="2A40E2"/>
          </a:solidFill>
          <a:latin typeface="Comic Sans MS" pitchFamily="66" charset="0"/>
        </a:defRPr>
      </a:lvl8pPr>
      <a:lvl9pPr marL="1828800" algn="ctr" rtl="0" eaLnBrk="0" fontAlgn="base" hangingPunct="0">
        <a:lnSpc>
          <a:spcPct val="90000"/>
        </a:lnSpc>
        <a:spcBef>
          <a:spcPct val="0"/>
        </a:spcBef>
        <a:spcAft>
          <a:spcPct val="0"/>
        </a:spcAft>
        <a:defRPr sz="2400" b="1">
          <a:solidFill>
            <a:srgbClr val="2A40E2"/>
          </a:solidFill>
          <a:latin typeface="Comic Sans MS" pitchFamily="66" charset="0"/>
        </a:defRPr>
      </a:lvl9pPr>
    </p:titleStyle>
    <p:body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D7EDBD"/>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533400"/>
            <a:ext cx="109728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a:t>单击此处编辑母版标题样式</a:t>
            </a:r>
            <a:endParaRPr lang="en-US" altLang="zh-CN"/>
          </a:p>
        </p:txBody>
      </p:sp>
      <p:sp>
        <p:nvSpPr>
          <p:cNvPr id="1027" name="Rectangle 3"/>
          <p:cNvSpPr>
            <a:spLocks noGrp="1" noChangeArrowheads="1"/>
          </p:cNvSpPr>
          <p:nvPr>
            <p:ph type="body" idx="1"/>
          </p:nvPr>
        </p:nvSpPr>
        <p:spPr bwMode="auto">
          <a:xfrm>
            <a:off x="609600" y="1917701"/>
            <a:ext cx="11074400" cy="43672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105478" name="Rectangle 6"/>
          <p:cNvSpPr>
            <a:spLocks noGrp="1" noChangeArrowheads="1"/>
          </p:cNvSpPr>
          <p:nvPr>
            <p:ph type="sldNum" sz="quarter" idx="4"/>
          </p:nvPr>
        </p:nvSpPr>
        <p:spPr bwMode="auto">
          <a:xfrm>
            <a:off x="9042400" y="6364288"/>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a:latin typeface="Arial" charset="0"/>
                <a:ea typeface="宋体" charset="-122"/>
              </a:defRPr>
            </a:lvl1pPr>
          </a:lstStyle>
          <a:p>
            <a:pPr>
              <a:defRPr/>
            </a:pPr>
            <a:fld id="{63329F81-0A36-4BB8-A827-176C3E994EF5}" type="slidenum">
              <a:rPr lang="en-US" altLang="zh-CN">
                <a:solidFill>
                  <a:srgbClr val="000000"/>
                </a:solidFill>
              </a:rPr>
              <a:pPr>
                <a:defRPr/>
              </a:pPr>
              <a:t>‹#›</a:t>
            </a:fld>
            <a:endParaRPr lang="en-US" altLang="zh-CN">
              <a:solidFill>
                <a:srgbClr val="000000"/>
              </a:solidFill>
            </a:endParaRPr>
          </a:p>
        </p:txBody>
      </p:sp>
      <p:grpSp>
        <p:nvGrpSpPr>
          <p:cNvPr id="2" name="Group 7"/>
          <p:cNvGrpSpPr>
            <a:grpSpLocks/>
          </p:cNvGrpSpPr>
          <p:nvPr/>
        </p:nvGrpSpPr>
        <p:grpSpPr bwMode="auto">
          <a:xfrm>
            <a:off x="372533" y="152400"/>
            <a:ext cx="11582400" cy="1600200"/>
            <a:chOff x="176" y="96"/>
            <a:chExt cx="5472" cy="1008"/>
          </a:xfrm>
        </p:grpSpPr>
        <p:sp>
          <p:nvSpPr>
            <p:cNvPr id="105480" name="Line 8"/>
            <p:cNvSpPr>
              <a:spLocks noChangeShapeType="1"/>
            </p:cNvSpPr>
            <p:nvPr/>
          </p:nvSpPr>
          <p:spPr bwMode="auto">
            <a:xfrm flipH="1">
              <a:off x="288" y="1104"/>
              <a:ext cx="5232" cy="0"/>
            </a:xfrm>
            <a:prstGeom prst="line">
              <a:avLst/>
            </a:prstGeom>
            <a:noFill/>
            <a:ln w="12700">
              <a:solidFill>
                <a:schemeClr val="tx1"/>
              </a:solidFill>
              <a:round/>
              <a:headEnd/>
              <a:tailEnd/>
            </a:ln>
            <a:effectLst/>
          </p:spPr>
          <p:txBody>
            <a:bodyPr/>
            <a:lstStyle/>
            <a:p>
              <a:pPr>
                <a:defRPr/>
              </a:pPr>
              <a:endParaRPr lang="en-CA" dirty="0">
                <a:solidFill>
                  <a:srgbClr val="000000"/>
                </a:solidFill>
              </a:endParaRPr>
            </a:p>
          </p:txBody>
        </p:sp>
        <p:sp>
          <p:nvSpPr>
            <p:cNvPr id="105481" name="Rectangle 9"/>
            <p:cNvSpPr>
              <a:spLocks noChangeArrowheads="1"/>
            </p:cNvSpPr>
            <p:nvPr/>
          </p:nvSpPr>
          <p:spPr bwMode="auto">
            <a:xfrm>
              <a:off x="5504" y="96"/>
              <a:ext cx="144" cy="144"/>
            </a:xfrm>
            <a:prstGeom prst="rect">
              <a:avLst/>
            </a:prstGeom>
            <a:solidFill>
              <a:schemeClr val="bg2"/>
            </a:solid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sp>
          <p:nvSpPr>
            <p:cNvPr id="105482" name="Rectangle 10"/>
            <p:cNvSpPr>
              <a:spLocks noChangeArrowheads="1"/>
            </p:cNvSpPr>
            <p:nvPr/>
          </p:nvSpPr>
          <p:spPr bwMode="auto">
            <a:xfrm>
              <a:off x="176" y="96"/>
              <a:ext cx="5326" cy="144"/>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sp>
          <p:nvSpPr>
            <p:cNvPr id="105483" name="Rectangle 11"/>
            <p:cNvSpPr>
              <a:spLocks noChangeArrowheads="1"/>
            </p:cNvSpPr>
            <p:nvPr/>
          </p:nvSpPr>
          <p:spPr bwMode="auto">
            <a:xfrm>
              <a:off x="176" y="240"/>
              <a:ext cx="5326" cy="88"/>
            </a:xfrm>
            <a:prstGeom prst="rect">
              <a:avLst/>
            </a:prstGeom>
            <a:solidFill>
              <a:schemeClr val="bg2"/>
            </a:solid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sp>
          <p:nvSpPr>
            <p:cNvPr id="105484" name="Rectangle 12"/>
            <p:cNvSpPr>
              <a:spLocks noChangeArrowheads="1"/>
            </p:cNvSpPr>
            <p:nvPr/>
          </p:nvSpPr>
          <p:spPr bwMode="auto">
            <a:xfrm>
              <a:off x="5504" y="241"/>
              <a:ext cx="144" cy="86"/>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grpSp>
      <p:sp>
        <p:nvSpPr>
          <p:cNvPr id="12" name="Rectangle 4"/>
          <p:cNvSpPr>
            <a:spLocks noGrp="1" noChangeArrowheads="1"/>
          </p:cNvSpPr>
          <p:nvPr>
            <p:ph type="dt" sz="half" idx="2"/>
          </p:nvPr>
        </p:nvSpPr>
        <p:spPr>
          <a:xfrm>
            <a:off x="609600" y="6364288"/>
            <a:ext cx="5852584" cy="457200"/>
          </a:xfrm>
          <a:prstGeom prst="rect">
            <a:avLst/>
          </a:prstGeom>
          <a:ln/>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995240751"/>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Lst>
  <p:hf hdr="0" ftr="0"/>
  <p:txStyles>
    <p:titleStyle>
      <a:lvl1pPr algn="l" rtl="0" eaLnBrk="1" fontAlgn="base" hangingPunct="1">
        <a:spcBef>
          <a:spcPct val="0"/>
        </a:spcBef>
        <a:spcAft>
          <a:spcPct val="0"/>
        </a:spcAft>
        <a:defRPr sz="440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Arial Rounded MT Bold" pitchFamily="34" charset="0"/>
        </a:defRPr>
      </a:lvl2pPr>
      <a:lvl3pPr algn="l" rtl="0" eaLnBrk="1" fontAlgn="base" hangingPunct="1">
        <a:spcBef>
          <a:spcPct val="0"/>
        </a:spcBef>
        <a:spcAft>
          <a:spcPct val="0"/>
        </a:spcAft>
        <a:defRPr sz="4400">
          <a:solidFill>
            <a:schemeClr val="tx2"/>
          </a:solidFill>
          <a:latin typeface="Arial Rounded MT Bold" pitchFamily="34" charset="0"/>
        </a:defRPr>
      </a:lvl3pPr>
      <a:lvl4pPr algn="l" rtl="0" eaLnBrk="1" fontAlgn="base" hangingPunct="1">
        <a:spcBef>
          <a:spcPct val="0"/>
        </a:spcBef>
        <a:spcAft>
          <a:spcPct val="0"/>
        </a:spcAft>
        <a:defRPr sz="4400">
          <a:solidFill>
            <a:schemeClr val="tx2"/>
          </a:solidFill>
          <a:latin typeface="Arial Rounded MT Bold" pitchFamily="34" charset="0"/>
        </a:defRPr>
      </a:lvl4pPr>
      <a:lvl5pPr algn="l" rtl="0" eaLnBrk="1" fontAlgn="base" hangingPunct="1">
        <a:spcBef>
          <a:spcPct val="0"/>
        </a:spcBef>
        <a:spcAft>
          <a:spcPct val="0"/>
        </a:spcAft>
        <a:defRPr sz="4400">
          <a:solidFill>
            <a:schemeClr val="tx2"/>
          </a:solidFill>
          <a:latin typeface="Arial Rounded MT Bold" pitchFamily="34" charset="0"/>
        </a:defRPr>
      </a:lvl5pPr>
      <a:lvl6pPr marL="457200" algn="l" rtl="0" eaLnBrk="1" fontAlgn="base" hangingPunct="1">
        <a:spcBef>
          <a:spcPct val="0"/>
        </a:spcBef>
        <a:spcAft>
          <a:spcPct val="0"/>
        </a:spcAft>
        <a:defRPr sz="4400">
          <a:solidFill>
            <a:schemeClr val="tx2"/>
          </a:solidFill>
          <a:latin typeface="Arial Rounded MT Bold" pitchFamily="34" charset="0"/>
        </a:defRPr>
      </a:lvl6pPr>
      <a:lvl7pPr marL="914400" algn="l" rtl="0" eaLnBrk="1" fontAlgn="base" hangingPunct="1">
        <a:spcBef>
          <a:spcPct val="0"/>
        </a:spcBef>
        <a:spcAft>
          <a:spcPct val="0"/>
        </a:spcAft>
        <a:defRPr sz="4400">
          <a:solidFill>
            <a:schemeClr val="tx2"/>
          </a:solidFill>
          <a:latin typeface="Arial Rounded MT Bold" pitchFamily="34" charset="0"/>
        </a:defRPr>
      </a:lvl7pPr>
      <a:lvl8pPr marL="1371600" algn="l" rtl="0" eaLnBrk="1" fontAlgn="base" hangingPunct="1">
        <a:spcBef>
          <a:spcPct val="0"/>
        </a:spcBef>
        <a:spcAft>
          <a:spcPct val="0"/>
        </a:spcAft>
        <a:defRPr sz="4400">
          <a:solidFill>
            <a:schemeClr val="tx2"/>
          </a:solidFill>
          <a:latin typeface="Arial Rounded MT Bold" pitchFamily="34" charset="0"/>
        </a:defRPr>
      </a:lvl8pPr>
      <a:lvl9pPr marL="1828800" algn="l" rtl="0" eaLnBrk="1" fontAlgn="base" hangingPunct="1">
        <a:spcBef>
          <a:spcPct val="0"/>
        </a:spcBef>
        <a:spcAft>
          <a:spcPct val="0"/>
        </a:spcAft>
        <a:defRPr sz="4400">
          <a:solidFill>
            <a:schemeClr val="tx2"/>
          </a:solidFill>
          <a:latin typeface="Arial Rounded MT Bold" pitchFamily="34" charset="0"/>
        </a:defRPr>
      </a:lvl9pPr>
    </p:titleStyle>
    <p:bodyStyle>
      <a:lvl1pPr marL="469900" indent="-469900" algn="l" rtl="0" eaLnBrk="1" fontAlgn="base" hangingPunct="1">
        <a:spcBef>
          <a:spcPct val="20000"/>
        </a:spcBef>
        <a:spcAft>
          <a:spcPct val="0"/>
        </a:spcAft>
        <a:buClr>
          <a:schemeClr val="bg2"/>
        </a:buClr>
        <a:buSzPct val="90000"/>
        <a:buFont typeface="Wingdings" pitchFamily="2" charset="2"/>
        <a:buChar char="]"/>
        <a:defRPr sz="3200">
          <a:solidFill>
            <a:schemeClr val="tx1"/>
          </a:solidFill>
          <a:latin typeface="+mn-lt"/>
          <a:ea typeface="+mn-ea"/>
          <a:cs typeface="+mn-cs"/>
        </a:defRPr>
      </a:lvl1pPr>
      <a:lvl2pPr marL="908050" indent="-436563" algn="l" rtl="0" eaLnBrk="1" fontAlgn="base" hangingPunct="1">
        <a:spcBef>
          <a:spcPct val="20000"/>
        </a:spcBef>
        <a:spcAft>
          <a:spcPct val="0"/>
        </a:spcAft>
        <a:buClr>
          <a:schemeClr val="accent2"/>
        </a:buClr>
        <a:buSzPct val="85000"/>
        <a:buFont typeface="Wingdings" pitchFamily="2" charset="2"/>
        <a:buChar char="S"/>
        <a:defRPr sz="2800">
          <a:solidFill>
            <a:schemeClr val="tx1"/>
          </a:solidFill>
          <a:latin typeface="+mn-lt"/>
        </a:defRPr>
      </a:lvl2pPr>
      <a:lvl3pPr marL="1377950" indent="-468313" algn="l" rtl="0" eaLnBrk="1" fontAlgn="base" hangingPunct="1">
        <a:spcBef>
          <a:spcPct val="20000"/>
        </a:spcBef>
        <a:spcAft>
          <a:spcPct val="0"/>
        </a:spcAft>
        <a:buClr>
          <a:schemeClr val="bg2"/>
        </a:buClr>
        <a:buSzPct val="75000"/>
        <a:buFont typeface="Wingdings" pitchFamily="2" charset="2"/>
        <a:buChar char="l"/>
        <a:defRPr sz="2400">
          <a:solidFill>
            <a:schemeClr val="tx1"/>
          </a:solidFill>
          <a:latin typeface="+mn-lt"/>
        </a:defRPr>
      </a:lvl3pPr>
      <a:lvl4pPr marL="1827213" indent="-438150" algn="l" rtl="0" eaLnBrk="1" fontAlgn="base" hangingPunct="1">
        <a:spcBef>
          <a:spcPct val="20000"/>
        </a:spcBef>
        <a:spcAft>
          <a:spcPct val="0"/>
        </a:spcAft>
        <a:buClr>
          <a:schemeClr val="accent2"/>
        </a:buClr>
        <a:buSzPct val="75000"/>
        <a:buFont typeface="Wingdings" pitchFamily="2" charset="2"/>
        <a:buChar char="n"/>
        <a:defRPr sz="2000">
          <a:solidFill>
            <a:schemeClr val="tx1"/>
          </a:solidFill>
          <a:latin typeface="+mn-lt"/>
        </a:defRPr>
      </a:lvl4pPr>
      <a:lvl5pPr marL="22971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5pPr>
      <a:lvl6pPr marL="27543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6pPr>
      <a:lvl7pPr marL="32115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7pPr>
      <a:lvl8pPr marL="36687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8pPr>
      <a:lvl9pPr marL="41259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D7EDBD"/>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609600" y="533400"/>
            <a:ext cx="109728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075" name="Rectangle 3"/>
          <p:cNvSpPr>
            <a:spLocks noGrp="1" noChangeArrowheads="1"/>
          </p:cNvSpPr>
          <p:nvPr>
            <p:ph type="body" idx="1"/>
          </p:nvPr>
        </p:nvSpPr>
        <p:spPr bwMode="auto">
          <a:xfrm>
            <a:off x="609600" y="1917701"/>
            <a:ext cx="11074400" cy="43672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478" name="Rectangle 6"/>
          <p:cNvSpPr>
            <a:spLocks noGrp="1" noChangeArrowheads="1"/>
          </p:cNvSpPr>
          <p:nvPr>
            <p:ph type="sldNum" sz="quarter" idx="4"/>
          </p:nvPr>
        </p:nvSpPr>
        <p:spPr bwMode="auto">
          <a:xfrm>
            <a:off x="11125200" y="6364288"/>
            <a:ext cx="4572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a:latin typeface="Arial" charset="0"/>
                <a:ea typeface="宋体" charset="-122"/>
              </a:defRPr>
            </a:lvl1pPr>
          </a:lstStyle>
          <a:p>
            <a:pPr>
              <a:defRPr/>
            </a:pPr>
            <a:fld id="{827A0A33-D1BC-4593-884F-3C34146062BE}" type="slidenum">
              <a:rPr lang="en-US" altLang="zh-CN"/>
              <a:pPr>
                <a:defRPr/>
              </a:pPr>
              <a:t>‹#›</a:t>
            </a:fld>
            <a:endParaRPr lang="en-US" altLang="zh-CN"/>
          </a:p>
        </p:txBody>
      </p:sp>
      <p:sp>
        <p:nvSpPr>
          <p:cNvPr id="12" name="Rectangle 4"/>
          <p:cNvSpPr>
            <a:spLocks noGrp="1" noChangeArrowheads="1"/>
          </p:cNvSpPr>
          <p:nvPr>
            <p:ph type="dt" sz="half" idx="2"/>
          </p:nvPr>
        </p:nvSpPr>
        <p:spPr>
          <a:xfrm>
            <a:off x="609600" y="6364288"/>
            <a:ext cx="5852584" cy="457200"/>
          </a:xfrm>
          <a:prstGeom prst="rect">
            <a:avLst/>
          </a:prstGeom>
          <a:ln/>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3026093178"/>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Lst>
  <p:hf hdr="0" ftr="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Arial Rounded MT Bold" pitchFamily="34" charset="0"/>
        </a:defRPr>
      </a:lvl2pPr>
      <a:lvl3pPr algn="l" rtl="0" eaLnBrk="0" fontAlgn="base" hangingPunct="0">
        <a:spcBef>
          <a:spcPct val="0"/>
        </a:spcBef>
        <a:spcAft>
          <a:spcPct val="0"/>
        </a:spcAft>
        <a:defRPr sz="4400">
          <a:solidFill>
            <a:schemeClr val="tx2"/>
          </a:solidFill>
          <a:latin typeface="Arial Rounded MT Bold" pitchFamily="34" charset="0"/>
        </a:defRPr>
      </a:lvl3pPr>
      <a:lvl4pPr algn="l" rtl="0" eaLnBrk="0" fontAlgn="base" hangingPunct="0">
        <a:spcBef>
          <a:spcPct val="0"/>
        </a:spcBef>
        <a:spcAft>
          <a:spcPct val="0"/>
        </a:spcAft>
        <a:defRPr sz="4400">
          <a:solidFill>
            <a:schemeClr val="tx2"/>
          </a:solidFill>
          <a:latin typeface="Arial Rounded MT Bold" pitchFamily="34" charset="0"/>
        </a:defRPr>
      </a:lvl4pPr>
      <a:lvl5pPr algn="l" rtl="0" eaLnBrk="0" fontAlgn="base" hangingPunct="0">
        <a:spcBef>
          <a:spcPct val="0"/>
        </a:spcBef>
        <a:spcAft>
          <a:spcPct val="0"/>
        </a:spcAft>
        <a:defRPr sz="4400">
          <a:solidFill>
            <a:schemeClr val="tx2"/>
          </a:solidFill>
          <a:latin typeface="Arial Rounded MT Bold" pitchFamily="34" charset="0"/>
        </a:defRPr>
      </a:lvl5pPr>
      <a:lvl6pPr marL="457200" algn="l" rtl="0" fontAlgn="base">
        <a:spcBef>
          <a:spcPct val="0"/>
        </a:spcBef>
        <a:spcAft>
          <a:spcPct val="0"/>
        </a:spcAft>
        <a:defRPr sz="4400">
          <a:solidFill>
            <a:schemeClr val="tx2"/>
          </a:solidFill>
          <a:latin typeface="Arial Rounded MT Bold" pitchFamily="34" charset="0"/>
        </a:defRPr>
      </a:lvl6pPr>
      <a:lvl7pPr marL="914400" algn="l" rtl="0" fontAlgn="base">
        <a:spcBef>
          <a:spcPct val="0"/>
        </a:spcBef>
        <a:spcAft>
          <a:spcPct val="0"/>
        </a:spcAft>
        <a:defRPr sz="4400">
          <a:solidFill>
            <a:schemeClr val="tx2"/>
          </a:solidFill>
          <a:latin typeface="Arial Rounded MT Bold" pitchFamily="34" charset="0"/>
        </a:defRPr>
      </a:lvl7pPr>
      <a:lvl8pPr marL="1371600" algn="l" rtl="0" fontAlgn="base">
        <a:spcBef>
          <a:spcPct val="0"/>
        </a:spcBef>
        <a:spcAft>
          <a:spcPct val="0"/>
        </a:spcAft>
        <a:defRPr sz="4400">
          <a:solidFill>
            <a:schemeClr val="tx2"/>
          </a:solidFill>
          <a:latin typeface="Arial Rounded MT Bold" pitchFamily="34" charset="0"/>
        </a:defRPr>
      </a:lvl8pPr>
      <a:lvl9pPr marL="1828800" algn="l" rtl="0" fontAlgn="base">
        <a:spcBef>
          <a:spcPct val="0"/>
        </a:spcBef>
        <a:spcAft>
          <a:spcPct val="0"/>
        </a:spcAft>
        <a:defRPr sz="4400">
          <a:solidFill>
            <a:schemeClr val="tx2"/>
          </a:solidFill>
          <a:latin typeface="Arial Rounded MT Bold" pitchFamily="34" charset="0"/>
        </a:defRPr>
      </a:lvl9pPr>
    </p:titleStyle>
    <p:bodyStyle>
      <a:lvl1pPr marL="469900" indent="-469900" algn="l" rtl="0" eaLnBrk="0" fontAlgn="base" hangingPunct="0">
        <a:spcBef>
          <a:spcPct val="20000"/>
        </a:spcBef>
        <a:spcAft>
          <a:spcPct val="0"/>
        </a:spcAft>
        <a:buClr>
          <a:schemeClr val="bg2"/>
        </a:buClr>
        <a:buSzPct val="90000"/>
        <a:buFont typeface="Wingdings" pitchFamily="2" charset="2"/>
        <a:buChar char="]"/>
        <a:defRPr sz="32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SzPct val="85000"/>
        <a:buFont typeface="Wingdings" pitchFamily="2" charset="2"/>
        <a:buChar char="S"/>
        <a:defRPr sz="2800">
          <a:solidFill>
            <a:schemeClr val="tx1"/>
          </a:solidFill>
          <a:latin typeface="+mn-lt"/>
        </a:defRPr>
      </a:lvl2pPr>
      <a:lvl3pPr marL="1377950" indent="-468313" algn="l" rtl="0" eaLnBrk="0" fontAlgn="base" hangingPunct="0">
        <a:spcBef>
          <a:spcPct val="20000"/>
        </a:spcBef>
        <a:spcAft>
          <a:spcPct val="0"/>
        </a:spcAft>
        <a:buClr>
          <a:schemeClr val="bg2"/>
        </a:buClr>
        <a:buSzPct val="75000"/>
        <a:buFont typeface="Wingdings" pitchFamily="2" charset="2"/>
        <a:buChar char="l"/>
        <a:defRPr sz="2400">
          <a:solidFill>
            <a:schemeClr val="tx1"/>
          </a:solidFill>
          <a:latin typeface="+mn-lt"/>
        </a:defRPr>
      </a:lvl3pPr>
      <a:lvl4pPr marL="1827213" indent="-438150" algn="l" rtl="0" eaLnBrk="0" fontAlgn="base" hangingPunct="0">
        <a:spcBef>
          <a:spcPct val="20000"/>
        </a:spcBef>
        <a:spcAft>
          <a:spcPct val="0"/>
        </a:spcAft>
        <a:buClr>
          <a:schemeClr val="accent2"/>
        </a:buClr>
        <a:buSzPct val="75000"/>
        <a:buFont typeface="Wingdings" pitchFamily="2" charset="2"/>
        <a:buChar char="n"/>
        <a:defRPr sz="2000">
          <a:solidFill>
            <a:schemeClr val="tx1"/>
          </a:solidFill>
          <a:latin typeface="+mn-lt"/>
        </a:defRPr>
      </a:lvl4pPr>
      <a:lvl5pPr marL="2297113" indent="-468313" algn="l" rtl="0" eaLnBrk="0" fontAlgn="base" hangingPunct="0">
        <a:spcBef>
          <a:spcPct val="20000"/>
        </a:spcBef>
        <a:spcAft>
          <a:spcPct val="0"/>
        </a:spcAft>
        <a:buClr>
          <a:schemeClr val="accent1"/>
        </a:buClr>
        <a:buSzPct val="50000"/>
        <a:buFont typeface="Wingdings" pitchFamily="2" charset="2"/>
        <a:buChar char="o"/>
        <a:defRPr sz="2000">
          <a:solidFill>
            <a:schemeClr val="tx1"/>
          </a:solidFill>
          <a:latin typeface="+mn-lt"/>
        </a:defRPr>
      </a:lvl5pPr>
      <a:lvl6pPr marL="2754313" indent="-468313" algn="l" rtl="0" fontAlgn="base">
        <a:spcBef>
          <a:spcPct val="20000"/>
        </a:spcBef>
        <a:spcAft>
          <a:spcPct val="0"/>
        </a:spcAft>
        <a:buClr>
          <a:schemeClr val="accent1"/>
        </a:buClr>
        <a:buSzPct val="50000"/>
        <a:buFont typeface="Wingdings" pitchFamily="2" charset="2"/>
        <a:buChar char="o"/>
        <a:defRPr sz="2000">
          <a:solidFill>
            <a:schemeClr val="tx1"/>
          </a:solidFill>
          <a:latin typeface="+mn-lt"/>
        </a:defRPr>
      </a:lvl6pPr>
      <a:lvl7pPr marL="3211513" indent="-468313" algn="l" rtl="0" fontAlgn="base">
        <a:spcBef>
          <a:spcPct val="20000"/>
        </a:spcBef>
        <a:spcAft>
          <a:spcPct val="0"/>
        </a:spcAft>
        <a:buClr>
          <a:schemeClr val="accent1"/>
        </a:buClr>
        <a:buSzPct val="50000"/>
        <a:buFont typeface="Wingdings" pitchFamily="2" charset="2"/>
        <a:buChar char="o"/>
        <a:defRPr sz="2000">
          <a:solidFill>
            <a:schemeClr val="tx1"/>
          </a:solidFill>
          <a:latin typeface="+mn-lt"/>
        </a:defRPr>
      </a:lvl7pPr>
      <a:lvl8pPr marL="3668713" indent="-468313" algn="l" rtl="0" fontAlgn="base">
        <a:spcBef>
          <a:spcPct val="20000"/>
        </a:spcBef>
        <a:spcAft>
          <a:spcPct val="0"/>
        </a:spcAft>
        <a:buClr>
          <a:schemeClr val="accent1"/>
        </a:buClr>
        <a:buSzPct val="50000"/>
        <a:buFont typeface="Wingdings" pitchFamily="2" charset="2"/>
        <a:buChar char="o"/>
        <a:defRPr sz="2000">
          <a:solidFill>
            <a:schemeClr val="tx1"/>
          </a:solidFill>
          <a:latin typeface="+mn-lt"/>
        </a:defRPr>
      </a:lvl8pPr>
      <a:lvl9pPr marL="4125913" indent="-468313" algn="l" rtl="0" fontAlgn="base">
        <a:spcBef>
          <a:spcPct val="20000"/>
        </a:spcBef>
        <a:spcAft>
          <a:spcPct val="0"/>
        </a:spcAft>
        <a:buClr>
          <a:schemeClr val="accent1"/>
        </a:buClr>
        <a:buSzPct val="50000"/>
        <a:buFont typeface="Wingdings" pitchFamily="2" charset="2"/>
        <a:buChar char="o"/>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278680509"/>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Lst>
  <p:hf hdr="0" ftr="0" dt="0"/>
  <p:txStyles>
    <p:titleStyle>
      <a:lvl1pPr algn="ctr" defTabSz="457200" rtl="0" eaLnBrk="1" latinLnBrk="0" hangingPunct="1">
        <a:spcBef>
          <a:spcPct val="0"/>
        </a:spcBef>
        <a:buNone/>
        <a:defRPr sz="4400" kern="1200">
          <a:solidFill>
            <a:srgbClr val="FF0000"/>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3.wmf"/></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38200" y="1295400"/>
            <a:ext cx="10439400" cy="2057400"/>
          </a:xfrm>
        </p:spPr>
        <p:txBody>
          <a:bodyPr/>
          <a:lstStyle/>
          <a:p>
            <a:pPr>
              <a:defRPr/>
            </a:pPr>
            <a:r>
              <a:rPr lang="en-US" sz="3000" dirty="0"/>
              <a:t>CSC 112: Computer Operating Systems</a:t>
            </a:r>
            <a:br>
              <a:rPr lang="en-US" sz="3000" dirty="0"/>
            </a:br>
            <a:r>
              <a:rPr lang="en-US" sz="3000" dirty="0"/>
              <a:t>Lecture </a:t>
            </a:r>
            <a:r>
              <a:rPr lang="en-US" altLang="zh-CN" sz="3000" dirty="0"/>
              <a:t>XX</a:t>
            </a:r>
            <a:br>
              <a:rPr lang="en-US" sz="3000" dirty="0"/>
            </a:br>
            <a:br>
              <a:rPr lang="en-US" sz="3000"/>
            </a:br>
            <a:r>
              <a:rPr lang="en-US" sz="3000"/>
              <a:t>Cache Deleted</a:t>
            </a:r>
            <a:br>
              <a:rPr lang="en-US" sz="3000" dirty="0"/>
            </a:br>
            <a:endParaRPr lang="en-US" sz="3000" dirty="0"/>
          </a:p>
        </p:txBody>
      </p:sp>
      <p:sp>
        <p:nvSpPr>
          <p:cNvPr id="3075" name="Rectangle 3"/>
          <p:cNvSpPr>
            <a:spLocks noGrp="1" noChangeArrowheads="1"/>
          </p:cNvSpPr>
          <p:nvPr>
            <p:ph type="subTitle" idx="1"/>
          </p:nvPr>
        </p:nvSpPr>
        <p:spPr>
          <a:xfrm>
            <a:off x="2133600" y="4191000"/>
            <a:ext cx="8001000" cy="1447800"/>
          </a:xfrm>
        </p:spPr>
        <p:txBody>
          <a:bodyPr/>
          <a:lstStyle/>
          <a:p>
            <a:pPr marL="285750" indent="-285750">
              <a:defRPr/>
            </a:pPr>
            <a:r>
              <a:rPr lang="en-GB" altLang="en-US" dirty="0">
                <a:ea typeface="Gill Sans" charset="0"/>
              </a:rPr>
              <a:t>Department of Computer Science, </a:t>
            </a:r>
          </a:p>
          <a:p>
            <a:pPr marL="285750" indent="-285750">
              <a:defRPr/>
            </a:pPr>
            <a:r>
              <a:rPr lang="en-GB" altLang="en-US" dirty="0">
                <a:ea typeface="Gill Sans" charset="0"/>
              </a:rPr>
              <a:t>Hofstra University</a:t>
            </a:r>
            <a:endParaRPr lang="en-US" altLang="en-US" dirty="0">
              <a:ea typeface="Gill Sans"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E9AD2-370C-4F19-B43C-EC3AA762047A}"/>
              </a:ext>
            </a:extLst>
          </p:cNvPr>
          <p:cNvSpPr>
            <a:spLocks noGrp="1"/>
          </p:cNvSpPr>
          <p:nvPr>
            <p:ph type="title"/>
          </p:nvPr>
        </p:nvSpPr>
        <p:spPr/>
        <p:txBody>
          <a:bodyPr/>
          <a:lstStyle/>
          <a:p>
            <a:r>
              <a:rPr lang="en-US" dirty="0"/>
              <a:t>Multi-Core Scheduling</a:t>
            </a:r>
          </a:p>
        </p:txBody>
      </p:sp>
      <p:sp>
        <p:nvSpPr>
          <p:cNvPr id="3" name="Content Placeholder 2">
            <a:extLst>
              <a:ext uri="{FF2B5EF4-FFF2-40B4-BE49-F238E27FC236}">
                <a16:creationId xmlns:a16="http://schemas.microsoft.com/office/drawing/2014/main" id="{88B1EE0B-0D86-4BE6-BF2F-BC4A32FFD56A}"/>
              </a:ext>
            </a:extLst>
          </p:cNvPr>
          <p:cNvSpPr>
            <a:spLocks noGrp="1"/>
          </p:cNvSpPr>
          <p:nvPr>
            <p:ph idx="1"/>
          </p:nvPr>
        </p:nvSpPr>
        <p:spPr/>
        <p:txBody>
          <a:bodyPr>
            <a:normAutofit/>
          </a:bodyPr>
          <a:lstStyle/>
          <a:p>
            <a:r>
              <a:rPr lang="en-US" dirty="0"/>
              <a:t>Algorithmically, not a huge difference from single-core scheduling</a:t>
            </a:r>
          </a:p>
          <a:p>
            <a:endParaRPr lang="en-US" dirty="0"/>
          </a:p>
          <a:p>
            <a:r>
              <a:rPr lang="en-US" dirty="0"/>
              <a:t>Implementation-wise, helpful to have </a:t>
            </a:r>
            <a:r>
              <a:rPr lang="en-US" i="1" dirty="0"/>
              <a:t>per-core</a:t>
            </a:r>
            <a:r>
              <a:rPr lang="en-US" dirty="0"/>
              <a:t> scheduling data structures</a:t>
            </a:r>
          </a:p>
          <a:p>
            <a:pPr lvl="1"/>
            <a:r>
              <a:rPr lang="en-US" dirty="0"/>
              <a:t>Cache coherence</a:t>
            </a:r>
          </a:p>
          <a:p>
            <a:pPr lvl="1"/>
            <a:endParaRPr lang="en-US" i="1" dirty="0"/>
          </a:p>
          <a:p>
            <a:r>
              <a:rPr lang="en-US" i="1" dirty="0"/>
              <a:t>Affinity scheduling</a:t>
            </a:r>
            <a:r>
              <a:rPr lang="en-US" dirty="0"/>
              <a:t>: once a thread is scheduled on a CPU, OS tries to reschedule it on the same CPU</a:t>
            </a:r>
          </a:p>
          <a:p>
            <a:pPr lvl="1"/>
            <a:r>
              <a:rPr lang="en-US" dirty="0"/>
              <a:t>Cache reuse</a:t>
            </a:r>
          </a:p>
        </p:txBody>
      </p:sp>
    </p:spTree>
    <p:extLst>
      <p:ext uri="{BB962C8B-B14F-4D97-AF65-F5344CB8AC3E}">
        <p14:creationId xmlns:p14="http://schemas.microsoft.com/office/powerpoint/2010/main" val="8809271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E8F80-B910-45FA-B535-D3B785B535B9}"/>
              </a:ext>
            </a:extLst>
          </p:cNvPr>
          <p:cNvSpPr>
            <a:spLocks noGrp="1"/>
          </p:cNvSpPr>
          <p:nvPr>
            <p:ph type="title"/>
          </p:nvPr>
        </p:nvSpPr>
        <p:spPr/>
        <p:txBody>
          <a:bodyPr/>
          <a:lstStyle/>
          <a:p>
            <a:r>
              <a:rPr lang="en-US" dirty="0"/>
              <a:t>Recall: </a:t>
            </a:r>
            <a:r>
              <a:rPr lang="en-US" i="1" dirty="0"/>
              <a:t>Spinlock</a:t>
            </a:r>
            <a:endParaRPr lang="en-US" i="1" dirty="0">
              <a:latin typeface="Consolas" panose="020B0609020204030204" pitchFamily="49" charset="0"/>
            </a:endParaRPr>
          </a:p>
        </p:txBody>
      </p:sp>
      <p:sp>
        <p:nvSpPr>
          <p:cNvPr id="3" name="Content Placeholder 2">
            <a:extLst>
              <a:ext uri="{FF2B5EF4-FFF2-40B4-BE49-F238E27FC236}">
                <a16:creationId xmlns:a16="http://schemas.microsoft.com/office/drawing/2014/main" id="{866C4A25-1BB0-40AB-B5B3-5F37098BB487}"/>
              </a:ext>
            </a:extLst>
          </p:cNvPr>
          <p:cNvSpPr>
            <a:spLocks noGrp="1"/>
          </p:cNvSpPr>
          <p:nvPr>
            <p:ph idx="1"/>
          </p:nvPr>
        </p:nvSpPr>
        <p:spPr>
          <a:xfrm>
            <a:off x="812800" y="914400"/>
            <a:ext cx="5562599" cy="5105400"/>
          </a:xfrm>
        </p:spPr>
        <p:txBody>
          <a:bodyPr>
            <a:normAutofit/>
          </a:bodyPr>
          <a:lstStyle/>
          <a:p>
            <a:pPr>
              <a:tabLst>
                <a:tab pos="1027113" algn="l"/>
                <a:tab pos="1377950" algn="l"/>
                <a:tab pos="1716088" algn="l"/>
              </a:tabLst>
            </a:pPr>
            <a:r>
              <a:rPr lang="en-US" altLang="ko-KR" dirty="0">
                <a:ea typeface="굴림" panose="020B0600000101010101" pitchFamily="34" charset="-127"/>
              </a:rPr>
              <a:t>Spinlock doesn’t put the calling thread to sleep—it busy waits in a while() loop</a:t>
            </a:r>
          </a:p>
          <a:p>
            <a:pPr>
              <a:tabLst>
                <a:tab pos="1027113" algn="l"/>
                <a:tab pos="1377950" algn="l"/>
                <a:tab pos="1716088" algn="l"/>
              </a:tabLst>
            </a:pPr>
            <a:r>
              <a:rPr lang="en-US" altLang="ko-KR" dirty="0">
                <a:ea typeface="굴림" panose="020B0600000101010101" pitchFamily="34" charset="-127"/>
              </a:rPr>
              <a:t>For multiprocessor cache coherence: every </a:t>
            </a:r>
            <a:r>
              <a:rPr lang="en-US" altLang="ko-KR" dirty="0" err="1">
                <a:ea typeface="굴림" panose="020B0600000101010101" pitchFamily="34" charset="-127"/>
              </a:rPr>
              <a:t>test&amp;set</a:t>
            </a:r>
            <a:r>
              <a:rPr lang="en-US" altLang="ko-KR" dirty="0">
                <a:ea typeface="굴림" panose="020B0600000101010101" pitchFamily="34" charset="-127"/>
              </a:rPr>
              <a:t>() is a write, which makes the shared lock data structure ping-pong around in multiple caches on different cores, thus causing lots of memory BW</a:t>
            </a:r>
          </a:p>
        </p:txBody>
      </p:sp>
      <p:sp>
        <p:nvSpPr>
          <p:cNvPr id="6" name="Plassholder for innhold 2">
            <a:extLst>
              <a:ext uri="{FF2B5EF4-FFF2-40B4-BE49-F238E27FC236}">
                <a16:creationId xmlns:a16="http://schemas.microsoft.com/office/drawing/2014/main" id="{2349120A-6961-B1D4-E5B6-BFC5FBF5DF4E}"/>
              </a:ext>
            </a:extLst>
          </p:cNvPr>
          <p:cNvSpPr txBox="1">
            <a:spLocks/>
          </p:cNvSpPr>
          <p:nvPr/>
        </p:nvSpPr>
        <p:spPr bwMode="auto">
          <a:xfrm>
            <a:off x="6477000" y="876300"/>
            <a:ext cx="5562599" cy="5181600"/>
          </a:xfrm>
          <a:prstGeom prst="rect">
            <a:avLst/>
          </a:prstGeom>
          <a:noFill/>
          <a:ln>
            <a:solidFill>
              <a:schemeClr val="accent1">
                <a:lumMod val="50000"/>
              </a:schemeClr>
            </a:solid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fontScale="92500" lnSpcReduction="10000"/>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marL="0" indent="0">
              <a:buFontTx/>
              <a:buNone/>
            </a:pPr>
            <a:r>
              <a:rPr lang="en-GB" altLang="zh-CN" sz="1800" b="0" kern="0" dirty="0">
                <a:latin typeface="Courier New" panose="02070309020205020404" pitchFamily="49" charset="0"/>
                <a:cs typeface="Courier New" panose="02070309020205020404" pitchFamily="49" charset="0"/>
              </a:rPr>
              <a:t>typedef struct __</a:t>
            </a:r>
            <a:r>
              <a:rPr lang="en-GB" altLang="zh-CN" sz="1800" b="0" kern="0" dirty="0" err="1">
                <a:latin typeface="Courier New" panose="02070309020205020404" pitchFamily="49" charset="0"/>
                <a:cs typeface="Courier New" panose="02070309020205020404" pitchFamily="49" charset="0"/>
              </a:rPr>
              <a:t>lock_t</a:t>
            </a:r>
            <a:r>
              <a:rPr lang="en-GB" altLang="zh-CN" sz="1800" b="0" kern="0" dirty="0">
                <a:latin typeface="Courier New" panose="02070309020205020404" pitchFamily="49" charset="0"/>
                <a:cs typeface="Courier New" panose="02070309020205020404" pitchFamily="49" charset="0"/>
              </a:rPr>
              <a:t>{    </a:t>
            </a:r>
          </a:p>
          <a:p>
            <a:pPr marL="0" indent="0">
              <a:buFontTx/>
              <a:buNone/>
            </a:pPr>
            <a:r>
              <a:rPr lang="en-GB" altLang="zh-CN" sz="1800" b="0" kern="0" dirty="0">
                <a:latin typeface="Courier New" panose="02070309020205020404" pitchFamily="49" charset="0"/>
                <a:cs typeface="Courier New" panose="02070309020205020404" pitchFamily="49" charset="0"/>
              </a:rPr>
              <a:t>  int flag;</a:t>
            </a:r>
          </a:p>
          <a:p>
            <a:pPr marL="0" indent="0">
              <a:buFontTx/>
              <a:buNone/>
            </a:pPr>
            <a:r>
              <a:rPr lang="en-GB" altLang="zh-CN" sz="1800" b="0" kern="0" dirty="0">
                <a:latin typeface="Courier New" panose="02070309020205020404" pitchFamily="49" charset="0"/>
                <a:cs typeface="Courier New" panose="02070309020205020404" pitchFamily="49" charset="0"/>
              </a:rPr>
              <a:t>} </a:t>
            </a:r>
            <a:r>
              <a:rPr lang="en-GB" altLang="zh-CN" sz="1800" b="0" kern="0" dirty="0" err="1">
                <a:latin typeface="Courier New" panose="02070309020205020404" pitchFamily="49" charset="0"/>
                <a:cs typeface="Courier New" panose="02070309020205020404" pitchFamily="49" charset="0"/>
              </a:rPr>
              <a:t>lock_t</a:t>
            </a:r>
            <a:r>
              <a:rPr lang="en-GB" altLang="zh-CN" sz="1800" b="0" kern="0" dirty="0">
                <a:latin typeface="Courier New" panose="02070309020205020404" pitchFamily="49" charset="0"/>
                <a:cs typeface="Courier New" panose="02070309020205020404" pitchFamily="49" charset="0"/>
              </a:rPr>
              <a:t>;</a:t>
            </a:r>
          </a:p>
          <a:p>
            <a:pPr marL="0" indent="0">
              <a:buFontTx/>
              <a:buNone/>
            </a:pPr>
            <a:endParaRPr lang="en-GB" altLang="zh-CN" sz="1800" b="0" kern="0" dirty="0">
              <a:latin typeface="Courier New" panose="02070309020205020404" pitchFamily="49" charset="0"/>
              <a:cs typeface="Courier New" panose="02070309020205020404" pitchFamily="49" charset="0"/>
            </a:endParaRPr>
          </a:p>
          <a:p>
            <a:pPr marL="0" indent="0">
              <a:buFontTx/>
              <a:buNone/>
            </a:pPr>
            <a:r>
              <a:rPr lang="en-GB" altLang="zh-CN" sz="1800" b="0" kern="0" dirty="0">
                <a:latin typeface="Courier New" panose="02070309020205020404" pitchFamily="49" charset="0"/>
                <a:cs typeface="Courier New" panose="02070309020205020404" pitchFamily="49" charset="0"/>
              </a:rPr>
              <a:t>int </a:t>
            </a:r>
            <a:r>
              <a:rPr lang="en-GB" altLang="zh-CN" sz="1800" b="0" kern="0" dirty="0" err="1">
                <a:latin typeface="Courier New" panose="02070309020205020404" pitchFamily="49" charset="0"/>
                <a:cs typeface="Courier New" panose="02070309020205020404" pitchFamily="49" charset="0"/>
              </a:rPr>
              <a:t>TestAndSet</a:t>
            </a:r>
            <a:r>
              <a:rPr lang="en-GB" altLang="zh-CN" sz="1800" b="0" kern="0" dirty="0">
                <a:latin typeface="Courier New" panose="02070309020205020404" pitchFamily="49" charset="0"/>
                <a:cs typeface="Courier New" panose="02070309020205020404" pitchFamily="49" charset="0"/>
              </a:rPr>
              <a:t>(int *</a:t>
            </a:r>
            <a:r>
              <a:rPr lang="en-GB" altLang="zh-CN" sz="1800" b="0" kern="0" dirty="0" err="1">
                <a:latin typeface="Courier New" panose="02070309020205020404" pitchFamily="49" charset="0"/>
                <a:cs typeface="Courier New" panose="02070309020205020404" pitchFamily="49" charset="0"/>
              </a:rPr>
              <a:t>old_ptr</a:t>
            </a:r>
            <a:r>
              <a:rPr lang="en-GB" altLang="zh-CN" sz="1800" b="0" kern="0" dirty="0">
                <a:latin typeface="Courier New" panose="02070309020205020404" pitchFamily="49" charset="0"/>
                <a:cs typeface="Courier New" panose="02070309020205020404" pitchFamily="49" charset="0"/>
              </a:rPr>
              <a:t>, int new){    </a:t>
            </a:r>
          </a:p>
          <a:p>
            <a:pPr marL="0" indent="0">
              <a:buFontTx/>
              <a:buNone/>
            </a:pPr>
            <a:r>
              <a:rPr lang="en-GB" altLang="zh-CN" sz="1800" b="0" kern="0" dirty="0">
                <a:latin typeface="Courier New" panose="02070309020205020404" pitchFamily="49" charset="0"/>
                <a:cs typeface="Courier New" panose="02070309020205020404" pitchFamily="49" charset="0"/>
              </a:rPr>
              <a:t>  int old = *</a:t>
            </a:r>
            <a:r>
              <a:rPr lang="en-GB" altLang="zh-CN" sz="1800" b="0" kern="0" dirty="0" err="1">
                <a:latin typeface="Courier New" panose="02070309020205020404" pitchFamily="49" charset="0"/>
                <a:cs typeface="Courier New" panose="02070309020205020404" pitchFamily="49" charset="0"/>
              </a:rPr>
              <a:t>old_ptr</a:t>
            </a:r>
            <a:r>
              <a:rPr lang="en-GB" altLang="zh-CN" sz="1800" b="0" kern="0" dirty="0">
                <a:latin typeface="Courier New" panose="02070309020205020404" pitchFamily="49" charset="0"/>
                <a:cs typeface="Courier New" panose="02070309020205020404" pitchFamily="49" charset="0"/>
              </a:rPr>
              <a:t>; </a:t>
            </a:r>
          </a:p>
          <a:p>
            <a:pPr marL="0" indent="0">
              <a:buFontTx/>
              <a:buNone/>
            </a:pPr>
            <a:r>
              <a:rPr lang="en-GB" altLang="zh-CN" sz="1800" b="0" kern="0" dirty="0">
                <a:latin typeface="Courier New" panose="02070309020205020404" pitchFamily="49" charset="0"/>
                <a:cs typeface="Courier New" panose="02070309020205020404" pitchFamily="49" charset="0"/>
              </a:rPr>
              <a:t>  *</a:t>
            </a:r>
            <a:r>
              <a:rPr lang="en-GB" altLang="zh-CN" sz="1800" b="0" kern="0" dirty="0" err="1">
                <a:latin typeface="Courier New" panose="02070309020205020404" pitchFamily="49" charset="0"/>
                <a:cs typeface="Courier New" panose="02070309020205020404" pitchFamily="49" charset="0"/>
              </a:rPr>
              <a:t>old_ptr</a:t>
            </a:r>
            <a:r>
              <a:rPr lang="en-GB" altLang="zh-CN" sz="1800" b="0" kern="0" dirty="0">
                <a:latin typeface="Courier New" panose="02070309020205020404" pitchFamily="49" charset="0"/>
                <a:cs typeface="Courier New" panose="02070309020205020404" pitchFamily="49" charset="0"/>
              </a:rPr>
              <a:t> = new;     </a:t>
            </a:r>
          </a:p>
          <a:p>
            <a:pPr marL="0" indent="0">
              <a:buFontTx/>
              <a:buNone/>
            </a:pPr>
            <a:r>
              <a:rPr lang="en-GB" altLang="zh-CN" sz="1800" b="0" kern="0" dirty="0">
                <a:latin typeface="Courier New" panose="02070309020205020404" pitchFamily="49" charset="0"/>
                <a:cs typeface="Courier New" panose="02070309020205020404" pitchFamily="49" charset="0"/>
              </a:rPr>
              <a:t>  return old;          </a:t>
            </a:r>
          </a:p>
          <a:p>
            <a:pPr marL="0" indent="0">
              <a:buFontTx/>
              <a:buNone/>
            </a:pPr>
            <a:r>
              <a:rPr lang="en-GB" altLang="zh-CN" sz="1800" b="0" kern="0" dirty="0">
                <a:latin typeface="Courier New" panose="02070309020205020404" pitchFamily="49" charset="0"/>
                <a:cs typeface="Courier New" panose="02070309020205020404" pitchFamily="49" charset="0"/>
              </a:rPr>
              <a:t>}</a:t>
            </a:r>
          </a:p>
          <a:p>
            <a:pPr marL="0" indent="0">
              <a:buFontTx/>
              <a:buNone/>
            </a:pPr>
            <a:endParaRPr lang="en-GB" altLang="zh-CN" sz="1800" b="0" kern="0" dirty="0">
              <a:latin typeface="Courier New" panose="02070309020205020404" pitchFamily="49" charset="0"/>
              <a:cs typeface="Courier New" panose="02070309020205020404" pitchFamily="49" charset="0"/>
            </a:endParaRPr>
          </a:p>
          <a:p>
            <a:pPr marL="0" indent="0">
              <a:buFontTx/>
              <a:buNone/>
            </a:pPr>
            <a:r>
              <a:rPr lang="en-GB" altLang="zh-CN" sz="1800" b="0" kern="0" dirty="0">
                <a:latin typeface="Courier New" panose="02070309020205020404" pitchFamily="49" charset="0"/>
                <a:cs typeface="Courier New" panose="02070309020205020404" pitchFamily="49" charset="0"/>
              </a:rPr>
              <a:t>void lock(</a:t>
            </a:r>
            <a:r>
              <a:rPr lang="en-GB" altLang="zh-CN" sz="1800" b="0" kern="0" dirty="0" err="1">
                <a:latin typeface="Courier New" panose="02070309020205020404" pitchFamily="49" charset="0"/>
                <a:cs typeface="Courier New" panose="02070309020205020404" pitchFamily="49" charset="0"/>
              </a:rPr>
              <a:t>lock_t</a:t>
            </a:r>
            <a:r>
              <a:rPr lang="en-GB" altLang="zh-CN" sz="1800" b="0" kern="0" dirty="0">
                <a:latin typeface="Courier New" panose="02070309020205020404" pitchFamily="49" charset="0"/>
                <a:cs typeface="Courier New" panose="02070309020205020404" pitchFamily="49" charset="0"/>
              </a:rPr>
              <a:t> *lock){    </a:t>
            </a:r>
          </a:p>
          <a:p>
            <a:pPr marL="0" indent="0">
              <a:buFontTx/>
              <a:buNone/>
            </a:pPr>
            <a:r>
              <a:rPr lang="en-GB" altLang="zh-CN" sz="1800" b="0" kern="0" dirty="0">
                <a:latin typeface="Courier New" panose="02070309020205020404" pitchFamily="49" charset="0"/>
                <a:cs typeface="Courier New" panose="02070309020205020404" pitchFamily="49" charset="0"/>
              </a:rPr>
              <a:t>  while (</a:t>
            </a:r>
            <a:r>
              <a:rPr lang="en-GB" altLang="zh-CN" sz="1800" b="0" kern="0" dirty="0" err="1">
                <a:latin typeface="Courier New" panose="02070309020205020404" pitchFamily="49" charset="0"/>
                <a:cs typeface="Courier New" panose="02070309020205020404" pitchFamily="49" charset="0"/>
              </a:rPr>
              <a:t>TestAndSet</a:t>
            </a:r>
            <a:r>
              <a:rPr lang="en-GB" altLang="zh-CN" sz="1800" b="0" kern="0" dirty="0">
                <a:latin typeface="Courier New" panose="02070309020205020404" pitchFamily="49" charset="0"/>
                <a:cs typeface="Courier New" panose="02070309020205020404" pitchFamily="49" charset="0"/>
              </a:rPr>
              <a:t>(&amp;lock-&gt;flag, 1) == 1)        </a:t>
            </a:r>
          </a:p>
          <a:p>
            <a:pPr marL="0" indent="0">
              <a:buFontTx/>
              <a:buNone/>
            </a:pPr>
            <a:r>
              <a:rPr lang="en-GB" altLang="zh-CN" sz="1800" b="0" kern="0" dirty="0">
                <a:latin typeface="Courier New" panose="02070309020205020404" pitchFamily="49" charset="0"/>
                <a:cs typeface="Courier New" panose="02070309020205020404" pitchFamily="49" charset="0"/>
              </a:rPr>
              <a:t>    ;  // spin-wait</a:t>
            </a:r>
          </a:p>
          <a:p>
            <a:pPr marL="0" indent="0">
              <a:buFontTx/>
              <a:buNone/>
            </a:pPr>
            <a:r>
              <a:rPr lang="en-GB" altLang="zh-CN" sz="1800" b="0" kern="0" dirty="0">
                <a:latin typeface="Courier New" panose="02070309020205020404" pitchFamily="49" charset="0"/>
                <a:cs typeface="Courier New" panose="02070309020205020404" pitchFamily="49" charset="0"/>
              </a:rPr>
              <a:t>}</a:t>
            </a:r>
          </a:p>
          <a:p>
            <a:pPr marL="0" indent="0">
              <a:buFontTx/>
              <a:buNone/>
            </a:pPr>
            <a:endParaRPr lang="en-GB" altLang="zh-CN" sz="1800" b="0" kern="0" dirty="0">
              <a:latin typeface="Courier New" panose="02070309020205020404" pitchFamily="49" charset="0"/>
              <a:cs typeface="Courier New" panose="02070309020205020404" pitchFamily="49" charset="0"/>
            </a:endParaRPr>
          </a:p>
          <a:p>
            <a:pPr marL="0" indent="0">
              <a:buFontTx/>
              <a:buNone/>
            </a:pPr>
            <a:r>
              <a:rPr lang="en-GB" altLang="zh-CN" sz="1800" b="0" kern="0" dirty="0">
                <a:latin typeface="Courier New" panose="02070309020205020404" pitchFamily="49" charset="0"/>
                <a:cs typeface="Courier New" panose="02070309020205020404" pitchFamily="49" charset="0"/>
              </a:rPr>
              <a:t>void unlock(</a:t>
            </a:r>
            <a:r>
              <a:rPr lang="en-GB" altLang="zh-CN" sz="1800" b="0" kern="0" dirty="0" err="1">
                <a:latin typeface="Courier New" panose="02070309020205020404" pitchFamily="49" charset="0"/>
                <a:cs typeface="Courier New" panose="02070309020205020404" pitchFamily="49" charset="0"/>
              </a:rPr>
              <a:t>lock_t</a:t>
            </a:r>
            <a:r>
              <a:rPr lang="en-GB" altLang="zh-CN" sz="1800" b="0" kern="0" dirty="0">
                <a:latin typeface="Courier New" panose="02070309020205020404" pitchFamily="49" charset="0"/>
                <a:cs typeface="Courier New" panose="02070309020205020404" pitchFamily="49" charset="0"/>
              </a:rPr>
              <a:t> *lock){    </a:t>
            </a:r>
          </a:p>
          <a:p>
            <a:pPr marL="0" indent="0">
              <a:buFontTx/>
              <a:buNone/>
            </a:pPr>
            <a:r>
              <a:rPr lang="en-GB" altLang="zh-CN" sz="1800" b="0" kern="0" dirty="0">
                <a:latin typeface="Courier New" panose="02070309020205020404" pitchFamily="49" charset="0"/>
                <a:cs typeface="Courier New" panose="02070309020205020404" pitchFamily="49" charset="0"/>
              </a:rPr>
              <a:t>  lock-&gt;flag = 0;</a:t>
            </a:r>
          </a:p>
          <a:p>
            <a:pPr marL="0" indent="0">
              <a:buFontTx/>
              <a:buNone/>
            </a:pPr>
            <a:r>
              <a:rPr lang="en-GB" altLang="zh-CN" sz="1800" b="0" kern="0" dirty="0">
                <a:latin typeface="Courier New" panose="02070309020205020404" pitchFamily="49" charset="0"/>
                <a:cs typeface="Courier New" panose="02070309020205020404" pitchFamily="49" charset="0"/>
              </a:rPr>
              <a:t>}</a:t>
            </a:r>
            <a:endParaRPr lang="en-US" altLang="zh-CN" sz="1800" b="0" kern="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0904197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D36F5-3803-4F7F-9C85-20E3CBD3C3C0}"/>
              </a:ext>
            </a:extLst>
          </p:cNvPr>
          <p:cNvSpPr>
            <a:spLocks noGrp="1"/>
          </p:cNvSpPr>
          <p:nvPr>
            <p:ph type="title"/>
          </p:nvPr>
        </p:nvSpPr>
        <p:spPr/>
        <p:txBody>
          <a:bodyPr/>
          <a:lstStyle/>
          <a:p>
            <a:r>
              <a:rPr lang="en-US" dirty="0"/>
              <a:t>Gang Scheduling and Parallel Applications</a:t>
            </a:r>
          </a:p>
        </p:txBody>
      </p:sp>
      <p:sp>
        <p:nvSpPr>
          <p:cNvPr id="3" name="Content Placeholder 2">
            <a:extLst>
              <a:ext uri="{FF2B5EF4-FFF2-40B4-BE49-F238E27FC236}">
                <a16:creationId xmlns:a16="http://schemas.microsoft.com/office/drawing/2014/main" id="{25328187-AB78-47A7-988A-DECFC7B1FC84}"/>
              </a:ext>
            </a:extLst>
          </p:cNvPr>
          <p:cNvSpPr>
            <a:spLocks noGrp="1"/>
          </p:cNvSpPr>
          <p:nvPr>
            <p:ph idx="1"/>
          </p:nvPr>
        </p:nvSpPr>
        <p:spPr/>
        <p:txBody>
          <a:bodyPr/>
          <a:lstStyle/>
          <a:p>
            <a:r>
              <a:rPr lang="en-US" dirty="0"/>
              <a:t>When multiple threads work together on a multi-core system, try to schedule them together</a:t>
            </a:r>
          </a:p>
          <a:p>
            <a:pPr lvl="1"/>
            <a:r>
              <a:rPr lang="en-US" dirty="0"/>
              <a:t>Makes spin-waiting more efficient (inefficient to spin-wait for a thread that’s not actively running/suspended)</a:t>
            </a:r>
          </a:p>
          <a:p>
            <a:pPr lvl="1"/>
            <a:endParaRPr lang="en-US" dirty="0"/>
          </a:p>
          <a:p>
            <a:r>
              <a:rPr lang="en-US" dirty="0"/>
              <a:t>Alternative: OS informs a parallel program how many processors its threads are scheduled on (</a:t>
            </a:r>
            <a:r>
              <a:rPr lang="en-US" i="1" dirty="0"/>
              <a:t>Scheduler Activations</a:t>
            </a:r>
            <a:r>
              <a:rPr lang="en-US" dirty="0"/>
              <a:t>)</a:t>
            </a:r>
          </a:p>
          <a:p>
            <a:pPr lvl="1"/>
            <a:r>
              <a:rPr lang="en-US" dirty="0"/>
              <a:t>Application adapts to number of cores that it has scheduled</a:t>
            </a:r>
          </a:p>
          <a:p>
            <a:pPr lvl="1"/>
            <a:r>
              <a:rPr lang="en-US" dirty="0"/>
              <a:t>“Space sharing” with other parallel programs can be more efficient, because parallel speedup is often sublinear with the number of cores</a:t>
            </a:r>
          </a:p>
        </p:txBody>
      </p:sp>
    </p:spTree>
    <p:extLst>
      <p:ext uri="{BB962C8B-B14F-4D97-AF65-F5344CB8AC3E}">
        <p14:creationId xmlns:p14="http://schemas.microsoft.com/office/powerpoint/2010/main" val="154023282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ko-KR"/>
              <a:t>How to Evaluate a Scheduling algorithm?</a:t>
            </a:r>
            <a:endParaRPr lang="en-US" altLang="ko-KR" dirty="0"/>
          </a:p>
        </p:txBody>
      </p:sp>
      <p:sp>
        <p:nvSpPr>
          <p:cNvPr id="633859" name="Rectangle 3"/>
          <p:cNvSpPr>
            <a:spLocks noGrp="1" noChangeArrowheads="1"/>
          </p:cNvSpPr>
          <p:nvPr>
            <p:ph type="body" idx="1"/>
          </p:nvPr>
        </p:nvSpPr>
        <p:spPr>
          <a:xfrm>
            <a:off x="304800" y="838200"/>
            <a:ext cx="11658600" cy="5105400"/>
          </a:xfrm>
        </p:spPr>
        <p:txBody>
          <a:bodyPr/>
          <a:lstStyle/>
          <a:p>
            <a:r>
              <a:rPr lang="en-US" altLang="ko-KR" dirty="0"/>
              <a:t>Deterministic modeling</a:t>
            </a:r>
          </a:p>
          <a:p>
            <a:pPr lvl="1"/>
            <a:r>
              <a:rPr lang="en-US" altLang="ko-KR" dirty="0"/>
              <a:t>takes a predetermined workload and compute the performance of each algorithm </a:t>
            </a:r>
            <a:br>
              <a:rPr lang="en-US" altLang="ko-KR" dirty="0"/>
            </a:br>
            <a:r>
              <a:rPr lang="en-US" altLang="ko-KR" dirty="0"/>
              <a:t>for that workload</a:t>
            </a:r>
          </a:p>
          <a:p>
            <a:r>
              <a:rPr lang="en-US" altLang="ko-KR" dirty="0"/>
              <a:t>Queueing models</a:t>
            </a:r>
          </a:p>
          <a:p>
            <a:pPr lvl="1"/>
            <a:r>
              <a:rPr lang="en-US" altLang="ko-KR" dirty="0"/>
              <a:t>Mathematical approach for handling stochastic workloads</a:t>
            </a:r>
          </a:p>
          <a:p>
            <a:r>
              <a:rPr lang="en-US" altLang="ko-KR" dirty="0"/>
              <a:t>Implementation/Simulation:</a:t>
            </a:r>
          </a:p>
          <a:p>
            <a:pPr lvl="1"/>
            <a:r>
              <a:rPr lang="en-US" altLang="ko-KR" dirty="0"/>
              <a:t>Build system which allows actual algorithms </a:t>
            </a:r>
            <a:br>
              <a:rPr lang="en-US" altLang="ko-KR" dirty="0"/>
            </a:br>
            <a:r>
              <a:rPr lang="en-US" altLang="ko-KR" dirty="0"/>
              <a:t>to be run against actual data </a:t>
            </a:r>
          </a:p>
          <a:p>
            <a:pPr lvl="1"/>
            <a:r>
              <a:rPr lang="en-US" altLang="ko-KR" dirty="0"/>
              <a:t>Most flexible/general</a:t>
            </a:r>
          </a:p>
          <a:p>
            <a:endParaRPr lang="en-US" altLang="ko-KR" dirty="0"/>
          </a:p>
        </p:txBody>
      </p:sp>
      <p:pic>
        <p:nvPicPr>
          <p:cNvPr id="633860"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l="415" t="8588" r="624" b="9142"/>
          <a:stretch>
            <a:fillRect/>
          </a:stretch>
        </p:blipFill>
        <p:spPr bwMode="auto">
          <a:xfrm>
            <a:off x="6705600" y="3200400"/>
            <a:ext cx="4876800" cy="3040062"/>
          </a:xfrm>
          <a:prstGeom prst="rect">
            <a:avLst/>
          </a:prstGeom>
          <a:noFill/>
          <a:ln w="38100" cmpd="dbl">
            <a:solidFill>
              <a:srgbClr val="CC66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13567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385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385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3385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385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385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3859">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33859">
                                            <p:txEl>
                                              <p:pRg st="6" end="6"/>
                                            </p:txEl>
                                          </p:spTgt>
                                        </p:tgtEl>
                                        <p:attrNameLst>
                                          <p:attrName>style.visibility</p:attrName>
                                        </p:attrNameLst>
                                      </p:cBhvr>
                                      <p:to>
                                        <p:strVal val="visible"/>
                                      </p:to>
                                    </p:set>
                                  </p:childTnLst>
                                </p:cTn>
                              </p:par>
                              <p:par>
                                <p:cTn id="23" presetID="2" presetClass="entr" presetSubtype="2" fill="hold" nodeType="withEffect">
                                  <p:stCondLst>
                                    <p:cond delay="0"/>
                                  </p:stCondLst>
                                  <p:childTnLst>
                                    <p:set>
                                      <p:cBhvr>
                                        <p:cTn id="24" dur="1" fill="hold">
                                          <p:stCondLst>
                                            <p:cond delay="0"/>
                                          </p:stCondLst>
                                        </p:cTn>
                                        <p:tgtEl>
                                          <p:spTgt spid="633860"/>
                                        </p:tgtEl>
                                        <p:attrNameLst>
                                          <p:attrName>style.visibility</p:attrName>
                                        </p:attrNameLst>
                                      </p:cBhvr>
                                      <p:to>
                                        <p:strVal val="visible"/>
                                      </p:to>
                                    </p:set>
                                    <p:anim calcmode="lin" valueType="num">
                                      <p:cBhvr additive="base">
                                        <p:cTn id="25" dur="500" fill="hold"/>
                                        <p:tgtEl>
                                          <p:spTgt spid="633860"/>
                                        </p:tgtEl>
                                        <p:attrNameLst>
                                          <p:attrName>ppt_x</p:attrName>
                                        </p:attrNameLst>
                                      </p:cBhvr>
                                      <p:tavLst>
                                        <p:tav tm="0">
                                          <p:val>
                                            <p:strVal val="1+#ppt_w/2"/>
                                          </p:val>
                                        </p:tav>
                                        <p:tav tm="100000">
                                          <p:val>
                                            <p:strVal val="#ppt_x"/>
                                          </p:val>
                                        </p:tav>
                                      </p:tavLst>
                                    </p:anim>
                                    <p:anim calcmode="lin" valueType="num">
                                      <p:cBhvr additive="base">
                                        <p:cTn id="26" dur="500" fill="hold"/>
                                        <p:tgtEl>
                                          <p:spTgt spid="6338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385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762000"/>
            <a:ext cx="10820400" cy="6019800"/>
          </a:xfrm>
        </p:spPr>
        <p:txBody>
          <a:bodyPr>
            <a:normAutofit lnSpcReduction="10000"/>
          </a:bodyPr>
          <a:lstStyle/>
          <a:p>
            <a:r>
              <a:rPr lang="en-US" dirty="0"/>
              <a:t>Consider mix of interactive and high throughput apps:</a:t>
            </a:r>
          </a:p>
          <a:p>
            <a:pPr lvl="1"/>
            <a:r>
              <a:rPr lang="en-US" dirty="0"/>
              <a:t>How to best schedule them?</a:t>
            </a:r>
          </a:p>
          <a:p>
            <a:pPr lvl="1"/>
            <a:r>
              <a:rPr lang="en-US" dirty="0"/>
              <a:t>How to recognize one from the other?</a:t>
            </a:r>
          </a:p>
          <a:p>
            <a:pPr lvl="2"/>
            <a:r>
              <a:rPr lang="en-US" dirty="0"/>
              <a:t>Do you trust app to say that it is “interactive”?</a:t>
            </a:r>
          </a:p>
          <a:p>
            <a:pPr lvl="1"/>
            <a:r>
              <a:rPr lang="en-US" dirty="0">
                <a:solidFill>
                  <a:srgbClr val="FF0000"/>
                </a:solidFill>
              </a:rPr>
              <a:t>Should you schedule the set of apps identically on servers, workstations, </a:t>
            </a:r>
            <a:br>
              <a:rPr lang="en-US" dirty="0">
                <a:solidFill>
                  <a:srgbClr val="FF0000"/>
                </a:solidFill>
              </a:rPr>
            </a:br>
            <a:r>
              <a:rPr lang="en-US" dirty="0">
                <a:solidFill>
                  <a:srgbClr val="FF0000"/>
                </a:solidFill>
              </a:rPr>
              <a:t>pads, and cellphones?</a:t>
            </a:r>
          </a:p>
          <a:p>
            <a:r>
              <a:rPr lang="en-US" dirty="0"/>
              <a:t>For instance, is Burst Time (observed) useful to decide which application gets CPU time?</a:t>
            </a:r>
          </a:p>
          <a:p>
            <a:pPr lvl="1"/>
            <a:r>
              <a:rPr lang="en-US" dirty="0"/>
              <a:t>Short Bursts </a:t>
            </a:r>
            <a:r>
              <a:rPr lang="en-US" dirty="0">
                <a:sym typeface="Symbol" panose="05050102010706020507" pitchFamily="18" charset="2"/>
              </a:rPr>
              <a:t> Interactivity  High Priority?</a:t>
            </a:r>
            <a:endParaRPr lang="en-US" dirty="0">
              <a:solidFill>
                <a:srgbClr val="FF0000"/>
              </a:solidFill>
            </a:endParaRPr>
          </a:p>
          <a:p>
            <a:r>
              <a:rPr lang="en-US" dirty="0"/>
              <a:t>Assumptions encoded into many schedulers:</a:t>
            </a:r>
          </a:p>
          <a:p>
            <a:pPr lvl="1"/>
            <a:r>
              <a:rPr lang="en-US" dirty="0"/>
              <a:t>Apps that sleep a lot and have short bursts must be interactive apps – </a:t>
            </a:r>
            <a:br>
              <a:rPr lang="en-US" dirty="0"/>
            </a:br>
            <a:r>
              <a:rPr lang="en-US" dirty="0"/>
              <a:t>they should get high priority</a:t>
            </a:r>
          </a:p>
          <a:p>
            <a:pPr lvl="1"/>
            <a:r>
              <a:rPr lang="en-US" dirty="0"/>
              <a:t>Apps that compute a lot should get low(</a:t>
            </a:r>
            <a:r>
              <a:rPr lang="en-US" dirty="0" err="1"/>
              <a:t>er</a:t>
            </a:r>
            <a:r>
              <a:rPr lang="en-US" dirty="0"/>
              <a:t>?) priority, since they won’t notice intermittent bursts from interactive apps</a:t>
            </a:r>
          </a:p>
          <a:p>
            <a:r>
              <a:rPr lang="en-US" dirty="0"/>
              <a:t>Hard to characterize apps:</a:t>
            </a:r>
          </a:p>
          <a:p>
            <a:pPr lvl="1"/>
            <a:r>
              <a:rPr lang="en-US" dirty="0"/>
              <a:t>What about apps that sleep for a long time, but then compute for a long time?</a:t>
            </a:r>
          </a:p>
          <a:p>
            <a:pPr lvl="1"/>
            <a:r>
              <a:rPr lang="en-US" dirty="0"/>
              <a:t>Or, what about apps that must run under all circumstances (say periodically)</a:t>
            </a:r>
          </a:p>
          <a:p>
            <a:endParaRPr lang="en-US" dirty="0"/>
          </a:p>
        </p:txBody>
      </p:sp>
      <p:sp>
        <p:nvSpPr>
          <p:cNvPr id="4" name="Title 3"/>
          <p:cNvSpPr>
            <a:spLocks noGrp="1"/>
          </p:cNvSpPr>
          <p:nvPr>
            <p:ph type="title"/>
          </p:nvPr>
        </p:nvSpPr>
        <p:spPr>
          <a:xfrm>
            <a:off x="152400" y="152400"/>
            <a:ext cx="11887200" cy="533400"/>
          </a:xfrm>
        </p:spPr>
        <p:txBody>
          <a:bodyPr/>
          <a:lstStyle/>
          <a:p>
            <a:r>
              <a:rPr lang="en-US" dirty="0"/>
              <a:t>How to Handle Simultaneous Mix of Diff Types of Apps?</a:t>
            </a:r>
          </a:p>
        </p:txBody>
      </p:sp>
    </p:spTree>
    <p:extLst>
      <p:ext uri="{BB962C8B-B14F-4D97-AF65-F5344CB8AC3E}">
        <p14:creationId xmlns:p14="http://schemas.microsoft.com/office/powerpoint/2010/main" val="2052310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69B23-031C-3DE8-E68A-7C06246BFB23}"/>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7BDCE985-9ED8-46BA-0896-0EF59FC9F837}"/>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9836D805-7978-635D-D1A3-1048CC63767E}"/>
              </a:ext>
            </a:extLst>
          </p:cNvPr>
          <p:cNvPicPr>
            <a:picLocks noChangeAspect="1"/>
          </p:cNvPicPr>
          <p:nvPr/>
        </p:nvPicPr>
        <p:blipFill>
          <a:blip r:embed="rId2"/>
          <a:stretch>
            <a:fillRect/>
          </a:stretch>
        </p:blipFill>
        <p:spPr>
          <a:xfrm>
            <a:off x="313518" y="309127"/>
            <a:ext cx="11564964" cy="6239746"/>
          </a:xfrm>
          <a:prstGeom prst="rect">
            <a:avLst/>
          </a:prstGeom>
        </p:spPr>
      </p:pic>
    </p:spTree>
    <p:extLst>
      <p:ext uri="{BB962C8B-B14F-4D97-AF65-F5344CB8AC3E}">
        <p14:creationId xmlns:p14="http://schemas.microsoft.com/office/powerpoint/2010/main" val="307943712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36487-1BE2-C4B3-A4F3-06A802441C10}"/>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13E38E7D-6E5B-31B3-6CE2-383D7ABA06CA}"/>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4DCB7D27-B034-E85C-8DEE-72CC42159C27}"/>
              </a:ext>
            </a:extLst>
          </p:cNvPr>
          <p:cNvPicPr>
            <a:picLocks noChangeAspect="1"/>
          </p:cNvPicPr>
          <p:nvPr/>
        </p:nvPicPr>
        <p:blipFill>
          <a:blip r:embed="rId2"/>
          <a:stretch>
            <a:fillRect/>
          </a:stretch>
        </p:blipFill>
        <p:spPr>
          <a:xfrm>
            <a:off x="1" y="990600"/>
            <a:ext cx="6507850" cy="3276600"/>
          </a:xfrm>
          <a:prstGeom prst="rect">
            <a:avLst/>
          </a:prstGeom>
        </p:spPr>
      </p:pic>
      <p:sp>
        <p:nvSpPr>
          <p:cNvPr id="6" name="Plassholder for innhold 2">
            <a:extLst>
              <a:ext uri="{FF2B5EF4-FFF2-40B4-BE49-F238E27FC236}">
                <a16:creationId xmlns:a16="http://schemas.microsoft.com/office/drawing/2014/main" id="{23DBB25F-DF2D-6F1B-7E32-E378052F3A39}"/>
              </a:ext>
            </a:extLst>
          </p:cNvPr>
          <p:cNvSpPr txBox="1">
            <a:spLocks/>
          </p:cNvSpPr>
          <p:nvPr/>
        </p:nvSpPr>
        <p:spPr bwMode="auto">
          <a:xfrm>
            <a:off x="6477002" y="38100"/>
            <a:ext cx="5562600" cy="6819900"/>
          </a:xfrm>
          <a:prstGeom prst="rect">
            <a:avLst/>
          </a:prstGeom>
          <a:solidFill>
            <a:schemeClr val="bg1"/>
          </a:solidFill>
          <a:ln>
            <a:solidFill>
              <a:schemeClr val="accent1">
                <a:lumMod val="50000"/>
              </a:schemeClr>
            </a:solid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fontScale="85000" lnSpcReduction="20000"/>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marL="0" indent="0">
              <a:buNone/>
            </a:pPr>
            <a:r>
              <a:rPr lang="en-US" altLang="zh-CN" sz="1400" b="0" kern="0" dirty="0">
                <a:latin typeface="Courier New" panose="02070309020205020404" pitchFamily="49" charset="0"/>
                <a:cs typeface="Courier New" panose="02070309020205020404" pitchFamily="49" charset="0"/>
              </a:rPr>
              <a:t>#define N 5  // Number of philosophers and forks</a:t>
            </a:r>
          </a:p>
          <a:p>
            <a:pPr marL="0" indent="0">
              <a:buNone/>
            </a:pPr>
            <a:r>
              <a:rPr lang="en-US" altLang="zh-CN" sz="1400" b="0" kern="0" dirty="0" err="1">
                <a:latin typeface="Courier New" panose="02070309020205020404" pitchFamily="49" charset="0"/>
                <a:cs typeface="Courier New" panose="02070309020205020404" pitchFamily="49" charset="0"/>
              </a:rPr>
              <a:t>enum</a:t>
            </a:r>
            <a:r>
              <a:rPr lang="en-US" altLang="zh-CN" sz="1400" b="0" kern="0" dirty="0">
                <a:latin typeface="Courier New" panose="02070309020205020404" pitchFamily="49" charset="0"/>
                <a:cs typeface="Courier New" panose="02070309020205020404" pitchFamily="49" charset="0"/>
              </a:rPr>
              <a:t> { THINKING, HUNGRY, EATING } state[N];</a:t>
            </a:r>
          </a:p>
          <a:p>
            <a:pPr marL="0" indent="0">
              <a:buNone/>
            </a:pPr>
            <a:r>
              <a:rPr lang="en-US" altLang="zh-CN" sz="1400" b="0" kern="0" dirty="0" err="1">
                <a:latin typeface="Courier New" panose="02070309020205020404" pitchFamily="49" charset="0"/>
                <a:cs typeface="Courier New" panose="02070309020205020404" pitchFamily="49" charset="0"/>
              </a:rPr>
              <a:t>mutex_t</a:t>
            </a:r>
            <a:r>
              <a:rPr lang="en-US" altLang="zh-CN" sz="1400" b="0" kern="0" dirty="0">
                <a:latin typeface="Courier New" panose="02070309020205020404" pitchFamily="49" charset="0"/>
                <a:cs typeface="Courier New" panose="02070309020205020404" pitchFamily="49" charset="0"/>
              </a:rPr>
              <a:t> mutex = 1;  // Monitor's mutex</a:t>
            </a:r>
          </a:p>
          <a:p>
            <a:pPr marL="0" indent="0">
              <a:buNone/>
            </a:pPr>
            <a:r>
              <a:rPr lang="en-US" altLang="zh-CN" sz="1400" b="0" kern="0" dirty="0">
                <a:solidFill>
                  <a:srgbClr val="FF0000"/>
                </a:solidFill>
                <a:latin typeface="Courier New" panose="02070309020205020404" pitchFamily="49" charset="0"/>
                <a:cs typeface="Courier New" panose="02070309020205020404" pitchFamily="49" charset="0"/>
              </a:rPr>
              <a:t>condition self[N];  // Condition variable for each philosopher</a:t>
            </a:r>
          </a:p>
          <a:p>
            <a:pPr marL="0" indent="0">
              <a:buNone/>
            </a:pPr>
            <a:r>
              <a:rPr lang="en-US" altLang="zh-CN" sz="1400" b="0" kern="0" dirty="0">
                <a:latin typeface="Courier New" panose="02070309020205020404" pitchFamily="49" charset="0"/>
                <a:cs typeface="Courier New" panose="02070309020205020404" pitchFamily="49" charset="0"/>
              </a:rPr>
              <a:t>void philosopher(int i) {</a:t>
            </a:r>
          </a:p>
          <a:p>
            <a:pPr marL="0" indent="0">
              <a:buNone/>
            </a:pPr>
            <a:r>
              <a:rPr lang="en-US" altLang="zh-CN" sz="1400" b="0" kern="0" dirty="0">
                <a:latin typeface="Courier New" panose="02070309020205020404" pitchFamily="49" charset="0"/>
                <a:cs typeface="Courier New" panose="02070309020205020404" pitchFamily="49" charset="0"/>
              </a:rPr>
              <a:t>    while (true) {</a:t>
            </a:r>
          </a:p>
          <a:p>
            <a:pPr marL="0" indent="0">
              <a:buNone/>
            </a:pPr>
            <a:r>
              <a:rPr lang="en-US" altLang="zh-CN" sz="1400" b="0" kern="0" dirty="0">
                <a:latin typeface="Courier New" panose="02070309020205020404" pitchFamily="49" charset="0"/>
                <a:cs typeface="Courier New" panose="02070309020205020404" pitchFamily="49" charset="0"/>
              </a:rPr>
              <a:t>        think();</a:t>
            </a:r>
          </a:p>
          <a:p>
            <a:pPr marL="0" indent="0">
              <a:buNone/>
            </a:pPr>
            <a:r>
              <a:rPr lang="en-US" altLang="zh-CN" sz="1400" b="0" kern="0" dirty="0">
                <a:latin typeface="Courier New" panose="02070309020205020404" pitchFamily="49" charset="0"/>
                <a:cs typeface="Courier New" panose="02070309020205020404" pitchFamily="49" charset="0"/>
              </a:rPr>
              <a:t>        pickup(i);</a:t>
            </a:r>
          </a:p>
          <a:p>
            <a:pPr marL="0" indent="0">
              <a:buNone/>
            </a:pPr>
            <a:r>
              <a:rPr lang="en-US" altLang="zh-CN" sz="1400" b="0" kern="0" dirty="0">
                <a:latin typeface="Courier New" panose="02070309020205020404" pitchFamily="49" charset="0"/>
                <a:cs typeface="Courier New" panose="02070309020205020404" pitchFamily="49" charset="0"/>
              </a:rPr>
              <a:t>        eat();</a:t>
            </a:r>
          </a:p>
          <a:p>
            <a:pPr marL="0" indent="0">
              <a:buNone/>
            </a:pPr>
            <a:r>
              <a:rPr lang="en-US" altLang="zh-CN" sz="1400" b="0" kern="0" dirty="0">
                <a:latin typeface="Courier New" panose="02070309020205020404" pitchFamily="49" charset="0"/>
                <a:cs typeface="Courier New" panose="02070309020205020404" pitchFamily="49" charset="0"/>
              </a:rPr>
              <a:t>        putdown(i);</a:t>
            </a:r>
          </a:p>
          <a:p>
            <a:pPr marL="0" indent="0">
              <a:buNone/>
            </a:pPr>
            <a:r>
              <a:rPr lang="en-US" altLang="zh-CN" sz="1400" b="0" kern="0" dirty="0">
                <a:latin typeface="Courier New" panose="02070309020205020404" pitchFamily="49" charset="0"/>
                <a:cs typeface="Courier New" panose="02070309020205020404" pitchFamily="49" charset="0"/>
              </a:rPr>
              <a:t>    }</a:t>
            </a:r>
          </a:p>
          <a:p>
            <a:pPr marL="0" indent="0">
              <a:buNone/>
            </a:pPr>
            <a:r>
              <a:rPr lang="en-US" altLang="zh-CN" sz="1400" b="0" kern="0" dirty="0">
                <a:latin typeface="Courier New" panose="02070309020205020404" pitchFamily="49" charset="0"/>
                <a:cs typeface="Courier New" panose="02070309020205020404" pitchFamily="49" charset="0"/>
              </a:rPr>
              <a:t>}</a:t>
            </a:r>
          </a:p>
          <a:p>
            <a:pPr marL="0" indent="0">
              <a:buNone/>
            </a:pPr>
            <a:r>
              <a:rPr lang="en-US" altLang="zh-CN" sz="1400" b="0" kern="0" dirty="0">
                <a:latin typeface="Courier New" panose="02070309020205020404" pitchFamily="49" charset="0"/>
                <a:cs typeface="Courier New" panose="02070309020205020404" pitchFamily="49" charset="0"/>
              </a:rPr>
              <a:t>void pickup(int i) {</a:t>
            </a:r>
          </a:p>
          <a:p>
            <a:pPr marL="0" indent="0">
              <a:buNone/>
            </a:pPr>
            <a:r>
              <a:rPr lang="en-US" altLang="zh-CN" sz="1400" b="0" kern="0" dirty="0">
                <a:latin typeface="Courier New" panose="02070309020205020404" pitchFamily="49" charset="0"/>
                <a:cs typeface="Courier New" panose="02070309020205020404" pitchFamily="49" charset="0"/>
              </a:rPr>
              <a:t>    </a:t>
            </a:r>
            <a:r>
              <a:rPr lang="en-US" altLang="zh-CN" sz="1400" b="0" kern="0" dirty="0" err="1">
                <a:latin typeface="Courier New" panose="02070309020205020404" pitchFamily="49" charset="0"/>
                <a:cs typeface="Courier New" panose="02070309020205020404" pitchFamily="49" charset="0"/>
              </a:rPr>
              <a:t>mutex_lock</a:t>
            </a:r>
            <a:r>
              <a:rPr lang="en-US" altLang="zh-CN" sz="1400" b="0" kern="0" dirty="0">
                <a:latin typeface="Courier New" panose="02070309020205020404" pitchFamily="49" charset="0"/>
                <a:cs typeface="Courier New" panose="02070309020205020404" pitchFamily="49" charset="0"/>
              </a:rPr>
              <a:t>(&amp;mutex);</a:t>
            </a:r>
          </a:p>
          <a:p>
            <a:pPr marL="0" indent="0">
              <a:buNone/>
            </a:pPr>
            <a:r>
              <a:rPr lang="en-US" altLang="zh-CN" sz="1400" b="0" kern="0" dirty="0">
                <a:latin typeface="Courier New" panose="02070309020205020404" pitchFamily="49" charset="0"/>
                <a:cs typeface="Courier New" panose="02070309020205020404" pitchFamily="49" charset="0"/>
              </a:rPr>
              <a:t>    state[i] = HUNGRY;</a:t>
            </a:r>
          </a:p>
          <a:p>
            <a:pPr marL="0" indent="0">
              <a:buNone/>
            </a:pPr>
            <a:r>
              <a:rPr lang="en-US" altLang="zh-CN" sz="1400" b="0" kern="0" dirty="0">
                <a:latin typeface="Courier New" panose="02070309020205020404" pitchFamily="49" charset="0"/>
                <a:cs typeface="Courier New" panose="02070309020205020404" pitchFamily="49" charset="0"/>
              </a:rPr>
              <a:t>    test(i);</a:t>
            </a:r>
          </a:p>
          <a:p>
            <a:pPr marL="0" indent="0">
              <a:buNone/>
            </a:pPr>
            <a:r>
              <a:rPr lang="en-US" altLang="zh-CN" sz="1400" b="0" kern="0" dirty="0">
                <a:solidFill>
                  <a:srgbClr val="FF0000"/>
                </a:solidFill>
                <a:latin typeface="Courier New" panose="02070309020205020404" pitchFamily="49" charset="0"/>
                <a:cs typeface="Courier New" panose="02070309020205020404" pitchFamily="49" charset="0"/>
              </a:rPr>
              <a:t>    while (state[i] != EATING)</a:t>
            </a:r>
          </a:p>
          <a:p>
            <a:pPr marL="0" indent="0">
              <a:buNone/>
            </a:pPr>
            <a:r>
              <a:rPr lang="en-US" altLang="zh-CN" sz="1400" b="0" kern="0" dirty="0">
                <a:solidFill>
                  <a:srgbClr val="FF0000"/>
                </a:solidFill>
                <a:latin typeface="Courier New" panose="02070309020205020404" pitchFamily="49" charset="0"/>
                <a:cs typeface="Courier New" panose="02070309020205020404" pitchFamily="49" charset="0"/>
              </a:rPr>
              <a:t>      </a:t>
            </a:r>
            <a:r>
              <a:rPr lang="en-US" altLang="zh-CN" sz="1400" b="0" kern="0" dirty="0" err="1">
                <a:solidFill>
                  <a:srgbClr val="FF0000"/>
                </a:solidFill>
                <a:latin typeface="Courier New" panose="02070309020205020404" pitchFamily="49" charset="0"/>
                <a:cs typeface="Courier New" panose="02070309020205020404" pitchFamily="49" charset="0"/>
              </a:rPr>
              <a:t>cond_wait</a:t>
            </a:r>
            <a:r>
              <a:rPr lang="en-US" altLang="zh-CN" sz="1400" b="0" kern="0" dirty="0">
                <a:solidFill>
                  <a:srgbClr val="FF0000"/>
                </a:solidFill>
                <a:latin typeface="Courier New" panose="02070309020205020404" pitchFamily="49" charset="0"/>
                <a:cs typeface="Courier New" panose="02070309020205020404" pitchFamily="49" charset="0"/>
              </a:rPr>
              <a:t>(&amp;self[i], &amp;mutex); //Block if forks weren't acquired</a:t>
            </a:r>
          </a:p>
          <a:p>
            <a:pPr marL="0" indent="0">
              <a:buNone/>
            </a:pPr>
            <a:r>
              <a:rPr lang="en-US" altLang="zh-CN" sz="1400" b="0" kern="0" dirty="0">
                <a:latin typeface="Courier New" panose="02070309020205020404" pitchFamily="49" charset="0"/>
                <a:cs typeface="Courier New" panose="02070309020205020404" pitchFamily="49" charset="0"/>
              </a:rPr>
              <a:t>    </a:t>
            </a:r>
            <a:r>
              <a:rPr lang="en-US" altLang="zh-CN" sz="1400" b="0" kern="0" dirty="0" err="1">
                <a:latin typeface="Courier New" panose="02070309020205020404" pitchFamily="49" charset="0"/>
                <a:cs typeface="Courier New" panose="02070309020205020404" pitchFamily="49" charset="0"/>
              </a:rPr>
              <a:t>mutex_unlock</a:t>
            </a:r>
            <a:r>
              <a:rPr lang="en-US" altLang="zh-CN" sz="1400" b="0" kern="0" dirty="0">
                <a:latin typeface="Courier New" panose="02070309020205020404" pitchFamily="49" charset="0"/>
                <a:cs typeface="Courier New" panose="02070309020205020404" pitchFamily="49" charset="0"/>
              </a:rPr>
              <a:t>(&amp;mutex);</a:t>
            </a:r>
          </a:p>
          <a:p>
            <a:pPr marL="0" indent="0">
              <a:buNone/>
            </a:pPr>
            <a:r>
              <a:rPr lang="en-US" altLang="zh-CN" sz="1400" b="0" kern="0" dirty="0">
                <a:latin typeface="Courier New" panose="02070309020205020404" pitchFamily="49" charset="0"/>
                <a:cs typeface="Courier New" panose="02070309020205020404" pitchFamily="49" charset="0"/>
              </a:rPr>
              <a:t>}</a:t>
            </a:r>
          </a:p>
          <a:p>
            <a:pPr marL="0" indent="0">
              <a:buNone/>
            </a:pPr>
            <a:r>
              <a:rPr lang="en-US" altLang="zh-CN" sz="1400" b="0" kern="0" dirty="0">
                <a:latin typeface="Courier New" panose="02070309020205020404" pitchFamily="49" charset="0"/>
                <a:cs typeface="Courier New" panose="02070309020205020404" pitchFamily="49" charset="0"/>
              </a:rPr>
              <a:t>void putdown(int i) {</a:t>
            </a:r>
          </a:p>
          <a:p>
            <a:pPr marL="0" indent="0">
              <a:buNone/>
            </a:pPr>
            <a:r>
              <a:rPr lang="en-US" altLang="zh-CN" sz="1400" b="0" kern="0" dirty="0">
                <a:latin typeface="Courier New" panose="02070309020205020404" pitchFamily="49" charset="0"/>
                <a:cs typeface="Courier New" panose="02070309020205020404" pitchFamily="49" charset="0"/>
              </a:rPr>
              <a:t>    </a:t>
            </a:r>
            <a:r>
              <a:rPr lang="en-US" altLang="zh-CN" sz="1400" b="0" kern="0" dirty="0" err="1">
                <a:latin typeface="Courier New" panose="02070309020205020404" pitchFamily="49" charset="0"/>
                <a:cs typeface="Courier New" panose="02070309020205020404" pitchFamily="49" charset="0"/>
              </a:rPr>
              <a:t>mutex_lock</a:t>
            </a:r>
            <a:r>
              <a:rPr lang="en-US" altLang="zh-CN" sz="1400" b="0" kern="0" dirty="0">
                <a:latin typeface="Courier New" panose="02070309020205020404" pitchFamily="49" charset="0"/>
                <a:cs typeface="Courier New" panose="02070309020205020404" pitchFamily="49" charset="0"/>
              </a:rPr>
              <a:t>(&amp;mutex);</a:t>
            </a:r>
          </a:p>
          <a:p>
            <a:pPr marL="0" indent="0">
              <a:buNone/>
            </a:pPr>
            <a:r>
              <a:rPr lang="en-US" altLang="zh-CN" sz="1400" b="0" kern="0" dirty="0">
                <a:latin typeface="Courier New" panose="02070309020205020404" pitchFamily="49" charset="0"/>
                <a:cs typeface="Courier New" panose="02070309020205020404" pitchFamily="49" charset="0"/>
              </a:rPr>
              <a:t>    state[i] = THINKING;</a:t>
            </a:r>
          </a:p>
          <a:p>
            <a:pPr marL="0" indent="0">
              <a:buNone/>
            </a:pPr>
            <a:r>
              <a:rPr lang="en-US" altLang="zh-CN" sz="1400" b="0" kern="0" dirty="0">
                <a:latin typeface="Courier New" panose="02070309020205020404" pitchFamily="49" charset="0"/>
                <a:cs typeface="Courier New" panose="02070309020205020404" pitchFamily="49" charset="0"/>
              </a:rPr>
              <a:t>    test((i + 4) % N);  // Test left neighbor</a:t>
            </a:r>
          </a:p>
          <a:p>
            <a:pPr marL="0" indent="0">
              <a:buNone/>
            </a:pPr>
            <a:r>
              <a:rPr lang="en-US" altLang="zh-CN" sz="1400" b="0" kern="0" dirty="0">
                <a:latin typeface="Courier New" panose="02070309020205020404" pitchFamily="49" charset="0"/>
                <a:cs typeface="Courier New" panose="02070309020205020404" pitchFamily="49" charset="0"/>
              </a:rPr>
              <a:t>    test((i + 1) % N);  // Test right neighbor</a:t>
            </a:r>
          </a:p>
          <a:p>
            <a:pPr marL="0" indent="0">
              <a:buNone/>
            </a:pPr>
            <a:r>
              <a:rPr lang="en-US" altLang="zh-CN" sz="1400" b="0" kern="0" dirty="0">
                <a:latin typeface="Courier New" panose="02070309020205020404" pitchFamily="49" charset="0"/>
                <a:cs typeface="Courier New" panose="02070309020205020404" pitchFamily="49" charset="0"/>
              </a:rPr>
              <a:t>    </a:t>
            </a:r>
            <a:r>
              <a:rPr lang="en-US" altLang="zh-CN" sz="1400" b="0" kern="0" dirty="0" err="1">
                <a:latin typeface="Courier New" panose="02070309020205020404" pitchFamily="49" charset="0"/>
                <a:cs typeface="Courier New" panose="02070309020205020404" pitchFamily="49" charset="0"/>
              </a:rPr>
              <a:t>mutex_unlock</a:t>
            </a:r>
            <a:r>
              <a:rPr lang="en-US" altLang="zh-CN" sz="1400" b="0" kern="0" dirty="0">
                <a:latin typeface="Courier New" panose="02070309020205020404" pitchFamily="49" charset="0"/>
                <a:cs typeface="Courier New" panose="02070309020205020404" pitchFamily="49" charset="0"/>
              </a:rPr>
              <a:t>(&amp;mutex);</a:t>
            </a:r>
          </a:p>
          <a:p>
            <a:pPr marL="0" indent="0">
              <a:buNone/>
            </a:pPr>
            <a:r>
              <a:rPr lang="en-US" altLang="zh-CN" sz="1400" b="0" kern="0" dirty="0">
                <a:latin typeface="Courier New" panose="02070309020205020404" pitchFamily="49" charset="0"/>
                <a:cs typeface="Courier New" panose="02070309020205020404" pitchFamily="49" charset="0"/>
              </a:rPr>
              <a:t>}</a:t>
            </a:r>
          </a:p>
          <a:p>
            <a:pPr marL="0" indent="0">
              <a:buNone/>
            </a:pPr>
            <a:r>
              <a:rPr lang="en-US" altLang="zh-CN" sz="1400" b="0" kern="0" dirty="0">
                <a:latin typeface="Courier New" panose="02070309020205020404" pitchFamily="49" charset="0"/>
                <a:cs typeface="Courier New" panose="02070309020205020404" pitchFamily="49" charset="0"/>
              </a:rPr>
              <a:t>void test(int i) {</a:t>
            </a:r>
          </a:p>
          <a:p>
            <a:pPr marL="0" indent="0">
              <a:buNone/>
            </a:pPr>
            <a:r>
              <a:rPr lang="en-US" altLang="zh-CN" sz="1400" b="0" kern="0" dirty="0">
                <a:latin typeface="Courier New" panose="02070309020205020404" pitchFamily="49" charset="0"/>
                <a:cs typeface="Courier New" panose="02070309020205020404" pitchFamily="49" charset="0"/>
              </a:rPr>
              <a:t>    if (state[i] == HUNGRY &amp;&amp;</a:t>
            </a:r>
          </a:p>
          <a:p>
            <a:pPr marL="0" indent="0">
              <a:buNone/>
            </a:pPr>
            <a:r>
              <a:rPr lang="en-US" altLang="zh-CN" sz="1400" b="0" kern="0" dirty="0">
                <a:latin typeface="Courier New" panose="02070309020205020404" pitchFamily="49" charset="0"/>
                <a:cs typeface="Courier New" panose="02070309020205020404" pitchFamily="49" charset="0"/>
              </a:rPr>
              <a:t>        state[(i + 4) % N] != EATING &amp;&amp;</a:t>
            </a:r>
          </a:p>
          <a:p>
            <a:pPr marL="0" indent="0">
              <a:buNone/>
            </a:pPr>
            <a:r>
              <a:rPr lang="en-US" altLang="zh-CN" sz="1400" b="0" kern="0" dirty="0">
                <a:latin typeface="Courier New" panose="02070309020205020404" pitchFamily="49" charset="0"/>
                <a:cs typeface="Courier New" panose="02070309020205020404" pitchFamily="49" charset="0"/>
              </a:rPr>
              <a:t>        state[(i + 1) % N] != EATING) {</a:t>
            </a:r>
          </a:p>
          <a:p>
            <a:pPr marL="0" indent="0">
              <a:buNone/>
            </a:pPr>
            <a:r>
              <a:rPr lang="en-US" altLang="zh-CN" sz="1400" b="0" kern="0" dirty="0">
                <a:latin typeface="Courier New" panose="02070309020205020404" pitchFamily="49" charset="0"/>
                <a:cs typeface="Courier New" panose="02070309020205020404" pitchFamily="49" charset="0"/>
              </a:rPr>
              <a:t>        state[i] = EATING;</a:t>
            </a:r>
          </a:p>
          <a:p>
            <a:pPr marL="0" indent="0">
              <a:buNone/>
            </a:pPr>
            <a:r>
              <a:rPr lang="en-US" altLang="zh-CN" sz="1400" b="0" kern="0" dirty="0">
                <a:solidFill>
                  <a:srgbClr val="FF0000"/>
                </a:solidFill>
                <a:latin typeface="Courier New" panose="02070309020205020404" pitchFamily="49" charset="0"/>
                <a:cs typeface="Courier New" panose="02070309020205020404" pitchFamily="49" charset="0"/>
              </a:rPr>
              <a:t>        </a:t>
            </a:r>
            <a:r>
              <a:rPr lang="en-US" altLang="zh-CN" sz="1400" b="0" kern="0" dirty="0" err="1">
                <a:solidFill>
                  <a:srgbClr val="FF0000"/>
                </a:solidFill>
                <a:latin typeface="Courier New" panose="02070309020205020404" pitchFamily="49" charset="0"/>
                <a:cs typeface="Courier New" panose="02070309020205020404" pitchFamily="49" charset="0"/>
              </a:rPr>
              <a:t>cond_signal</a:t>
            </a:r>
            <a:r>
              <a:rPr lang="en-US" altLang="zh-CN" sz="1400" b="0" kern="0" dirty="0">
                <a:solidFill>
                  <a:srgbClr val="FF0000"/>
                </a:solidFill>
                <a:latin typeface="Courier New" panose="02070309020205020404" pitchFamily="49" charset="0"/>
                <a:cs typeface="Courier New" panose="02070309020205020404" pitchFamily="49" charset="0"/>
              </a:rPr>
              <a:t>(&amp;self[i]);</a:t>
            </a:r>
          </a:p>
          <a:p>
            <a:pPr marL="0" indent="0">
              <a:buNone/>
            </a:pPr>
            <a:r>
              <a:rPr lang="en-US" altLang="zh-CN" sz="1400" b="0" kern="0" dirty="0">
                <a:latin typeface="Courier New" panose="02070309020205020404" pitchFamily="49" charset="0"/>
                <a:cs typeface="Courier New" panose="02070309020205020404" pitchFamily="49" charset="0"/>
              </a:rPr>
              <a:t>    }</a:t>
            </a:r>
          </a:p>
          <a:p>
            <a:pPr marL="0" indent="0">
              <a:buNone/>
            </a:pPr>
            <a:r>
              <a:rPr lang="en-US" altLang="zh-CN" sz="1400" b="0" kern="0" dirty="0">
                <a:latin typeface="Courier New" panose="02070309020205020404" pitchFamily="49" charset="0"/>
                <a:cs typeface="Courier New" panose="02070309020205020404" pitchFamily="49" charset="0"/>
              </a:rPr>
              <a:t>}</a:t>
            </a:r>
          </a:p>
          <a:p>
            <a:pPr marL="0" indent="0">
              <a:buNone/>
            </a:pPr>
            <a:endParaRPr lang="en-US" altLang="zh-CN" sz="1400" b="0" kern="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10428762"/>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type="body" idx="1"/>
          </p:nvPr>
        </p:nvSpPr>
        <p:spPr>
          <a:xfrm>
            <a:off x="1514071" y="685800"/>
            <a:ext cx="9740900" cy="5943600"/>
          </a:xfrm>
        </p:spPr>
        <p:txBody>
          <a:bodyPr>
            <a:normAutofit/>
          </a:bodyPr>
          <a:lstStyle/>
          <a:p>
            <a:pPr>
              <a:lnSpc>
                <a:spcPct val="80000"/>
              </a:lnSpc>
              <a:buNone/>
              <a:tabLst>
                <a:tab pos="801688" algn="l"/>
                <a:tab pos="1139825" algn="l"/>
                <a:tab pos="1541463" algn="l"/>
                <a:tab pos="4284663" algn="l"/>
              </a:tabLst>
            </a:pP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Sem_t</a:t>
            </a: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fullSlots</a:t>
            </a: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emptySlots</a:t>
            </a:r>
            <a:r>
              <a:rPr lang="en-US" altLang="ko-KR" sz="2000" dirty="0">
                <a:latin typeface="Courier New" panose="02070309020205020404" pitchFamily="49" charset="0"/>
                <a:ea typeface="굴림" charset="0"/>
                <a:cs typeface="Courier New" panose="02070309020205020404" pitchFamily="49" charset="0"/>
              </a:rPr>
              <a:t>, mutex;</a:t>
            </a:r>
          </a:p>
          <a:p>
            <a:pPr>
              <a:lnSpc>
                <a:spcPct val="80000"/>
              </a:lnSpc>
              <a:buNone/>
              <a:tabLst>
                <a:tab pos="801688" algn="l"/>
                <a:tab pos="1139825" algn="l"/>
                <a:tab pos="1541463" algn="l"/>
                <a:tab pos="4284663" algn="l"/>
              </a:tabLst>
            </a:pPr>
            <a:r>
              <a:rPr lang="pt-BR" altLang="ko-KR" sz="2000" dirty="0">
                <a:latin typeface="Courier New" panose="02070309020205020404" pitchFamily="49" charset="0"/>
                <a:ea typeface="굴림" charset="0"/>
                <a:cs typeface="Courier New" panose="02070309020205020404" pitchFamily="49" charset="0"/>
              </a:rPr>
              <a:t>  sem_init(&amp;</a:t>
            </a:r>
            <a:r>
              <a:rPr lang="en-US" altLang="ko-KR" sz="2000" dirty="0" err="1">
                <a:latin typeface="Courier New" panose="02070309020205020404" pitchFamily="49" charset="0"/>
                <a:ea typeface="굴림" charset="0"/>
                <a:cs typeface="Courier New" panose="02070309020205020404" pitchFamily="49" charset="0"/>
              </a:rPr>
              <a:t>fullSlots</a:t>
            </a:r>
            <a:r>
              <a:rPr lang="pt-BR" altLang="ko-KR" sz="2000" dirty="0">
                <a:latin typeface="Courier New" panose="02070309020205020404" pitchFamily="49" charset="0"/>
                <a:ea typeface="굴림" charset="0"/>
                <a:cs typeface="Courier New" panose="02070309020205020404" pitchFamily="49" charset="0"/>
              </a:rPr>
              <a:t>, 0, 0);</a:t>
            </a:r>
            <a:r>
              <a:rPr lang="en-US" altLang="ko-KR" sz="2000" dirty="0">
                <a:latin typeface="Courier New" panose="02070309020205020404" pitchFamily="49" charset="0"/>
                <a:ea typeface="굴림" charset="0"/>
                <a:cs typeface="Courier New" panose="02070309020205020404" pitchFamily="49" charset="0"/>
              </a:rPr>
              <a:t> //Initially, no data item</a:t>
            </a:r>
            <a:endParaRPr lang="pt-BR" altLang="ko-KR" sz="2000" dirty="0">
              <a:latin typeface="Courier New" panose="02070309020205020404" pitchFamily="49" charset="0"/>
              <a:ea typeface="굴림" charset="0"/>
              <a:cs typeface="Courier New" panose="02070309020205020404" pitchFamily="49" charset="0"/>
            </a:endParaRPr>
          </a:p>
          <a:p>
            <a:pPr>
              <a:lnSpc>
                <a:spcPct val="80000"/>
              </a:lnSpc>
              <a:buNone/>
              <a:tabLst>
                <a:tab pos="801688" algn="l"/>
                <a:tab pos="1139825" algn="l"/>
                <a:tab pos="1541463" algn="l"/>
                <a:tab pos="4284663" algn="l"/>
              </a:tabLst>
            </a:pPr>
            <a:r>
              <a:rPr lang="pt-BR" altLang="ko-KR" sz="2000" dirty="0">
                <a:latin typeface="Courier New" panose="02070309020205020404" pitchFamily="49" charset="0"/>
                <a:ea typeface="굴림" charset="0"/>
                <a:cs typeface="Courier New" panose="02070309020205020404" pitchFamily="49" charset="0"/>
              </a:rPr>
              <a:t>  sem_init(&amp;</a:t>
            </a:r>
            <a:r>
              <a:rPr lang="en-US" altLang="ko-KR" sz="2000" dirty="0" err="1">
                <a:latin typeface="Courier New" panose="02070309020205020404" pitchFamily="49" charset="0"/>
                <a:ea typeface="굴림" charset="0"/>
                <a:cs typeface="Courier New" panose="02070309020205020404" pitchFamily="49" charset="0"/>
              </a:rPr>
              <a:t>emptySlots</a:t>
            </a:r>
            <a:r>
              <a:rPr lang="pt-BR" altLang="ko-KR" sz="2000" dirty="0">
                <a:latin typeface="Courier New" panose="02070309020205020404" pitchFamily="49" charset="0"/>
                <a:ea typeface="굴림" charset="0"/>
                <a:cs typeface="Courier New" panose="02070309020205020404" pitchFamily="49" charset="0"/>
              </a:rPr>
              <a:t>, 0, </a:t>
            </a:r>
            <a:r>
              <a:rPr lang="en-US" altLang="ko-KR" sz="2000" dirty="0" err="1">
                <a:latin typeface="Courier New" panose="02070309020205020404" pitchFamily="49" charset="0"/>
                <a:ea typeface="굴림" charset="0"/>
                <a:cs typeface="Courier New" panose="02070309020205020404" pitchFamily="49" charset="0"/>
              </a:rPr>
              <a:t>bufSize</a:t>
            </a:r>
            <a:r>
              <a:rPr lang="pt-BR" altLang="ko-KR" sz="2000" dirty="0">
                <a:latin typeface="Courier New" panose="02070309020205020404" pitchFamily="49" charset="0"/>
                <a:ea typeface="굴림" charset="0"/>
                <a:cs typeface="Courier New" panose="02070309020205020404" pitchFamily="49" charset="0"/>
              </a:rPr>
              <a:t>):</a:t>
            </a:r>
            <a:r>
              <a:rPr lang="en-US" altLang="ko-KR" sz="2000" dirty="0">
                <a:latin typeface="Courier New" panose="02070309020205020404" pitchFamily="49" charset="0"/>
                <a:ea typeface="굴림" charset="0"/>
                <a:cs typeface="Courier New" panose="02070309020205020404" pitchFamily="49" charset="0"/>
              </a:rPr>
              <a:t>//Initially, all slots empty</a:t>
            </a:r>
            <a:endParaRPr lang="pt-BR" altLang="ko-KR" sz="2000" dirty="0">
              <a:latin typeface="Courier New" panose="02070309020205020404" pitchFamily="49" charset="0"/>
              <a:ea typeface="굴림" charset="0"/>
              <a:cs typeface="Courier New" panose="02070309020205020404" pitchFamily="49" charset="0"/>
            </a:endParaRPr>
          </a:p>
          <a:p>
            <a:pPr>
              <a:lnSpc>
                <a:spcPct val="80000"/>
              </a:lnSpc>
              <a:buNone/>
              <a:tabLst>
                <a:tab pos="801688" algn="l"/>
                <a:tab pos="1139825" algn="l"/>
                <a:tab pos="1541463" algn="l"/>
                <a:tab pos="4284663" algn="l"/>
              </a:tabLst>
            </a:pPr>
            <a:r>
              <a:rPr lang="pt-BR" altLang="ko-KR" sz="2000" dirty="0">
                <a:latin typeface="Courier New" panose="02070309020205020404" pitchFamily="49" charset="0"/>
                <a:ea typeface="굴림" charset="0"/>
                <a:cs typeface="Courier New" panose="02070309020205020404" pitchFamily="49" charset="0"/>
              </a:rPr>
              <a:t>  sem_init(&amp;</a:t>
            </a:r>
            <a:r>
              <a:rPr lang="en-US" altLang="ko-KR" sz="2000" dirty="0">
                <a:latin typeface="Courier New" panose="02070309020205020404" pitchFamily="49" charset="0"/>
                <a:ea typeface="굴림" charset="0"/>
                <a:cs typeface="Courier New" panose="02070309020205020404" pitchFamily="49" charset="0"/>
              </a:rPr>
              <a:t>mutex</a:t>
            </a:r>
            <a:r>
              <a:rPr lang="pt-BR" altLang="ko-KR" sz="2000" dirty="0">
                <a:latin typeface="Courier New" panose="02070309020205020404" pitchFamily="49" charset="0"/>
                <a:ea typeface="굴림" charset="0"/>
                <a:cs typeface="Courier New" panose="02070309020205020404" pitchFamily="49" charset="0"/>
              </a:rPr>
              <a:t>, 0, </a:t>
            </a:r>
            <a:r>
              <a:rPr lang="en-US" altLang="ko-KR" sz="2000" dirty="0">
                <a:latin typeface="Courier New" panose="02070309020205020404" pitchFamily="49" charset="0"/>
                <a:ea typeface="굴림" charset="0"/>
                <a:cs typeface="Courier New" panose="02070309020205020404" pitchFamily="49" charset="0"/>
              </a:rPr>
              <a:t>1</a:t>
            </a:r>
            <a:r>
              <a:rPr lang="pt-BR" altLang="ko-KR" sz="2000" dirty="0">
                <a:latin typeface="Courier New" panose="02070309020205020404" pitchFamily="49" charset="0"/>
                <a:ea typeface="굴림" charset="0"/>
                <a:cs typeface="Courier New" panose="02070309020205020404" pitchFamily="49" charset="0"/>
              </a:rPr>
              <a:t>):</a:t>
            </a:r>
          </a:p>
          <a:p>
            <a:pPr>
              <a:lnSpc>
                <a:spcPct val="80000"/>
              </a:lnSpc>
              <a:buNone/>
              <a:tabLst>
                <a:tab pos="801688" algn="l"/>
                <a:tab pos="1139825" algn="l"/>
                <a:tab pos="1541463" algn="l"/>
                <a:tab pos="4284663" algn="l"/>
              </a:tabLst>
            </a:pPr>
            <a:r>
              <a:rPr lang="en-US" altLang="ko-KR" sz="2000" dirty="0">
                <a:latin typeface="Courier New" panose="02070309020205020404" pitchFamily="49" charset="0"/>
                <a:ea typeface="굴림" charset="0"/>
                <a:cs typeface="Courier New" panose="02070309020205020404" pitchFamily="49" charset="0"/>
              </a:rPr>
              <a:t>	Producer(item) {</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emptySlots.wait_sem</a:t>
            </a:r>
            <a:r>
              <a:rPr lang="en-US" altLang="ko-KR" sz="2000" dirty="0">
                <a:latin typeface="Courier New" panose="02070309020205020404" pitchFamily="49" charset="0"/>
                <a:ea typeface="굴림" charset="0"/>
                <a:cs typeface="Courier New" panose="02070309020205020404" pitchFamily="49" charset="0"/>
              </a:rPr>
              <a:t>();//Wait until empty slots </a:t>
            </a:r>
            <a:r>
              <a:rPr lang="en-US" altLang="zh-CN" sz="2000" dirty="0">
                <a:latin typeface="Courier New" panose="02070309020205020404" pitchFamily="49" charset="0"/>
                <a:ea typeface="굴림" charset="0"/>
                <a:cs typeface="Courier New" panose="02070309020205020404" pitchFamily="49" charset="0"/>
              </a:rPr>
              <a:t>available</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mutex.wait</a:t>
            </a:r>
            <a:r>
              <a:rPr lang="en-US" altLang="ko-KR" sz="2000" dirty="0">
                <a:latin typeface="Courier New" panose="02070309020205020404" pitchFamily="49" charset="0"/>
                <a:ea typeface="굴림" charset="0"/>
                <a:cs typeface="Courier New" panose="02070309020205020404" pitchFamily="49" charset="0"/>
              </a:rPr>
              <a:t>();	</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a:solidFill>
                  <a:schemeClr val="hlink"/>
                </a:solidFill>
                <a:latin typeface="Courier New" panose="02070309020205020404" pitchFamily="49" charset="0"/>
                <a:ea typeface="굴림" charset="0"/>
                <a:cs typeface="Courier New" panose="02070309020205020404" pitchFamily="49" charset="0"/>
              </a:rPr>
              <a:t>enqueue(item);</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mutex.signal</a:t>
            </a:r>
            <a:r>
              <a:rPr lang="en-US" altLang="ko-KR" sz="2000" dirty="0">
                <a:latin typeface="Courier New" panose="02070309020205020404" pitchFamily="49" charset="0"/>
                <a:ea typeface="굴림" charset="0"/>
                <a:cs typeface="Courier New" panose="02070309020205020404" pitchFamily="49" charset="0"/>
              </a:rPr>
              <a:t>();</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fullSlots.signal</a:t>
            </a:r>
            <a:r>
              <a:rPr lang="en-US" altLang="ko-KR" sz="2000" dirty="0">
                <a:latin typeface="Courier New" panose="02070309020205020404" pitchFamily="49" charset="0"/>
                <a:ea typeface="굴림" charset="0"/>
                <a:cs typeface="Courier New" panose="02070309020205020404" pitchFamily="49" charset="0"/>
              </a:rPr>
              <a:t>();   </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a:t>
            </a:r>
          </a:p>
          <a:p>
            <a:pPr>
              <a:lnSpc>
                <a:spcPct val="80000"/>
              </a:lnSpc>
              <a:buNone/>
              <a:tabLst>
                <a:tab pos="801688" algn="l"/>
                <a:tab pos="1139825" algn="l"/>
                <a:tab pos="1541463" algn="l"/>
                <a:tab pos="4284663" algn="l"/>
              </a:tabLst>
            </a:pPr>
            <a:r>
              <a:rPr lang="en-US" altLang="ko-KR" sz="2000" dirty="0">
                <a:latin typeface="Courier New" panose="02070309020205020404" pitchFamily="49" charset="0"/>
                <a:ea typeface="굴림" charset="0"/>
                <a:cs typeface="Courier New" panose="02070309020205020404" pitchFamily="49" charset="0"/>
              </a:rPr>
              <a:t>	Consumer() {</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fullSlots.wait</a:t>
            </a:r>
            <a:r>
              <a:rPr lang="en-US" altLang="ko-KR" sz="2000" dirty="0">
                <a:latin typeface="Courier New" panose="02070309020205020404" pitchFamily="49" charset="0"/>
                <a:ea typeface="굴림" charset="0"/>
                <a:cs typeface="Courier New" panose="02070309020205020404" pitchFamily="49" charset="0"/>
              </a:rPr>
              <a:t>(  //Wait until full slots </a:t>
            </a:r>
            <a:r>
              <a:rPr lang="en-US" altLang="zh-CN" sz="2000" dirty="0">
                <a:latin typeface="Courier New" panose="02070309020205020404" pitchFamily="49" charset="0"/>
                <a:ea typeface="굴림" charset="0"/>
                <a:cs typeface="Courier New" panose="02070309020205020404" pitchFamily="49" charset="0"/>
              </a:rPr>
              <a:t>available</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mutex.wait</a:t>
            </a:r>
            <a:r>
              <a:rPr lang="en-US" altLang="ko-KR" sz="2000" dirty="0">
                <a:latin typeface="Courier New" panose="02070309020205020404" pitchFamily="49" charset="0"/>
                <a:ea typeface="굴림" charset="0"/>
                <a:cs typeface="Courier New" panose="02070309020205020404" pitchFamily="49" charset="0"/>
              </a:rPr>
              <a:t>();	</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a:solidFill>
                  <a:schemeClr val="hlink"/>
                </a:solidFill>
                <a:latin typeface="Courier New" panose="02070309020205020404" pitchFamily="49" charset="0"/>
                <a:ea typeface="굴림" charset="0"/>
                <a:cs typeface="Courier New" panose="02070309020205020404" pitchFamily="49" charset="0"/>
              </a:rPr>
              <a:t>item = dequeue();</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mutex.signal</a:t>
            </a:r>
            <a:r>
              <a:rPr lang="en-US" altLang="ko-KR" sz="2000" dirty="0">
                <a:latin typeface="Courier New" panose="02070309020205020404" pitchFamily="49" charset="0"/>
                <a:ea typeface="굴림" charset="0"/>
                <a:cs typeface="Courier New" panose="02070309020205020404" pitchFamily="49" charset="0"/>
              </a:rPr>
              <a:t>();</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emptySlots.signal</a:t>
            </a:r>
            <a:r>
              <a:rPr lang="en-US" altLang="ko-KR" sz="2000" dirty="0">
                <a:latin typeface="Courier New" panose="02070309020205020404" pitchFamily="49" charset="0"/>
                <a:ea typeface="굴림" charset="0"/>
                <a:cs typeface="Courier New" panose="02070309020205020404" pitchFamily="49" charset="0"/>
              </a:rPr>
              <a:t>();</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return item;</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a:t>
            </a:r>
            <a:br>
              <a:rPr lang="en-US" altLang="ko-KR" sz="2000" dirty="0">
                <a:latin typeface="Courier New" panose="02070309020205020404" pitchFamily="49" charset="0"/>
                <a:ea typeface="굴림" charset="0"/>
                <a:cs typeface="Courier New" panose="02070309020205020404" pitchFamily="49" charset="0"/>
              </a:rPr>
            </a:br>
            <a:endParaRPr lang="en-US" altLang="ko-KR" sz="2000" dirty="0">
              <a:latin typeface="Courier New" panose="02070309020205020404" pitchFamily="49" charset="0"/>
              <a:ea typeface="굴림" charset="0"/>
              <a:cs typeface="Courier New" panose="02070309020205020404" pitchFamily="49" charset="0"/>
            </a:endParaRPr>
          </a:p>
        </p:txBody>
      </p:sp>
      <p:sp>
        <p:nvSpPr>
          <p:cNvPr id="9" name="TextBox 8"/>
          <p:cNvSpPr txBox="1"/>
          <p:nvPr/>
        </p:nvSpPr>
        <p:spPr>
          <a:xfrm>
            <a:off x="5700732" y="3798094"/>
            <a:ext cx="4319567" cy="430887"/>
          </a:xfrm>
          <a:prstGeom prst="rect">
            <a:avLst/>
          </a:prstGeom>
          <a:solidFill>
            <a:schemeClr val="accent2">
              <a:lumMod val="20000"/>
              <a:lumOff val="80000"/>
            </a:schemeClr>
          </a:solidFill>
        </p:spPr>
        <p:txBody>
          <a:bodyPr wrap="square" rtlCol="0">
            <a:spAutoFit/>
          </a:bodyPr>
          <a:lstStyle/>
          <a:p>
            <a:r>
              <a:rPr lang="en-US" sz="2200" dirty="0" err="1">
                <a:latin typeface="Gill Sans Light"/>
              </a:rPr>
              <a:t>fullSlots</a:t>
            </a:r>
            <a:r>
              <a:rPr lang="en-US" sz="2200" b="0" dirty="0">
                <a:latin typeface="Gill Sans Light"/>
              </a:rPr>
              <a:t> signals 1 more data item</a:t>
            </a:r>
          </a:p>
        </p:txBody>
      </p:sp>
      <p:sp>
        <p:nvSpPr>
          <p:cNvPr id="16" name="TextBox 15"/>
          <p:cNvSpPr txBox="1"/>
          <p:nvPr/>
        </p:nvSpPr>
        <p:spPr>
          <a:xfrm>
            <a:off x="41101" y="4483958"/>
            <a:ext cx="1891151" cy="1107996"/>
          </a:xfrm>
          <a:prstGeom prst="rect">
            <a:avLst/>
          </a:prstGeom>
          <a:solidFill>
            <a:schemeClr val="accent2">
              <a:lumMod val="20000"/>
              <a:lumOff val="80000"/>
            </a:schemeClr>
          </a:solidFill>
        </p:spPr>
        <p:txBody>
          <a:bodyPr wrap="square" rtlCol="0">
            <a:spAutoFit/>
          </a:bodyPr>
          <a:lstStyle/>
          <a:p>
            <a:r>
              <a:rPr lang="en-US" sz="2200" dirty="0" err="1">
                <a:latin typeface="Gill Sans Light"/>
              </a:rPr>
              <a:t>emptySlots</a:t>
            </a:r>
            <a:r>
              <a:rPr lang="en-US" sz="2200" dirty="0">
                <a:latin typeface="Gill Sans Light"/>
              </a:rPr>
              <a:t> </a:t>
            </a:r>
          </a:p>
          <a:p>
            <a:r>
              <a:rPr lang="en-US" sz="2200" b="0" dirty="0">
                <a:latin typeface="Gill Sans Light"/>
              </a:rPr>
              <a:t>signals 1 more empty slot</a:t>
            </a:r>
          </a:p>
        </p:txBody>
      </p:sp>
      <p:sp>
        <p:nvSpPr>
          <p:cNvPr id="5" name="Curved Right Arrow 4"/>
          <p:cNvSpPr>
            <a:spLocks noChangeArrowheads="1"/>
          </p:cNvSpPr>
          <p:nvPr/>
        </p:nvSpPr>
        <p:spPr bwMode="auto">
          <a:xfrm flipV="1">
            <a:off x="1628371" y="2481390"/>
            <a:ext cx="723900" cy="2981198"/>
          </a:xfrm>
          <a:prstGeom prst="curvedRightArrow">
            <a:avLst>
              <a:gd name="adj1" fmla="val 25014"/>
              <a:gd name="adj2" fmla="val 50006"/>
              <a:gd name="adj3" fmla="val 25000"/>
            </a:avLst>
          </a:prstGeom>
          <a:solidFill>
            <a:srgbClr val="FFFFAA"/>
          </a:solidFill>
          <a:ln w="25400">
            <a:solidFill>
              <a:schemeClr val="tx1"/>
            </a:solidFill>
            <a:round/>
            <a:headEnd type="triangle" w="med" len="med"/>
            <a:tailEnd/>
          </a:ln>
        </p:spPr>
        <p:txBody>
          <a:bodyPr anchor="ctr"/>
          <a:lstStyle/>
          <a:p>
            <a:pPr algn="ctr"/>
            <a:endParaRPr lang="en-US" b="0">
              <a:latin typeface="Helvetica" charset="0"/>
              <a:cs typeface="Helvetica" charset="0"/>
            </a:endParaRPr>
          </a:p>
        </p:txBody>
      </p:sp>
      <p:sp>
        <p:nvSpPr>
          <p:cNvPr id="3" name="Rectangle 2"/>
          <p:cNvSpPr/>
          <p:nvPr/>
        </p:nvSpPr>
        <p:spPr bwMode="auto">
          <a:xfrm>
            <a:off x="2335648" y="2740941"/>
            <a:ext cx="7570351" cy="744592"/>
          </a:xfrm>
          <a:prstGeom prst="rect">
            <a:avLst/>
          </a:prstGeom>
          <a:solidFill>
            <a:srgbClr val="FFFFAA">
              <a:alpha val="40000"/>
            </a:srgbClr>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Gill Sans Light"/>
            </a:endParaRPr>
          </a:p>
        </p:txBody>
      </p:sp>
      <p:sp>
        <p:nvSpPr>
          <p:cNvPr id="34817" name="Rectangle 2"/>
          <p:cNvSpPr>
            <a:spLocks noGrp="1" noChangeArrowheads="1"/>
          </p:cNvSpPr>
          <p:nvPr>
            <p:ph type="title"/>
          </p:nvPr>
        </p:nvSpPr>
        <p:spPr/>
        <p:txBody>
          <a:bodyPr/>
          <a:lstStyle/>
          <a:p>
            <a:r>
              <a:rPr lang="en-US" altLang="ko-KR" dirty="0">
                <a:latin typeface="Helvetica" charset="0"/>
                <a:ea typeface="굴림" charset="0"/>
                <a:cs typeface="굴림" charset="0"/>
              </a:rPr>
              <a:t>Solution to P/C Problem</a:t>
            </a:r>
          </a:p>
        </p:txBody>
      </p:sp>
      <p:sp>
        <p:nvSpPr>
          <p:cNvPr id="2" name="Curved Right Arrow 1"/>
          <p:cNvSpPr>
            <a:spLocks noChangeArrowheads="1"/>
          </p:cNvSpPr>
          <p:nvPr/>
        </p:nvSpPr>
        <p:spPr bwMode="auto">
          <a:xfrm flipH="1">
            <a:off x="5275386" y="3403600"/>
            <a:ext cx="381000" cy="1143000"/>
          </a:xfrm>
          <a:prstGeom prst="curvedRightArrow">
            <a:avLst>
              <a:gd name="adj1" fmla="val 25000"/>
              <a:gd name="adj2" fmla="val 50000"/>
              <a:gd name="adj3" fmla="val 25000"/>
            </a:avLst>
          </a:prstGeom>
          <a:solidFill>
            <a:srgbClr val="FFFFAA"/>
          </a:solidFill>
          <a:ln w="25400">
            <a:solidFill>
              <a:schemeClr val="tx1"/>
            </a:solidFill>
            <a:round/>
            <a:headEnd type="triangle" w="med" len="med"/>
            <a:tailEnd/>
          </a:ln>
        </p:spPr>
        <p:txBody>
          <a:bodyPr anchor="ctr"/>
          <a:lstStyle/>
          <a:p>
            <a:pPr algn="ctr"/>
            <a:endParaRPr lang="en-US" b="0">
              <a:latin typeface="Helvetica" charset="0"/>
              <a:cs typeface="Helvetica" charset="0"/>
            </a:endParaRPr>
          </a:p>
        </p:txBody>
      </p:sp>
      <p:sp>
        <p:nvSpPr>
          <p:cNvPr id="7" name="Rectangle 6"/>
          <p:cNvSpPr/>
          <p:nvPr/>
        </p:nvSpPr>
        <p:spPr bwMode="auto">
          <a:xfrm>
            <a:off x="2335649" y="4551115"/>
            <a:ext cx="7570350" cy="708571"/>
          </a:xfrm>
          <a:prstGeom prst="rect">
            <a:avLst/>
          </a:prstGeom>
          <a:solidFill>
            <a:srgbClr val="FFFFAA">
              <a:alpha val="40000"/>
            </a:srgbClr>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Gill Sans Light"/>
            </a:endParaRPr>
          </a:p>
        </p:txBody>
      </p:sp>
      <p:sp>
        <p:nvSpPr>
          <p:cNvPr id="4" name="TextBox 3"/>
          <p:cNvSpPr txBox="1"/>
          <p:nvPr/>
        </p:nvSpPr>
        <p:spPr>
          <a:xfrm>
            <a:off x="10064647" y="3255848"/>
            <a:ext cx="1897602" cy="1446550"/>
          </a:xfrm>
          <a:prstGeom prst="rect">
            <a:avLst/>
          </a:prstGeom>
          <a:solidFill>
            <a:schemeClr val="accent2">
              <a:lumMod val="20000"/>
              <a:lumOff val="80000"/>
            </a:schemeClr>
          </a:solidFill>
        </p:spPr>
        <p:txBody>
          <a:bodyPr wrap="square" rtlCol="0">
            <a:spAutoFit/>
          </a:bodyPr>
          <a:lstStyle/>
          <a:p>
            <a:r>
              <a:rPr lang="en-US" sz="2200" dirty="0">
                <a:latin typeface="Gill Sans Light"/>
              </a:rPr>
              <a:t>mutex</a:t>
            </a:r>
            <a:r>
              <a:rPr lang="en-US" sz="2200" b="0" dirty="0">
                <a:latin typeface="Gill Sans Light"/>
              </a:rPr>
              <a:t> protects integrity of the queue within critical sections</a:t>
            </a:r>
          </a:p>
        </p:txBody>
      </p:sp>
      <p:sp>
        <p:nvSpPr>
          <p:cNvPr id="10" name="Bent Arrow 9"/>
          <p:cNvSpPr/>
          <p:nvPr/>
        </p:nvSpPr>
        <p:spPr bwMode="auto">
          <a:xfrm rot="10800000">
            <a:off x="9988417" y="4651644"/>
            <a:ext cx="1143031" cy="425244"/>
          </a:xfrm>
          <a:prstGeom prst="bentArrow">
            <a:avLst>
              <a:gd name="adj1" fmla="val 34326"/>
              <a:gd name="adj2" fmla="val 25000"/>
              <a:gd name="adj3" fmla="val 25000"/>
              <a:gd name="adj4" fmla="val 43750"/>
            </a:avLst>
          </a:prstGeom>
          <a:solidFill>
            <a:srgbClr val="FF0000"/>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Gill Sans Light"/>
            </a:endParaRPr>
          </a:p>
        </p:txBody>
      </p:sp>
      <p:sp>
        <p:nvSpPr>
          <p:cNvPr id="12" name="Bent Arrow 11"/>
          <p:cNvSpPr/>
          <p:nvPr/>
        </p:nvSpPr>
        <p:spPr bwMode="auto">
          <a:xfrm rot="10800000" flipV="1">
            <a:off x="9988417" y="2867089"/>
            <a:ext cx="1143031" cy="425244"/>
          </a:xfrm>
          <a:prstGeom prst="bentArrow">
            <a:avLst>
              <a:gd name="adj1" fmla="val 34326"/>
              <a:gd name="adj2" fmla="val 25000"/>
              <a:gd name="adj3" fmla="val 25000"/>
              <a:gd name="adj4" fmla="val 43750"/>
            </a:avLst>
          </a:prstGeom>
          <a:solidFill>
            <a:srgbClr val="FF0000"/>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Gill Sans Light"/>
            </a:endParaRPr>
          </a:p>
        </p:txBody>
      </p:sp>
      <p:sp>
        <p:nvSpPr>
          <p:cNvPr id="6" name="TextBox 5">
            <a:extLst>
              <a:ext uri="{FF2B5EF4-FFF2-40B4-BE49-F238E27FC236}">
                <a16:creationId xmlns:a16="http://schemas.microsoft.com/office/drawing/2014/main" id="{10EF8E81-BE6A-EB72-52A8-EC5CF185565E}"/>
              </a:ext>
            </a:extLst>
          </p:cNvPr>
          <p:cNvSpPr txBox="1"/>
          <p:nvPr/>
        </p:nvSpPr>
        <p:spPr>
          <a:xfrm>
            <a:off x="2214423" y="5791204"/>
            <a:ext cx="9040548" cy="1015663"/>
          </a:xfrm>
          <a:prstGeom prst="rect">
            <a:avLst/>
          </a:prstGeom>
          <a:solidFill>
            <a:schemeClr val="accent2">
              <a:lumMod val="20000"/>
              <a:lumOff val="80000"/>
            </a:schemeClr>
          </a:solidFill>
        </p:spPr>
        <p:txBody>
          <a:bodyPr wrap="square" rtlCol="0">
            <a:spAutoFit/>
          </a:bodyPr>
          <a:lstStyle/>
          <a:p>
            <a:r>
              <a:rPr lang="en-US" sz="2000" b="0" dirty="0" err="1">
                <a:latin typeface="Gill Sans Light"/>
              </a:rPr>
              <a:t>emptySlots</a:t>
            </a:r>
            <a:r>
              <a:rPr lang="en-US" sz="2000" b="0" dirty="0">
                <a:latin typeface="Gill Sans Light"/>
              </a:rPr>
              <a:t>==0: Producer waits; </a:t>
            </a:r>
            <a:r>
              <a:rPr lang="en-US" sz="2000" b="0" dirty="0" err="1">
                <a:latin typeface="Gill Sans Light"/>
              </a:rPr>
              <a:t>fullSlots</a:t>
            </a:r>
            <a:r>
              <a:rPr lang="en-US" sz="2000" b="0" dirty="0">
                <a:latin typeface="Gill Sans Light"/>
              </a:rPr>
              <a:t> ==0: Consumer waits; </a:t>
            </a:r>
          </a:p>
          <a:p>
            <a:r>
              <a:rPr lang="en-US" sz="2000" b="0" dirty="0" err="1">
                <a:latin typeface="Gill Sans Light"/>
              </a:rPr>
              <a:t>fullSlots</a:t>
            </a:r>
            <a:r>
              <a:rPr lang="en-US" sz="2000" b="0" dirty="0">
                <a:latin typeface="Gill Sans Light"/>
              </a:rPr>
              <a:t>&gt;0 &amp;&amp; </a:t>
            </a:r>
            <a:r>
              <a:rPr lang="en-US" sz="2000" b="0" dirty="0" err="1">
                <a:latin typeface="Gill Sans Light"/>
              </a:rPr>
              <a:t>emptySlots</a:t>
            </a:r>
            <a:r>
              <a:rPr lang="en-US" sz="2000" b="0" dirty="0">
                <a:latin typeface="Gill Sans Light"/>
              </a:rPr>
              <a:t>&gt;0: Producer and Consumer can enqueue/dequeue items concurrently (within critical section protected by mutex)</a:t>
            </a:r>
          </a:p>
        </p:txBody>
      </p:sp>
      <p:pic>
        <p:nvPicPr>
          <p:cNvPr id="15" name="Picture 11"/>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871200" y="33893"/>
            <a:ext cx="1270691" cy="1330791"/>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Plassholder for lysbildenummer 5">
            <a:extLst>
              <a:ext uri="{FF2B5EF4-FFF2-40B4-BE49-F238E27FC236}">
                <a16:creationId xmlns:a16="http://schemas.microsoft.com/office/drawing/2014/main" id="{74F05146-42C7-FBED-0641-7C5FD80089E3}"/>
              </a:ext>
            </a:extLst>
          </p:cNvPr>
          <p:cNvSpPr txBox="1">
            <a:spLocks/>
          </p:cNvSpPr>
          <p:nvPr/>
        </p:nvSpPr>
        <p:spPr>
          <a:xfrm>
            <a:off x="11734800" y="6492875"/>
            <a:ext cx="456108" cy="365125"/>
          </a:xfrm>
          <a:prstGeom prst="rect">
            <a:avLst/>
          </a:prstGeom>
        </p:spPr>
        <p:txBody>
          <a:bodyPr/>
          <a:lstStyle>
            <a:defPPr>
              <a:defRPr lang="nb-NO"/>
            </a:defPPr>
            <a:lvl1pPr marL="0" algn="l" defTabSz="457200" rtl="0" eaLnBrk="1" latinLnBrk="0" hangingPunct="1">
              <a:defRPr sz="10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91853A39-49B3-554A-AE82-85611CEBD8E3}" type="slidenum">
              <a:rPr lang="nb-NO" sz="1400" b="0" i="0" smtClean="0">
                <a:solidFill>
                  <a:schemeClr val="tx1"/>
                </a:solidFill>
                <a:latin typeface="Arial"/>
                <a:cs typeface="Arial"/>
              </a:rPr>
              <a:pPr algn="ctr"/>
              <a:t>17</a:t>
            </a:fld>
            <a:endParaRPr lang="nb-NO" sz="1400" b="0" i="0" dirty="0">
              <a:solidFill>
                <a:schemeClr val="tx1"/>
              </a:solidFill>
              <a:latin typeface="Arial"/>
              <a:cs typeface="Arial"/>
            </a:endParaRPr>
          </a:p>
        </p:txBody>
      </p:sp>
    </p:spTree>
    <p:extLst>
      <p:ext uri="{BB962C8B-B14F-4D97-AF65-F5344CB8AC3E}">
        <p14:creationId xmlns:p14="http://schemas.microsoft.com/office/powerpoint/2010/main" val="13355390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xEl>
                                              <p:pRg st="5" end="5"/>
                                            </p:txEl>
                                          </p:spTgt>
                                        </p:tgtEl>
                                        <p:attrNameLst>
                                          <p:attrName>style.visibility</p:attrName>
                                        </p:attrNameLst>
                                      </p:cBhvr>
                                      <p:to>
                                        <p:strVal val="visible"/>
                                      </p:to>
                                    </p:set>
                                  </p:childTnLst>
                                </p:cTn>
                              </p:par>
                            </p:childTnLst>
                          </p:cTn>
                        </p:par>
                        <p:par>
                          <p:cTn id="7" fill="hold">
                            <p:stCondLst>
                              <p:cond delay="0"/>
                            </p:stCondLst>
                            <p:childTnLst>
                              <p:par>
                                <p:cTn id="8" presetID="22" presetClass="entr" presetSubtype="2"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right)">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up)">
                                      <p:cBhvr>
                                        <p:cTn id="18" dur="500"/>
                                        <p:tgtEl>
                                          <p:spTgt spid="2"/>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down)">
                                      <p:cBhvr>
                                        <p:cTn id="26" dur="500"/>
                                        <p:tgtEl>
                                          <p:spTgt spid="5"/>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down)">
                                      <p:cBhvr>
                                        <p:cTn id="34" dur="500"/>
                                        <p:tgtEl>
                                          <p:spTgt spid="4"/>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down)">
                                      <p:cBhvr>
                                        <p:cTn id="37" dur="500"/>
                                        <p:tgtEl>
                                          <p:spTgt spid="10"/>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down)">
                                      <p:cBhvr>
                                        <p:cTn id="4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P spid="9" grpId="0" animBg="1"/>
      <p:bldP spid="16" grpId="0" animBg="1"/>
      <p:bldP spid="5" grpId="0" animBg="1"/>
      <p:bldP spid="3" grpId="0" animBg="1"/>
      <p:bldP spid="2" grpId="0" animBg="1"/>
      <p:bldP spid="7" grpId="0" animBg="1"/>
      <p:bldP spid="4" grpId="0" animBg="1"/>
      <p:bldP spid="10" grpId="0" animBg="1"/>
      <p:bldP spid="12"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6FB968-B554-4E4F-8A65-879E107A4083}"/>
              </a:ext>
            </a:extLst>
          </p:cNvPr>
          <p:cNvSpPr txBox="1">
            <a:spLocks noChangeArrowheads="1"/>
          </p:cNvSpPr>
          <p:nvPr/>
        </p:nvSpPr>
        <p:spPr>
          <a:xfrm>
            <a:off x="1524001" y="685799"/>
            <a:ext cx="8673267" cy="103442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20000"/>
              </a:lnSpc>
              <a:spcBef>
                <a:spcPts val="0"/>
              </a:spcBef>
              <a:buNone/>
              <a:tabLst>
                <a:tab pos="801688" algn="l"/>
                <a:tab pos="1139825" algn="l"/>
                <a:tab pos="1541463" algn="l"/>
                <a:tab pos="4284663" algn="l"/>
              </a:tabLst>
            </a:pPr>
            <a:r>
              <a:rPr lang="en-GB" altLang="ko-KR" sz="2400" b="0" dirty="0" err="1">
                <a:latin typeface="Courier New" panose="02070309020205020404" pitchFamily="49" charset="0"/>
                <a:ea typeface="굴림" charset="0"/>
                <a:cs typeface="Courier New" panose="02070309020205020404" pitchFamily="49" charset="0"/>
              </a:rPr>
              <a:t>pthread_mutex_t</a:t>
            </a:r>
            <a:r>
              <a:rPr lang="en-GB" altLang="ko-KR" sz="2400" b="0" dirty="0">
                <a:latin typeface="Courier New" panose="02070309020205020404" pitchFamily="49" charset="0"/>
                <a:ea typeface="굴림" charset="0"/>
                <a:cs typeface="Courier New" panose="02070309020205020404" pitchFamily="49" charset="0"/>
              </a:rPr>
              <a:t> mutex=HREAD_MUTEX_INITIALIZER;</a:t>
            </a:r>
          </a:p>
          <a:p>
            <a:pPr indent="0">
              <a:lnSpc>
                <a:spcPct val="120000"/>
              </a:lnSpc>
              <a:spcBef>
                <a:spcPts val="0"/>
              </a:spcBef>
              <a:buNone/>
              <a:tabLst>
                <a:tab pos="801688" algn="l"/>
                <a:tab pos="1139825" algn="l"/>
                <a:tab pos="1541463" algn="l"/>
                <a:tab pos="4284663" algn="l"/>
              </a:tabLst>
            </a:pPr>
            <a:r>
              <a:rPr lang="en-GB" altLang="ko-KR" sz="2400" b="0" dirty="0" err="1">
                <a:solidFill>
                  <a:srgbClr val="FF0000"/>
                </a:solidFill>
                <a:latin typeface="Courier New" panose="02070309020205020404" pitchFamily="49" charset="0"/>
                <a:ea typeface="굴림" charset="0"/>
                <a:cs typeface="Courier New" panose="02070309020205020404" pitchFamily="49" charset="0"/>
              </a:rPr>
              <a:t>pthread_cond_t</a:t>
            </a:r>
            <a:r>
              <a:rPr lang="en-GB" altLang="ko-KR" sz="2400" b="0" dirty="0">
                <a:solidFill>
                  <a:srgbClr val="FF0000"/>
                </a:solidFill>
                <a:latin typeface="Courier New" panose="02070309020205020404" pitchFamily="49" charset="0"/>
                <a:ea typeface="굴림" charset="0"/>
                <a:cs typeface="Courier New" panose="02070309020205020404" pitchFamily="49" charset="0"/>
              </a:rPr>
              <a:t> </a:t>
            </a:r>
            <a:r>
              <a:rPr lang="en-US" altLang="ko-KR" sz="2400" b="0" dirty="0" err="1">
                <a:solidFill>
                  <a:srgbClr val="FF0000"/>
                </a:solidFill>
                <a:latin typeface="Courier New" panose="02070309020205020404" pitchFamily="49" charset="0"/>
                <a:ea typeface="굴림" charset="0"/>
                <a:cs typeface="Courier New" panose="02070309020205020404" pitchFamily="49" charset="0"/>
              </a:rPr>
              <a:t>producer_CV</a:t>
            </a:r>
            <a:r>
              <a:rPr lang="en-US" altLang="ko-KR" sz="2400" b="0" dirty="0">
                <a:solidFill>
                  <a:srgbClr val="FF0000"/>
                </a:solidFill>
                <a:latin typeface="Courier New" panose="02070309020205020404" pitchFamily="49" charset="0"/>
                <a:ea typeface="굴림" charset="0"/>
                <a:cs typeface="Courier New" panose="02070309020205020404" pitchFamily="49" charset="0"/>
              </a:rPr>
              <a:t>= PTHREAD_COND_INITIALIZER;</a:t>
            </a:r>
            <a:endParaRPr lang="en-GB" altLang="ko-KR" sz="2400" b="0" dirty="0">
              <a:latin typeface="Courier New" panose="02070309020205020404" pitchFamily="49" charset="0"/>
              <a:ea typeface="굴림" charset="0"/>
              <a:cs typeface="Courier New" panose="02070309020205020404" pitchFamily="49" charset="0"/>
            </a:endParaRPr>
          </a:p>
          <a:p>
            <a:pPr indent="0">
              <a:lnSpc>
                <a:spcPct val="120000"/>
              </a:lnSpc>
              <a:spcBef>
                <a:spcPts val="0"/>
              </a:spcBef>
              <a:buNone/>
              <a:tabLst>
                <a:tab pos="801688" algn="l"/>
                <a:tab pos="1139825" algn="l"/>
                <a:tab pos="1541463" algn="l"/>
                <a:tab pos="4284663" algn="l"/>
              </a:tabLst>
            </a:pPr>
            <a:r>
              <a:rPr lang="en-GB" altLang="ko-KR" sz="2400" b="0" dirty="0" err="1">
                <a:solidFill>
                  <a:schemeClr val="accent5">
                    <a:lumMod val="50000"/>
                  </a:schemeClr>
                </a:solidFill>
                <a:latin typeface="Courier New" panose="02070309020205020404" pitchFamily="49" charset="0"/>
                <a:ea typeface="굴림" charset="0"/>
                <a:cs typeface="Courier New" panose="02070309020205020404" pitchFamily="49" charset="0"/>
              </a:rPr>
              <a:t>pthread_cond_t</a:t>
            </a:r>
            <a:r>
              <a:rPr lang="en-GB" altLang="ko-KR" sz="2400" b="0" dirty="0">
                <a:solidFill>
                  <a:schemeClr val="accent5">
                    <a:lumMod val="50000"/>
                  </a:schemeClr>
                </a:solidFill>
                <a:latin typeface="Courier New" panose="02070309020205020404" pitchFamily="49" charset="0"/>
                <a:ea typeface="굴림" charset="0"/>
                <a:cs typeface="Courier New" panose="02070309020205020404" pitchFamily="49" charset="0"/>
              </a:rPr>
              <a:t> </a:t>
            </a:r>
            <a:r>
              <a:rPr lang="en-US" altLang="ko-KR" sz="2400" b="0" dirty="0" err="1">
                <a:solidFill>
                  <a:schemeClr val="accent5">
                    <a:lumMod val="50000"/>
                  </a:schemeClr>
                </a:solidFill>
                <a:latin typeface="Courier New" panose="02070309020205020404" pitchFamily="49" charset="0"/>
                <a:ea typeface="굴림" charset="0"/>
                <a:cs typeface="Courier New" panose="02070309020205020404" pitchFamily="49" charset="0"/>
              </a:rPr>
              <a:t>consumer_CV</a:t>
            </a:r>
            <a:r>
              <a:rPr lang="en-US" altLang="ko-KR" sz="2400" b="0" dirty="0">
                <a:solidFill>
                  <a:schemeClr val="accent5">
                    <a:lumMod val="50000"/>
                  </a:schemeClr>
                </a:solidFill>
                <a:latin typeface="Courier New" panose="02070309020205020404" pitchFamily="49" charset="0"/>
                <a:ea typeface="굴림" charset="0"/>
                <a:cs typeface="Courier New" panose="02070309020205020404" pitchFamily="49" charset="0"/>
              </a:rPr>
              <a:t> = PTHREAD_COND_INITIALIZER;</a:t>
            </a:r>
            <a:endParaRPr lang="en-GB" altLang="ko-KR" sz="2400" b="0" dirty="0">
              <a:solidFill>
                <a:schemeClr val="accent5">
                  <a:lumMod val="50000"/>
                </a:schemeClr>
              </a:solidFill>
              <a:latin typeface="Courier New" panose="02070309020205020404" pitchFamily="49" charset="0"/>
              <a:ea typeface="굴림" charset="0"/>
              <a:cs typeface="Courier New" panose="02070309020205020404" pitchFamily="49" charset="0"/>
            </a:endParaRPr>
          </a:p>
        </p:txBody>
      </p:sp>
      <p:sp>
        <p:nvSpPr>
          <p:cNvPr id="5" name="TextBox 4">
            <a:extLst>
              <a:ext uri="{FF2B5EF4-FFF2-40B4-BE49-F238E27FC236}">
                <a16:creationId xmlns:a16="http://schemas.microsoft.com/office/drawing/2014/main" id="{1EEC9C23-136B-4945-A0CD-F4FBA22029AF}"/>
              </a:ext>
            </a:extLst>
          </p:cNvPr>
          <p:cNvSpPr txBox="1"/>
          <p:nvPr/>
        </p:nvSpPr>
        <p:spPr>
          <a:xfrm>
            <a:off x="1752601" y="1752601"/>
            <a:ext cx="8762999" cy="2316019"/>
          </a:xfrm>
          <a:prstGeom prst="rect">
            <a:avLst/>
          </a:prstGeom>
          <a:noFill/>
          <a:ln>
            <a:noFill/>
          </a:ln>
        </p:spPr>
        <p:txBody>
          <a:bodyPr wrap="square" rtlCol="0">
            <a:spAutoFit/>
          </a:bodyPr>
          <a:lstStyle/>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Producer(item) {</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  acquire(&amp;</a:t>
            </a:r>
            <a:r>
              <a:rPr lang="en-US" altLang="ko-KR" sz="2000" b="0" dirty="0" err="1">
                <a:latin typeface="Courier New" panose="02070309020205020404" pitchFamily="49" charset="0"/>
                <a:ea typeface="굴림" charset="0"/>
                <a:cs typeface="Courier New" panose="02070309020205020404" pitchFamily="49" charset="0"/>
              </a:rPr>
              <a:t>buf_lock</a:t>
            </a:r>
            <a:r>
              <a:rPr lang="en-US" altLang="ko-KR" sz="2000" b="0" dirty="0">
                <a:latin typeface="Courier New" panose="02070309020205020404" pitchFamily="49" charset="0"/>
                <a:ea typeface="굴림" charset="0"/>
                <a:cs typeface="Courier New" panose="02070309020205020404" pitchFamily="49" charset="0"/>
              </a:rPr>
              <a:t>);</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  </a:t>
            </a:r>
            <a:r>
              <a:rPr lang="en-US" altLang="ko-KR" sz="2000" b="0" dirty="0">
                <a:solidFill>
                  <a:srgbClr val="2A40E2"/>
                </a:solidFill>
                <a:latin typeface="Courier New" panose="02070309020205020404" pitchFamily="49" charset="0"/>
                <a:ea typeface="굴림" charset="0"/>
                <a:cs typeface="Courier New" panose="02070309020205020404" pitchFamily="49" charset="0"/>
              </a:rPr>
              <a:t>while (buffer full) { </a:t>
            </a:r>
            <a:r>
              <a:rPr lang="en-US" altLang="ko-KR" sz="2000" b="0" dirty="0" err="1">
                <a:solidFill>
                  <a:srgbClr val="2A40E2"/>
                </a:solidFill>
                <a:latin typeface="Courier New" panose="02070309020205020404" pitchFamily="49" charset="0"/>
                <a:ea typeface="굴림" charset="0"/>
                <a:cs typeface="Courier New" panose="02070309020205020404" pitchFamily="49" charset="0"/>
              </a:rPr>
              <a:t>cond_wait</a:t>
            </a:r>
            <a:r>
              <a:rPr lang="en-US" altLang="ko-KR" sz="2000" b="0" dirty="0">
                <a:solidFill>
                  <a:srgbClr val="2A40E2"/>
                </a:solidFill>
                <a:latin typeface="Courier New" panose="02070309020205020404" pitchFamily="49" charset="0"/>
                <a:ea typeface="굴림" charset="0"/>
                <a:cs typeface="Courier New" panose="02070309020205020404" pitchFamily="49" charset="0"/>
              </a:rPr>
              <a:t>(&amp;</a:t>
            </a:r>
            <a:r>
              <a:rPr lang="en-US" altLang="ko-KR" sz="2000" b="0" dirty="0" err="1">
                <a:solidFill>
                  <a:srgbClr val="2A40E2"/>
                </a:solidFill>
                <a:latin typeface="Courier New" panose="02070309020205020404" pitchFamily="49" charset="0"/>
                <a:ea typeface="굴림" charset="0"/>
                <a:cs typeface="Courier New" panose="02070309020205020404" pitchFamily="49" charset="0"/>
              </a:rPr>
              <a:t>producer_CV</a:t>
            </a:r>
            <a:r>
              <a:rPr lang="en-US" altLang="ko-KR" sz="2000" b="0" dirty="0">
                <a:solidFill>
                  <a:srgbClr val="2A40E2"/>
                </a:solidFill>
                <a:latin typeface="Courier New" panose="02070309020205020404" pitchFamily="49" charset="0"/>
                <a:ea typeface="굴림" charset="0"/>
                <a:cs typeface="Courier New" panose="02070309020205020404" pitchFamily="49" charset="0"/>
              </a:rPr>
              <a:t>, &amp;</a:t>
            </a:r>
            <a:r>
              <a:rPr lang="en-US" altLang="ko-KR" sz="2000" b="0" dirty="0" err="1">
                <a:solidFill>
                  <a:srgbClr val="2A40E2"/>
                </a:solidFill>
                <a:latin typeface="Courier New" panose="02070309020205020404" pitchFamily="49" charset="0"/>
                <a:ea typeface="굴림" charset="0"/>
                <a:cs typeface="Courier New" panose="02070309020205020404" pitchFamily="49" charset="0"/>
              </a:rPr>
              <a:t>buf_lock</a:t>
            </a:r>
            <a:r>
              <a:rPr lang="en-US" altLang="ko-KR" sz="2000" b="0" dirty="0">
                <a:solidFill>
                  <a:srgbClr val="2A40E2"/>
                </a:solidFill>
                <a:latin typeface="Courier New" panose="02070309020205020404" pitchFamily="49" charset="0"/>
                <a:ea typeface="굴림" charset="0"/>
                <a:cs typeface="Courier New" panose="02070309020205020404" pitchFamily="49" charset="0"/>
              </a:rPr>
              <a:t>); }</a:t>
            </a:r>
          </a:p>
          <a:p>
            <a:pPr>
              <a:lnSpc>
                <a:spcPct val="90000"/>
              </a:lnSpc>
              <a:spcBef>
                <a:spcPts val="0"/>
              </a:spcBef>
              <a:tabLst>
                <a:tab pos="801688" algn="l"/>
                <a:tab pos="1139825" algn="l"/>
                <a:tab pos="1541463" algn="l"/>
                <a:tab pos="4284663" algn="l"/>
              </a:tabLst>
            </a:pPr>
            <a:r>
              <a:rPr lang="en-US" altLang="ko-KR" sz="2000" b="0" dirty="0">
                <a:solidFill>
                  <a:schemeClr val="hlink"/>
                </a:solidFill>
                <a:latin typeface="Courier New" panose="02070309020205020404" pitchFamily="49" charset="0"/>
                <a:ea typeface="굴림" charset="0"/>
                <a:cs typeface="Courier New" panose="02070309020205020404" pitchFamily="49" charset="0"/>
              </a:rPr>
              <a:t>  </a:t>
            </a:r>
            <a:r>
              <a:rPr lang="en-US" altLang="ko-KR" sz="2000" b="0" dirty="0" err="1">
                <a:latin typeface="Courier New" panose="02070309020205020404" pitchFamily="49" charset="0"/>
                <a:ea typeface="굴림" charset="0"/>
                <a:cs typeface="Courier New" panose="02070309020205020404" pitchFamily="49" charset="0"/>
              </a:rPr>
              <a:t>enqueue</a:t>
            </a:r>
            <a:r>
              <a:rPr lang="en-US" altLang="ko-KR" sz="2000" b="0" dirty="0">
                <a:latin typeface="Courier New" panose="02070309020205020404" pitchFamily="49" charset="0"/>
                <a:ea typeface="굴림" charset="0"/>
                <a:cs typeface="Courier New" panose="02070309020205020404" pitchFamily="49" charset="0"/>
              </a:rPr>
              <a:t>(item);</a:t>
            </a:r>
          </a:p>
          <a:p>
            <a:pPr>
              <a:lnSpc>
                <a:spcPct val="90000"/>
              </a:lnSpc>
              <a:spcBef>
                <a:spcPts val="0"/>
              </a:spcBef>
              <a:tabLst>
                <a:tab pos="801688" algn="l"/>
                <a:tab pos="1139825" algn="l"/>
                <a:tab pos="1541463" algn="l"/>
                <a:tab pos="4284663" algn="l"/>
              </a:tabLst>
            </a:pPr>
            <a:r>
              <a:rPr lang="en-US" altLang="ko-KR" sz="2000" b="0" dirty="0">
                <a:solidFill>
                  <a:schemeClr val="hlink"/>
                </a:solidFill>
                <a:latin typeface="Courier New" panose="02070309020205020404" pitchFamily="49" charset="0"/>
                <a:ea typeface="굴림" charset="0"/>
                <a:cs typeface="Courier New" panose="02070309020205020404" pitchFamily="49" charset="0"/>
              </a:rPr>
              <a:t>  </a:t>
            </a:r>
            <a:r>
              <a:rPr lang="en-US" altLang="ko-KR" sz="2000" b="0" dirty="0" err="1">
                <a:solidFill>
                  <a:srgbClr val="FF0000"/>
                </a:solidFill>
                <a:latin typeface="Courier New" panose="02070309020205020404" pitchFamily="49" charset="0"/>
                <a:ea typeface="굴림" charset="0"/>
                <a:cs typeface="Courier New" panose="02070309020205020404" pitchFamily="49" charset="0"/>
              </a:rPr>
              <a:t>cond_signal</a:t>
            </a:r>
            <a:r>
              <a:rPr lang="en-US" altLang="ko-KR" sz="2000" b="0" dirty="0">
                <a:solidFill>
                  <a:srgbClr val="FF0000"/>
                </a:solidFill>
                <a:latin typeface="Courier New" panose="02070309020205020404" pitchFamily="49" charset="0"/>
                <a:ea typeface="굴림" charset="0"/>
                <a:cs typeface="Courier New" panose="02070309020205020404" pitchFamily="49" charset="0"/>
              </a:rPr>
              <a:t>(&amp;</a:t>
            </a:r>
            <a:r>
              <a:rPr lang="en-US" altLang="ko-KR" sz="2000" b="0" dirty="0" err="1">
                <a:solidFill>
                  <a:srgbClr val="FF0000"/>
                </a:solidFill>
                <a:latin typeface="Courier New" panose="02070309020205020404" pitchFamily="49" charset="0"/>
                <a:ea typeface="굴림" charset="0"/>
                <a:cs typeface="Courier New" panose="02070309020205020404" pitchFamily="49" charset="0"/>
              </a:rPr>
              <a:t>consumer_CV</a:t>
            </a:r>
            <a:r>
              <a:rPr lang="en-US" altLang="ko-KR" sz="2000" b="0" dirty="0">
                <a:solidFill>
                  <a:srgbClr val="FF0000"/>
                </a:solidFill>
                <a:latin typeface="Courier New" panose="02070309020205020404" pitchFamily="49" charset="0"/>
                <a:ea typeface="굴림" charset="0"/>
                <a:cs typeface="Courier New" panose="02070309020205020404" pitchFamily="49" charset="0"/>
              </a:rPr>
              <a:t>);</a:t>
            </a:r>
            <a:br>
              <a:rPr lang="en-US" altLang="ko-KR" sz="2000" b="0" dirty="0">
                <a:latin typeface="Courier New" panose="02070309020205020404" pitchFamily="49" charset="0"/>
                <a:ea typeface="굴림" charset="0"/>
                <a:cs typeface="Courier New" panose="02070309020205020404" pitchFamily="49" charset="0"/>
              </a:rPr>
            </a:br>
            <a:r>
              <a:rPr lang="en-US" altLang="ko-KR" sz="2000" b="0" dirty="0">
                <a:latin typeface="Courier New" panose="02070309020205020404" pitchFamily="49" charset="0"/>
                <a:ea typeface="굴림" charset="0"/>
                <a:cs typeface="Courier New" panose="02070309020205020404" pitchFamily="49" charset="0"/>
              </a:rPr>
              <a:t>  release(&amp;</a:t>
            </a:r>
            <a:r>
              <a:rPr lang="en-US" altLang="ko-KR" sz="2000" b="0" dirty="0" err="1">
                <a:latin typeface="Courier New" panose="02070309020205020404" pitchFamily="49" charset="0"/>
                <a:ea typeface="굴림" charset="0"/>
                <a:cs typeface="Courier New" panose="02070309020205020404" pitchFamily="49" charset="0"/>
              </a:rPr>
              <a:t>buf_lock</a:t>
            </a:r>
            <a:r>
              <a:rPr lang="en-US" altLang="ko-KR" sz="2000" b="0" dirty="0">
                <a:latin typeface="Courier New" panose="02070309020205020404" pitchFamily="49" charset="0"/>
                <a:ea typeface="굴림" charset="0"/>
                <a:cs typeface="Courier New" panose="02070309020205020404" pitchFamily="49" charset="0"/>
              </a:rPr>
              <a:t>);</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a:t>
            </a:r>
            <a:endParaRPr lang="en-US" sz="2000" b="0" dirty="0">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2B640435-8718-5749-8837-B26C02671F42}"/>
              </a:ext>
            </a:extLst>
          </p:cNvPr>
          <p:cNvSpPr txBox="1"/>
          <p:nvPr/>
        </p:nvSpPr>
        <p:spPr>
          <a:xfrm>
            <a:off x="1752602" y="4027944"/>
            <a:ext cx="8915399" cy="2593018"/>
          </a:xfrm>
          <a:prstGeom prst="rect">
            <a:avLst/>
          </a:prstGeom>
          <a:noFill/>
          <a:ln>
            <a:noFill/>
          </a:ln>
        </p:spPr>
        <p:txBody>
          <a:bodyPr wrap="square" rtlCol="0">
            <a:spAutoFit/>
          </a:bodyPr>
          <a:lstStyle/>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Consumer() {</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  acquire(</a:t>
            </a:r>
            <a:r>
              <a:rPr lang="en-US" altLang="ko-KR" sz="2000" b="0" dirty="0" err="1">
                <a:latin typeface="Courier New" panose="02070309020205020404" pitchFamily="49" charset="0"/>
                <a:ea typeface="굴림" charset="0"/>
                <a:cs typeface="Courier New" panose="02070309020205020404" pitchFamily="49" charset="0"/>
              </a:rPr>
              <a:t>buf_lock</a:t>
            </a:r>
            <a:r>
              <a:rPr lang="en-US" altLang="ko-KR" sz="2000" b="0" dirty="0">
                <a:latin typeface="Courier New" panose="02070309020205020404" pitchFamily="49" charset="0"/>
                <a:ea typeface="굴림" charset="0"/>
                <a:cs typeface="Courier New" panose="02070309020205020404" pitchFamily="49" charset="0"/>
              </a:rPr>
              <a:t>);</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  </a:t>
            </a:r>
            <a:r>
              <a:rPr lang="en-US" altLang="ko-KR" sz="2000" b="0" dirty="0">
                <a:solidFill>
                  <a:srgbClr val="FF0000"/>
                </a:solidFill>
                <a:latin typeface="Courier New" panose="02070309020205020404" pitchFamily="49" charset="0"/>
                <a:ea typeface="굴림" charset="0"/>
                <a:cs typeface="Courier New" panose="02070309020205020404" pitchFamily="49" charset="0"/>
              </a:rPr>
              <a:t>while (buffer empty) { </a:t>
            </a:r>
            <a:r>
              <a:rPr lang="en-US" altLang="ko-KR" sz="2000" b="0" dirty="0" err="1">
                <a:solidFill>
                  <a:srgbClr val="FF0000"/>
                </a:solidFill>
                <a:latin typeface="Courier New" panose="02070309020205020404" pitchFamily="49" charset="0"/>
                <a:ea typeface="굴림" charset="0"/>
                <a:cs typeface="Courier New" panose="02070309020205020404" pitchFamily="49" charset="0"/>
              </a:rPr>
              <a:t>cond_wait</a:t>
            </a:r>
            <a:r>
              <a:rPr lang="en-US" altLang="ko-KR" sz="2000" b="0" dirty="0">
                <a:solidFill>
                  <a:srgbClr val="FF0000"/>
                </a:solidFill>
                <a:latin typeface="Courier New" panose="02070309020205020404" pitchFamily="49" charset="0"/>
                <a:ea typeface="굴림" charset="0"/>
                <a:cs typeface="Courier New" panose="02070309020205020404" pitchFamily="49" charset="0"/>
              </a:rPr>
              <a:t>(&amp;</a:t>
            </a:r>
            <a:r>
              <a:rPr lang="en-US" altLang="ko-KR" sz="2000" b="0" dirty="0" err="1">
                <a:solidFill>
                  <a:srgbClr val="FF0000"/>
                </a:solidFill>
                <a:latin typeface="Courier New" panose="02070309020205020404" pitchFamily="49" charset="0"/>
                <a:ea typeface="굴림" charset="0"/>
                <a:cs typeface="Courier New" panose="02070309020205020404" pitchFamily="49" charset="0"/>
              </a:rPr>
              <a:t>consumer_CV</a:t>
            </a:r>
            <a:r>
              <a:rPr lang="en-US" altLang="ko-KR" sz="2000" b="0" dirty="0">
                <a:solidFill>
                  <a:srgbClr val="FF0000"/>
                </a:solidFill>
                <a:latin typeface="Courier New" panose="02070309020205020404" pitchFamily="49" charset="0"/>
                <a:ea typeface="굴림" charset="0"/>
                <a:cs typeface="Courier New" panose="02070309020205020404" pitchFamily="49" charset="0"/>
              </a:rPr>
              <a:t>, &amp;</a:t>
            </a:r>
            <a:r>
              <a:rPr lang="en-US" altLang="ko-KR" sz="2000" b="0" dirty="0" err="1">
                <a:solidFill>
                  <a:srgbClr val="FF0000"/>
                </a:solidFill>
                <a:latin typeface="Courier New" panose="02070309020205020404" pitchFamily="49" charset="0"/>
                <a:ea typeface="굴림" charset="0"/>
                <a:cs typeface="Courier New" panose="02070309020205020404" pitchFamily="49" charset="0"/>
              </a:rPr>
              <a:t>buf_lock</a:t>
            </a:r>
            <a:r>
              <a:rPr lang="en-US" altLang="ko-KR" sz="2000" b="0" dirty="0">
                <a:solidFill>
                  <a:srgbClr val="FF0000"/>
                </a:solidFill>
                <a:latin typeface="Courier New" panose="02070309020205020404" pitchFamily="49" charset="0"/>
                <a:ea typeface="굴림" charset="0"/>
                <a:cs typeface="Courier New" panose="02070309020205020404" pitchFamily="49" charset="0"/>
              </a:rPr>
              <a:t>); }</a:t>
            </a:r>
          </a:p>
          <a:p>
            <a:pPr>
              <a:lnSpc>
                <a:spcPct val="90000"/>
              </a:lnSpc>
              <a:spcBef>
                <a:spcPts val="0"/>
              </a:spcBef>
              <a:tabLst>
                <a:tab pos="801688" algn="l"/>
                <a:tab pos="1139825" algn="l"/>
                <a:tab pos="1541463" algn="l"/>
                <a:tab pos="4284663" algn="l"/>
              </a:tabLst>
            </a:pPr>
            <a:r>
              <a:rPr lang="en-US" altLang="ko-KR" sz="2000" b="0" dirty="0">
                <a:solidFill>
                  <a:schemeClr val="hlink"/>
                </a:solidFill>
                <a:latin typeface="Courier New" panose="02070309020205020404" pitchFamily="49" charset="0"/>
                <a:ea typeface="굴림" charset="0"/>
                <a:cs typeface="Courier New" panose="02070309020205020404" pitchFamily="49" charset="0"/>
              </a:rPr>
              <a:t>  </a:t>
            </a:r>
            <a:r>
              <a:rPr lang="en-US" altLang="ko-KR" sz="2000" b="0" dirty="0">
                <a:latin typeface="Courier New" panose="02070309020205020404" pitchFamily="49" charset="0"/>
                <a:ea typeface="굴림" charset="0"/>
                <a:cs typeface="Courier New" panose="02070309020205020404" pitchFamily="49" charset="0"/>
              </a:rPr>
              <a:t>item = </a:t>
            </a:r>
            <a:r>
              <a:rPr lang="en-US" altLang="ko-KR" sz="2000" b="0" dirty="0" err="1">
                <a:latin typeface="Courier New" panose="02070309020205020404" pitchFamily="49" charset="0"/>
                <a:ea typeface="굴림" charset="0"/>
                <a:cs typeface="Courier New" panose="02070309020205020404" pitchFamily="49" charset="0"/>
              </a:rPr>
              <a:t>dequeue</a:t>
            </a:r>
            <a:r>
              <a:rPr lang="en-US" altLang="ko-KR" sz="2000" b="0" dirty="0">
                <a:latin typeface="Courier New" panose="02070309020205020404" pitchFamily="49" charset="0"/>
                <a:ea typeface="굴림" charset="0"/>
                <a:cs typeface="Courier New" panose="02070309020205020404" pitchFamily="49" charset="0"/>
              </a:rPr>
              <a:t>();</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  </a:t>
            </a:r>
            <a:r>
              <a:rPr lang="en-US" altLang="ko-KR" sz="2000" b="0" dirty="0" err="1">
                <a:solidFill>
                  <a:srgbClr val="233AE1"/>
                </a:solidFill>
                <a:latin typeface="Courier New" panose="02070309020205020404" pitchFamily="49" charset="0"/>
                <a:ea typeface="굴림" charset="0"/>
                <a:cs typeface="Courier New" panose="02070309020205020404" pitchFamily="49" charset="0"/>
              </a:rPr>
              <a:t>cond_signal</a:t>
            </a:r>
            <a:r>
              <a:rPr lang="en-US" altLang="ko-KR" sz="2000" b="0" dirty="0">
                <a:solidFill>
                  <a:srgbClr val="233AE1"/>
                </a:solidFill>
                <a:latin typeface="Courier New" panose="02070309020205020404" pitchFamily="49" charset="0"/>
                <a:ea typeface="굴림" charset="0"/>
                <a:cs typeface="Courier New" panose="02070309020205020404" pitchFamily="49" charset="0"/>
              </a:rPr>
              <a:t>(&amp;</a:t>
            </a:r>
            <a:r>
              <a:rPr lang="en-US" altLang="ko-KR" sz="2000" b="0" dirty="0" err="1">
                <a:solidFill>
                  <a:srgbClr val="233AE1"/>
                </a:solidFill>
                <a:latin typeface="Courier New" panose="02070309020205020404" pitchFamily="49" charset="0"/>
                <a:ea typeface="굴림" charset="0"/>
                <a:cs typeface="Courier New" panose="02070309020205020404" pitchFamily="49" charset="0"/>
              </a:rPr>
              <a:t>producer_CV</a:t>
            </a:r>
            <a:r>
              <a:rPr lang="en-US" altLang="ko-KR" sz="2000" b="0" dirty="0">
                <a:solidFill>
                  <a:srgbClr val="233AE1"/>
                </a:solidFill>
                <a:latin typeface="Courier New" panose="02070309020205020404" pitchFamily="49" charset="0"/>
                <a:ea typeface="굴림" charset="0"/>
                <a:cs typeface="Courier New" panose="02070309020205020404" pitchFamily="49" charset="0"/>
              </a:rPr>
              <a:t>);</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  release(</a:t>
            </a:r>
            <a:r>
              <a:rPr lang="en-US" altLang="ko-KR" sz="2000" b="0" dirty="0" err="1">
                <a:latin typeface="Courier New" panose="02070309020205020404" pitchFamily="49" charset="0"/>
                <a:ea typeface="굴림" charset="0"/>
                <a:cs typeface="Courier New" panose="02070309020205020404" pitchFamily="49" charset="0"/>
              </a:rPr>
              <a:t>buf_lock</a:t>
            </a:r>
            <a:r>
              <a:rPr lang="en-US" altLang="ko-KR" sz="2000" b="0" dirty="0">
                <a:latin typeface="Courier New" panose="02070309020205020404" pitchFamily="49" charset="0"/>
                <a:ea typeface="굴림" charset="0"/>
                <a:cs typeface="Courier New" panose="02070309020205020404" pitchFamily="49" charset="0"/>
              </a:rPr>
              <a:t>);</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  return item</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a:t>
            </a:r>
            <a:endParaRPr lang="en-US" sz="2000" b="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1676401" y="152400"/>
            <a:ext cx="8839198" cy="533400"/>
          </a:xfrm>
        </p:spPr>
        <p:txBody>
          <a:bodyPr/>
          <a:lstStyle/>
          <a:p>
            <a:r>
              <a:rPr lang="en-GB" dirty="0"/>
              <a:t>P/C Problem with Condition Variable</a:t>
            </a:r>
            <a:endParaRPr lang="en-US" dirty="0"/>
          </a:p>
        </p:txBody>
      </p:sp>
      <p:grpSp>
        <p:nvGrpSpPr>
          <p:cNvPr id="14" name="Group 13"/>
          <p:cNvGrpSpPr/>
          <p:nvPr/>
        </p:nvGrpSpPr>
        <p:grpSpPr>
          <a:xfrm>
            <a:off x="5589742" y="2891436"/>
            <a:ext cx="4849656" cy="1832964"/>
            <a:chOff x="3929744" y="2645560"/>
            <a:chExt cx="4849656" cy="1832964"/>
          </a:xfrm>
        </p:grpSpPr>
        <p:sp>
          <p:nvSpPr>
            <p:cNvPr id="15" name="Left Arrow 14">
              <a:extLst>
                <a:ext uri="{FF2B5EF4-FFF2-40B4-BE49-F238E27FC236}">
                  <a16:creationId xmlns:a16="http://schemas.microsoft.com/office/drawing/2014/main" id="{14EFDF98-AECE-EC47-9CC5-8180274342CD}"/>
                </a:ext>
              </a:extLst>
            </p:cNvPr>
            <p:cNvSpPr/>
            <p:nvPr/>
          </p:nvSpPr>
          <p:spPr>
            <a:xfrm rot="2576667">
              <a:off x="3929744" y="2645560"/>
              <a:ext cx="1099457" cy="3918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eft Arrow 15">
              <a:extLst>
                <a:ext uri="{FF2B5EF4-FFF2-40B4-BE49-F238E27FC236}">
                  <a16:creationId xmlns:a16="http://schemas.microsoft.com/office/drawing/2014/main" id="{E67781F4-D046-8340-B7E9-889D75469A74}"/>
                </a:ext>
              </a:extLst>
            </p:cNvPr>
            <p:cNvSpPr/>
            <p:nvPr/>
          </p:nvSpPr>
          <p:spPr>
            <a:xfrm rot="18805604" flipV="1">
              <a:off x="4024202" y="3728776"/>
              <a:ext cx="1107610" cy="3918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C9DC36C-75E7-9D46-868E-C4C30423AD8B}"/>
                </a:ext>
              </a:extLst>
            </p:cNvPr>
            <p:cNvSpPr txBox="1"/>
            <p:nvPr/>
          </p:nvSpPr>
          <p:spPr>
            <a:xfrm>
              <a:off x="5053189" y="2687079"/>
              <a:ext cx="3726211" cy="1200329"/>
            </a:xfrm>
            <a:prstGeom prst="rect">
              <a:avLst/>
            </a:prstGeom>
            <a:solidFill>
              <a:schemeClr val="accent1">
                <a:lumMod val="20000"/>
                <a:lumOff val="80000"/>
              </a:schemeClr>
            </a:solidFill>
          </p:spPr>
          <p:txBody>
            <a:bodyPr wrap="square" rtlCol="0">
              <a:spAutoFit/>
            </a:bodyPr>
            <a:lstStyle/>
            <a:p>
              <a:r>
                <a:rPr lang="en-US" sz="2400" b="0" dirty="0"/>
                <a:t>Thread goes to sleep during waiting, similar to semaphores</a:t>
              </a:r>
            </a:p>
          </p:txBody>
        </p:sp>
      </p:grpSp>
      <p:pic>
        <p:nvPicPr>
          <p:cNvPr id="7" name="Picture 6">
            <a:extLst>
              <a:ext uri="{FF2B5EF4-FFF2-40B4-BE49-F238E27FC236}">
                <a16:creationId xmlns:a16="http://schemas.microsoft.com/office/drawing/2014/main" id="{EA38EC66-6EB8-6FD4-AE31-BF6A94F17B45}"/>
              </a:ext>
            </a:extLst>
          </p:cNvPr>
          <p:cNvPicPr>
            <a:picLocks noChangeAspect="1"/>
          </p:cNvPicPr>
          <p:nvPr/>
        </p:nvPicPr>
        <p:blipFill>
          <a:blip r:embed="rId3"/>
          <a:stretch>
            <a:fillRect/>
          </a:stretch>
        </p:blipFill>
        <p:spPr>
          <a:xfrm>
            <a:off x="5410200" y="979804"/>
            <a:ext cx="5729619" cy="4156557"/>
          </a:xfrm>
          <a:prstGeom prst="rect">
            <a:avLst/>
          </a:prstGeom>
        </p:spPr>
      </p:pic>
    </p:spTree>
    <p:extLst>
      <p:ext uri="{BB962C8B-B14F-4D97-AF65-F5344CB8AC3E}">
        <p14:creationId xmlns:p14="http://schemas.microsoft.com/office/powerpoint/2010/main" val="12909547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down)">
                                      <p:cBhvr>
                                        <p:cTn id="15" dur="580">
                                          <p:stCondLst>
                                            <p:cond delay="0"/>
                                          </p:stCondLst>
                                        </p:cTn>
                                        <p:tgtEl>
                                          <p:spTgt spid="14"/>
                                        </p:tgtEl>
                                      </p:cBhvr>
                                    </p:animEffect>
                                    <p:anim calcmode="lin" valueType="num">
                                      <p:cBhvr>
                                        <p:cTn id="16"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21" dur="26">
                                          <p:stCondLst>
                                            <p:cond delay="650"/>
                                          </p:stCondLst>
                                        </p:cTn>
                                        <p:tgtEl>
                                          <p:spTgt spid="14"/>
                                        </p:tgtEl>
                                      </p:cBhvr>
                                      <p:to x="100000" y="60000"/>
                                    </p:animScale>
                                    <p:animScale>
                                      <p:cBhvr>
                                        <p:cTn id="22" dur="166" decel="50000">
                                          <p:stCondLst>
                                            <p:cond delay="676"/>
                                          </p:stCondLst>
                                        </p:cTn>
                                        <p:tgtEl>
                                          <p:spTgt spid="14"/>
                                        </p:tgtEl>
                                      </p:cBhvr>
                                      <p:to x="100000" y="100000"/>
                                    </p:animScale>
                                    <p:animScale>
                                      <p:cBhvr>
                                        <p:cTn id="23" dur="26">
                                          <p:stCondLst>
                                            <p:cond delay="1312"/>
                                          </p:stCondLst>
                                        </p:cTn>
                                        <p:tgtEl>
                                          <p:spTgt spid="14"/>
                                        </p:tgtEl>
                                      </p:cBhvr>
                                      <p:to x="100000" y="80000"/>
                                    </p:animScale>
                                    <p:animScale>
                                      <p:cBhvr>
                                        <p:cTn id="24" dur="166" decel="50000">
                                          <p:stCondLst>
                                            <p:cond delay="1338"/>
                                          </p:stCondLst>
                                        </p:cTn>
                                        <p:tgtEl>
                                          <p:spTgt spid="14"/>
                                        </p:tgtEl>
                                      </p:cBhvr>
                                      <p:to x="100000" y="100000"/>
                                    </p:animScale>
                                    <p:animScale>
                                      <p:cBhvr>
                                        <p:cTn id="25" dur="26">
                                          <p:stCondLst>
                                            <p:cond delay="1642"/>
                                          </p:stCondLst>
                                        </p:cTn>
                                        <p:tgtEl>
                                          <p:spTgt spid="14"/>
                                        </p:tgtEl>
                                      </p:cBhvr>
                                      <p:to x="100000" y="90000"/>
                                    </p:animScale>
                                    <p:animScale>
                                      <p:cBhvr>
                                        <p:cTn id="26" dur="166" decel="50000">
                                          <p:stCondLst>
                                            <p:cond delay="1668"/>
                                          </p:stCondLst>
                                        </p:cTn>
                                        <p:tgtEl>
                                          <p:spTgt spid="14"/>
                                        </p:tgtEl>
                                      </p:cBhvr>
                                      <p:to x="100000" y="100000"/>
                                    </p:animScale>
                                    <p:animScale>
                                      <p:cBhvr>
                                        <p:cTn id="27" dur="26">
                                          <p:stCondLst>
                                            <p:cond delay="1808"/>
                                          </p:stCondLst>
                                        </p:cTn>
                                        <p:tgtEl>
                                          <p:spTgt spid="14"/>
                                        </p:tgtEl>
                                      </p:cBhvr>
                                      <p:to x="100000" y="95000"/>
                                    </p:animScale>
                                    <p:animScale>
                                      <p:cBhvr>
                                        <p:cTn id="28" dur="166" decel="50000">
                                          <p:stCondLst>
                                            <p:cond delay="1834"/>
                                          </p:stCondLst>
                                        </p:cTn>
                                        <p:tgtEl>
                                          <p:spTgt spid="1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E70D1-871C-CD02-796C-0AFF37B5B10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55E9E94-21BF-87FD-B165-9070F4DE863D}"/>
              </a:ext>
            </a:extLst>
          </p:cNvPr>
          <p:cNvSpPr>
            <a:spLocks noGrp="1"/>
          </p:cNvSpPr>
          <p:nvPr>
            <p:ph type="title"/>
          </p:nvPr>
        </p:nvSpPr>
        <p:spPr>
          <a:xfrm>
            <a:off x="247416" y="205381"/>
            <a:ext cx="4762151" cy="477557"/>
          </a:xfrm>
        </p:spPr>
        <p:txBody>
          <a:bodyPr/>
          <a:lstStyle/>
          <a:p>
            <a:r>
              <a:rPr lang="en-US" altLang="zh-CN" sz="2800" dirty="0"/>
              <a:t>Incorrect: CV</a:t>
            </a:r>
            <a:r>
              <a:rPr lang="zh-CN" altLang="en-US" sz="2800" dirty="0"/>
              <a:t> </a:t>
            </a:r>
            <a:r>
              <a:rPr lang="en-US" altLang="zh-CN" sz="2800" dirty="0"/>
              <a:t>with</a:t>
            </a:r>
            <a:r>
              <a:rPr lang="zh-CN" altLang="en-US" sz="2800" dirty="0"/>
              <a:t> </a:t>
            </a:r>
            <a:r>
              <a:rPr lang="en-US" altLang="zh-CN" sz="2800" dirty="0"/>
              <a:t>Flag &amp;</a:t>
            </a:r>
            <a:r>
              <a:rPr lang="zh-CN" altLang="en-US" sz="2800" dirty="0"/>
              <a:t> </a:t>
            </a:r>
            <a:r>
              <a:rPr lang="en-US" altLang="zh-CN" sz="2800" dirty="0"/>
              <a:t>Lock</a:t>
            </a:r>
            <a:endParaRPr lang="en-US" sz="2800" dirty="0"/>
          </a:p>
        </p:txBody>
      </p:sp>
      <p:sp>
        <p:nvSpPr>
          <p:cNvPr id="27" name="Content Placeholder 6">
            <a:extLst>
              <a:ext uri="{FF2B5EF4-FFF2-40B4-BE49-F238E27FC236}">
                <a16:creationId xmlns:a16="http://schemas.microsoft.com/office/drawing/2014/main" id="{7DAE95C0-26DF-4F96-CABC-6DEE6EC6AC60}"/>
              </a:ext>
            </a:extLst>
          </p:cNvPr>
          <p:cNvSpPr txBox="1">
            <a:spLocks/>
          </p:cNvSpPr>
          <p:nvPr/>
        </p:nvSpPr>
        <p:spPr bwMode="auto">
          <a:xfrm>
            <a:off x="6813322" y="769074"/>
            <a:ext cx="5265159" cy="5989622"/>
          </a:xfrm>
          <a:prstGeom prst="rect">
            <a:avLst/>
          </a:prstGeom>
          <a:solidFill>
            <a:schemeClr val="bg1"/>
          </a:solid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r>
              <a:rPr lang="en-GB" sz="2000" b="0" kern="0" dirty="0"/>
              <a:t>Add a Boolean flag </a:t>
            </a:r>
            <a:r>
              <a:rPr lang="en-GB" sz="2000" b="0" kern="0" dirty="0" err="1"/>
              <a:t>child_done</a:t>
            </a:r>
            <a:r>
              <a:rPr lang="en-GB" sz="2000" b="0" kern="0" dirty="0"/>
              <a:t>:</a:t>
            </a:r>
            <a:endParaRPr lang="en-SE" sz="2000" b="0" kern="0" dirty="0"/>
          </a:p>
          <a:p>
            <a:pPr lvl="1"/>
            <a:r>
              <a:rPr lang="en-GB" sz="1800" b="0" kern="0" dirty="0"/>
              <a:t>The </a:t>
            </a:r>
            <a:r>
              <a:rPr lang="en-GB" sz="1800" b="0" kern="0" dirty="0" err="1"/>
              <a:t>child_done</a:t>
            </a:r>
            <a:r>
              <a:rPr lang="en-GB" sz="1800" b="0" kern="0" dirty="0"/>
              <a:t> flag ensures that even if </a:t>
            </a:r>
            <a:r>
              <a:rPr lang="en-GB" sz="1800" b="0" kern="0" dirty="0" err="1"/>
              <a:t>pthread_cond_signal</a:t>
            </a:r>
            <a:r>
              <a:rPr lang="en-GB" sz="1800" b="0" kern="0" dirty="0"/>
              <a:t> occurs before </a:t>
            </a:r>
            <a:r>
              <a:rPr lang="en-GB" sz="1800" b="0" kern="0" dirty="0" err="1"/>
              <a:t>pthread_cond_wait</a:t>
            </a:r>
            <a:r>
              <a:rPr lang="en-GB" sz="1800" b="0" kern="0" dirty="0"/>
              <a:t>, the parent will not block indefinitely because it will detect that </a:t>
            </a:r>
            <a:r>
              <a:rPr lang="en-GB" sz="1800" b="0" kern="0" dirty="0" err="1"/>
              <a:t>child_done</a:t>
            </a:r>
            <a:r>
              <a:rPr lang="en-GB" sz="1800" b="0" kern="0" dirty="0"/>
              <a:t> is already set.</a:t>
            </a:r>
          </a:p>
          <a:p>
            <a:r>
              <a:rPr lang="en-GB" sz="2000" b="0" kern="0" dirty="0"/>
              <a:t>Spurious wakeup problem:</a:t>
            </a:r>
          </a:p>
          <a:p>
            <a:pPr lvl="1"/>
            <a:r>
              <a:rPr lang="en-GB" sz="1800" b="0" kern="0" dirty="0"/>
              <a:t>The program assumes that once the parent thread is awakened, the condition </a:t>
            </a:r>
            <a:r>
              <a:rPr lang="en-GB" sz="1800" b="0" kern="0" dirty="0" err="1"/>
              <a:t>child_done</a:t>
            </a:r>
            <a:r>
              <a:rPr lang="en-GB" sz="1800" b="0" kern="0" dirty="0"/>
              <a:t> is guaranteed to be true. But it is possible for </a:t>
            </a:r>
            <a:r>
              <a:rPr lang="en-GB" sz="1800" b="0" kern="0" dirty="0" err="1"/>
              <a:t>child_done</a:t>
            </a:r>
            <a:r>
              <a:rPr lang="en-GB" sz="1800" b="0" kern="0" dirty="0"/>
              <a:t> to be false. </a:t>
            </a:r>
          </a:p>
          <a:p>
            <a:pPr lvl="1"/>
            <a:r>
              <a:rPr lang="en-GB" sz="1800" b="0" kern="0" dirty="0"/>
              <a:t>The parent thread may be awakened by the system without any signal from the child thread (i.e., </a:t>
            </a:r>
            <a:r>
              <a:rPr lang="en-GB" sz="1800" b="0" kern="0" dirty="0" err="1"/>
              <a:t>pthread_cond_signal</a:t>
            </a:r>
            <a:r>
              <a:rPr lang="en-GB" sz="1800" b="0" kern="0" dirty="0"/>
              <a:t> has not been called), since system-level events such as interrupts, signals, or other system-specific mechanisms may cause a thread to wake up prematurely. This is called spurious wakeups.</a:t>
            </a:r>
          </a:p>
        </p:txBody>
      </p:sp>
      <p:sp>
        <p:nvSpPr>
          <p:cNvPr id="29" name="Plassholder for innhold 2">
            <a:extLst>
              <a:ext uri="{FF2B5EF4-FFF2-40B4-BE49-F238E27FC236}">
                <a16:creationId xmlns:a16="http://schemas.microsoft.com/office/drawing/2014/main" id="{6A453155-602B-A69D-54D6-0F8436691F49}"/>
              </a:ext>
            </a:extLst>
          </p:cNvPr>
          <p:cNvSpPr txBox="1">
            <a:spLocks/>
          </p:cNvSpPr>
          <p:nvPr/>
        </p:nvSpPr>
        <p:spPr bwMode="auto">
          <a:xfrm>
            <a:off x="354932" y="769075"/>
            <a:ext cx="6579268" cy="5158945"/>
          </a:xfrm>
          <a:prstGeom prst="rect">
            <a:avLst/>
          </a:prstGeom>
          <a:noFill/>
          <a:ln>
            <a:solidFill>
              <a:schemeClr val="accent1">
                <a:lumMod val="50000"/>
              </a:schemeClr>
            </a:solid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Autofit/>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marL="0" indent="0">
              <a:buNone/>
            </a:pPr>
            <a:r>
              <a:rPr lang="en-GB" altLang="zh-CN" sz="1700" b="0" kern="0" dirty="0">
                <a:latin typeface="Courier New" panose="02070309020205020404" pitchFamily="49" charset="0"/>
                <a:cs typeface="Courier New" panose="02070309020205020404" pitchFamily="49" charset="0"/>
              </a:rPr>
              <a:t>//Child</a:t>
            </a:r>
          </a:p>
          <a:p>
            <a:pPr marL="0" indent="0">
              <a:buFontTx/>
              <a:buNone/>
            </a:pPr>
            <a:r>
              <a:rPr lang="en-GB" altLang="zh-CN" sz="1700" b="0" kern="0" dirty="0">
                <a:latin typeface="Courier New" panose="02070309020205020404" pitchFamily="49" charset="0"/>
                <a:cs typeface="Courier New" panose="02070309020205020404" pitchFamily="49" charset="0"/>
              </a:rPr>
              <a:t>bool </a:t>
            </a:r>
            <a:r>
              <a:rPr lang="en-GB" altLang="zh-CN" sz="1700" b="0" kern="0" dirty="0" err="1">
                <a:latin typeface="Courier New" panose="02070309020205020404" pitchFamily="49" charset="0"/>
                <a:cs typeface="Courier New" panose="02070309020205020404" pitchFamily="49" charset="0"/>
              </a:rPr>
              <a:t>child_done</a:t>
            </a:r>
            <a:r>
              <a:rPr lang="en-GB" altLang="zh-CN" sz="1700" b="0" kern="0" dirty="0">
                <a:latin typeface="Courier New" panose="02070309020205020404" pitchFamily="49" charset="0"/>
                <a:cs typeface="Courier New" panose="02070309020205020404" pitchFamily="49" charset="0"/>
              </a:rPr>
              <a:t> = false; //Shared state</a:t>
            </a:r>
          </a:p>
          <a:p>
            <a:pPr marL="0" indent="0">
              <a:buFontTx/>
              <a:buNone/>
            </a:pPr>
            <a:r>
              <a:rPr lang="en-GB" altLang="zh-CN" sz="1700" b="0" kern="0" dirty="0">
                <a:latin typeface="Courier New" panose="02070309020205020404" pitchFamily="49" charset="0"/>
                <a:cs typeface="Courier New" panose="02070309020205020404" pitchFamily="49" charset="0"/>
              </a:rPr>
              <a:t>void </a:t>
            </a:r>
            <a:r>
              <a:rPr lang="en-GB" altLang="zh-CN" sz="1700" b="0" kern="0" dirty="0" err="1">
                <a:latin typeface="Courier New" panose="02070309020205020404" pitchFamily="49" charset="0"/>
                <a:cs typeface="Courier New" panose="02070309020205020404" pitchFamily="49" charset="0"/>
              </a:rPr>
              <a:t>thr_exit</a:t>
            </a:r>
            <a:r>
              <a:rPr lang="en-GB" altLang="zh-CN" sz="1700" b="0" kern="0" dirty="0">
                <a:latin typeface="Courier New" panose="02070309020205020404" pitchFamily="49" charset="0"/>
                <a:cs typeface="Courier New" panose="02070309020205020404" pitchFamily="49" charset="0"/>
              </a:rPr>
              <a:t>(){</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pthread_mutex_lock</a:t>
            </a:r>
            <a:r>
              <a:rPr lang="en-GB" altLang="zh-CN" sz="1700" b="0" kern="0" dirty="0">
                <a:latin typeface="Courier New" panose="02070309020205020404" pitchFamily="49" charset="0"/>
                <a:cs typeface="Courier New" panose="02070309020205020404" pitchFamily="49" charset="0"/>
              </a:rPr>
              <a:t>(&amp;m); </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child_done</a:t>
            </a:r>
            <a:r>
              <a:rPr lang="en-GB" altLang="zh-CN" sz="1700" b="0" kern="0" dirty="0">
                <a:latin typeface="Courier New" panose="02070309020205020404" pitchFamily="49" charset="0"/>
                <a:cs typeface="Courier New" panose="02070309020205020404" pitchFamily="49" charset="0"/>
              </a:rPr>
              <a:t> = true; //Set flag</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pthread_cond_signal</a:t>
            </a:r>
            <a:r>
              <a:rPr lang="en-GB" altLang="zh-CN" sz="1700" b="0" kern="0" dirty="0">
                <a:latin typeface="Courier New" panose="02070309020205020404" pitchFamily="49" charset="0"/>
                <a:cs typeface="Courier New" panose="02070309020205020404" pitchFamily="49" charset="0"/>
              </a:rPr>
              <a:t>(&amp;c); //Signal parent</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pthread_mutex_unlock</a:t>
            </a:r>
            <a:r>
              <a:rPr lang="en-GB" altLang="zh-CN" sz="1700" b="0" kern="0" dirty="0">
                <a:latin typeface="Courier New" panose="02070309020205020404" pitchFamily="49" charset="0"/>
                <a:cs typeface="Courier New" panose="02070309020205020404" pitchFamily="49" charset="0"/>
              </a:rPr>
              <a:t>(&amp;m);</a:t>
            </a:r>
          </a:p>
          <a:p>
            <a:pPr marL="0" indent="0">
              <a:buFontTx/>
              <a:buNone/>
            </a:pPr>
            <a:r>
              <a:rPr lang="en-GB" altLang="zh-CN" sz="1700" b="0" kern="0" dirty="0">
                <a:latin typeface="Courier New" panose="02070309020205020404" pitchFamily="49" charset="0"/>
                <a:cs typeface="Courier New" panose="02070309020205020404" pitchFamily="49" charset="0"/>
              </a:rPr>
              <a:t>}</a:t>
            </a:r>
          </a:p>
          <a:p>
            <a:pPr marL="0" indent="0">
              <a:buNone/>
            </a:pPr>
            <a:r>
              <a:rPr lang="en-GB" altLang="zh-CN" sz="1700" b="0" kern="0" dirty="0">
                <a:latin typeface="Courier New" panose="02070309020205020404" pitchFamily="49" charset="0"/>
                <a:cs typeface="Courier New" panose="02070309020205020404" pitchFamily="49" charset="0"/>
              </a:rPr>
              <a:t>//Parent</a:t>
            </a:r>
          </a:p>
          <a:p>
            <a:pPr marL="0" indent="0">
              <a:buFontTx/>
              <a:buNone/>
            </a:pPr>
            <a:r>
              <a:rPr lang="en-GB" altLang="zh-CN" sz="1700" b="0" kern="0" dirty="0">
                <a:latin typeface="Courier New" panose="02070309020205020404" pitchFamily="49" charset="0"/>
                <a:cs typeface="Courier New" panose="02070309020205020404" pitchFamily="49" charset="0"/>
              </a:rPr>
              <a:t>void </a:t>
            </a:r>
            <a:r>
              <a:rPr lang="en-GB" altLang="zh-CN" sz="1700" b="0" kern="0" dirty="0" err="1">
                <a:latin typeface="Courier New" panose="02070309020205020404" pitchFamily="49" charset="0"/>
                <a:cs typeface="Courier New" panose="02070309020205020404" pitchFamily="49" charset="0"/>
              </a:rPr>
              <a:t>thr_join</a:t>
            </a:r>
            <a:r>
              <a:rPr lang="en-GB" altLang="zh-CN" sz="1700" b="0" kern="0" dirty="0">
                <a:latin typeface="Courier New" panose="02070309020205020404" pitchFamily="49" charset="0"/>
                <a:cs typeface="Courier New" panose="02070309020205020404" pitchFamily="49" charset="0"/>
              </a:rPr>
              <a:t>(){</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pthread_mutex_lock</a:t>
            </a:r>
            <a:r>
              <a:rPr lang="en-GB" altLang="zh-CN" sz="1700" b="0" kern="0" dirty="0">
                <a:latin typeface="Courier New" panose="02070309020205020404" pitchFamily="49" charset="0"/>
                <a:cs typeface="Courier New" panose="02070309020205020404" pitchFamily="49" charset="0"/>
              </a:rPr>
              <a:t>(&amp;m);    </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a:solidFill>
                  <a:srgbClr val="FF0000"/>
                </a:solidFill>
                <a:latin typeface="Courier New" panose="02070309020205020404" pitchFamily="49" charset="0"/>
                <a:cs typeface="Courier New" panose="02070309020205020404" pitchFamily="49" charset="0"/>
              </a:rPr>
              <a:t>if(!</a:t>
            </a:r>
            <a:r>
              <a:rPr lang="en-GB" altLang="zh-CN" sz="1700" b="0" kern="0" dirty="0" err="1">
                <a:solidFill>
                  <a:srgbClr val="FF0000"/>
                </a:solidFill>
                <a:latin typeface="Courier New" panose="02070309020205020404" pitchFamily="49" charset="0"/>
                <a:cs typeface="Courier New" panose="02070309020205020404" pitchFamily="49" charset="0"/>
              </a:rPr>
              <a:t>child_done</a:t>
            </a:r>
            <a:r>
              <a:rPr lang="en-GB" altLang="zh-CN" sz="1700" b="0" kern="0" dirty="0">
                <a:solidFill>
                  <a:srgbClr val="FF0000"/>
                </a:solidFill>
                <a:latin typeface="Courier New" panose="02070309020205020404" pitchFamily="49" charset="0"/>
                <a:cs typeface="Courier New" panose="02070309020205020404" pitchFamily="49" charset="0"/>
              </a:rPr>
              <a:t>){ </a:t>
            </a:r>
            <a:r>
              <a:rPr lang="en-GB" altLang="zh-CN" sz="1700" b="0" kern="0" dirty="0">
                <a:latin typeface="Courier New" panose="02070309020205020404" pitchFamily="49" charset="0"/>
                <a:cs typeface="Courier New" panose="02070309020205020404" pitchFamily="49" charset="0"/>
              </a:rPr>
              <a:t>//Check flag</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pthread_cond_wait</a:t>
            </a:r>
            <a:r>
              <a:rPr lang="en-GB" altLang="zh-CN" sz="1700" b="0" kern="0" dirty="0">
                <a:latin typeface="Courier New" panose="02070309020205020404" pitchFamily="49" charset="0"/>
                <a:cs typeface="Courier New" panose="02070309020205020404" pitchFamily="49" charset="0"/>
              </a:rPr>
              <a:t>(&amp;c, &amp;m);//Wait only if needed</a:t>
            </a:r>
          </a:p>
          <a:p>
            <a:pPr marL="0" indent="0">
              <a:buFontTx/>
              <a:buNone/>
            </a:pPr>
            <a:r>
              <a:rPr lang="en-GB" altLang="zh-CN" sz="1700" b="0" kern="0" dirty="0">
                <a:latin typeface="Courier New" panose="02070309020205020404" pitchFamily="49" charset="0"/>
                <a:cs typeface="Courier New" panose="02070309020205020404" pitchFamily="49" charset="0"/>
              </a:rPr>
              <a:t>  }</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pthread_mutex_unlock</a:t>
            </a:r>
            <a:r>
              <a:rPr lang="en-GB" altLang="zh-CN" sz="1700" b="0" kern="0" dirty="0">
                <a:latin typeface="Courier New" panose="02070309020205020404" pitchFamily="49" charset="0"/>
                <a:cs typeface="Courier New" panose="02070309020205020404" pitchFamily="49" charset="0"/>
              </a:rPr>
              <a:t>(&amp;m);</a:t>
            </a:r>
          </a:p>
          <a:p>
            <a:pPr marL="0" indent="0">
              <a:buFontTx/>
              <a:buNone/>
            </a:pPr>
            <a:r>
              <a:rPr lang="en-GB" altLang="zh-CN" sz="1700" b="0" kern="0" dirty="0">
                <a:latin typeface="Courier New" panose="02070309020205020404" pitchFamily="49" charset="0"/>
                <a:cs typeface="Courier New" panose="02070309020205020404" pitchFamily="49" charset="0"/>
              </a:rPr>
              <a:t>}</a:t>
            </a:r>
            <a:endParaRPr lang="en-US" altLang="zh-CN" sz="1700" b="0" kern="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07788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EF6CE-57BF-44C6-0FD4-818AB029298C}"/>
              </a:ext>
            </a:extLst>
          </p:cNvPr>
          <p:cNvSpPr>
            <a:spLocks noGrp="1"/>
          </p:cNvSpPr>
          <p:nvPr>
            <p:ph type="title"/>
          </p:nvPr>
        </p:nvSpPr>
        <p:spPr/>
        <p:txBody>
          <a:bodyPr/>
          <a:lstStyle/>
          <a:p>
            <a:r>
              <a:rPr lang="en-GB" dirty="0"/>
              <a:t>RM vs. DM Example </a:t>
            </a:r>
            <a:r>
              <a:rPr lang="en-GB" dirty="0" err="1"/>
              <a:t>Schedulability</a:t>
            </a:r>
            <a:r>
              <a:rPr lang="en-GB" dirty="0"/>
              <a:t> Analysis</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44D2F01-C441-D2EE-0737-DD1B22F4653A}"/>
                  </a:ext>
                </a:extLst>
              </p:cNvPr>
              <p:cNvSpPr>
                <a:spLocks noGrp="1"/>
              </p:cNvSpPr>
              <p:nvPr>
                <p:ph idx="1"/>
              </p:nvPr>
            </p:nvSpPr>
            <p:spPr>
              <a:xfrm>
                <a:off x="812800" y="914400"/>
                <a:ext cx="10566400" cy="5562600"/>
              </a:xfrm>
            </p:spPr>
            <p:txBody>
              <a:bodyPr>
                <a:normAutofit fontScale="92500"/>
              </a:bodyPr>
              <a:lstStyle/>
              <a:p>
                <a:r>
                  <a:rPr lang="en-GB" dirty="0"/>
                  <a:t>Three tasks: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1</m:t>
                        </m:r>
                      </m:sub>
                    </m:sSub>
                    <m:r>
                      <a:rPr lang="en-GB" i="1" dirty="0" smtClean="0">
                        <a:latin typeface="Cambria Math" panose="02040503050406030204" pitchFamily="18" charset="0"/>
                      </a:rPr>
                      <m:t>= </m:t>
                    </m:r>
                    <m:d>
                      <m:dPr>
                        <m:ctrlPr>
                          <a:rPr lang="en-GB" i="1" dirty="0" smtClean="0">
                            <a:latin typeface="Cambria Math" panose="02040503050406030204" pitchFamily="18" charset="0"/>
                          </a:rPr>
                        </m:ctrlPr>
                      </m:dPr>
                      <m:e>
                        <m:r>
                          <a:rPr lang="en-GB" i="1" dirty="0" smtClean="0">
                            <a:latin typeface="Cambria Math" panose="02040503050406030204" pitchFamily="18" charset="0"/>
                          </a:rPr>
                          <m:t>0.5</m:t>
                        </m:r>
                        <m:r>
                          <a:rPr lang="en-GB" b="0" i="1" dirty="0" smtClean="0">
                            <a:latin typeface="Cambria Math" panose="02040503050406030204" pitchFamily="18" charset="0"/>
                          </a:rPr>
                          <m:t>, </m:t>
                        </m:r>
                        <m:r>
                          <a:rPr lang="en-GB" i="1" dirty="0">
                            <a:latin typeface="Cambria Math" panose="02040503050406030204" pitchFamily="18" charset="0"/>
                          </a:rPr>
                          <m:t>3,</m:t>
                        </m:r>
                        <m:r>
                          <a:rPr lang="en-GB" b="0" i="1" dirty="0" smtClean="0">
                            <a:latin typeface="Cambria Math" panose="02040503050406030204" pitchFamily="18" charset="0"/>
                          </a:rPr>
                          <m:t> 3</m:t>
                        </m:r>
                      </m:e>
                    </m:d>
                    <m:r>
                      <a:rPr lang="en-GB" i="1"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2</m:t>
                        </m:r>
                      </m:sub>
                    </m:sSub>
                    <m:r>
                      <a:rPr lang="en-GB" i="1" dirty="0" smtClean="0">
                        <a:latin typeface="Cambria Math" panose="02040503050406030204" pitchFamily="18" charset="0"/>
                      </a:rPr>
                      <m:t>= </m:t>
                    </m:r>
                    <m:d>
                      <m:dPr>
                        <m:ctrlPr>
                          <a:rPr lang="en-GB" i="1" dirty="0" smtClean="0">
                            <a:latin typeface="Cambria Math" panose="02040503050406030204" pitchFamily="18" charset="0"/>
                          </a:rPr>
                        </m:ctrlPr>
                      </m:dPr>
                      <m:e>
                        <m:r>
                          <a:rPr lang="en-GB" b="0" i="1" dirty="0" smtClean="0">
                            <a:latin typeface="Cambria Math" panose="02040503050406030204" pitchFamily="18" charset="0"/>
                          </a:rPr>
                          <m:t>1, </m:t>
                        </m:r>
                        <m:r>
                          <a:rPr lang="en-GB" i="1" dirty="0" smtClean="0">
                            <a:latin typeface="Cambria Math" panose="02040503050406030204" pitchFamily="18" charset="0"/>
                          </a:rPr>
                          <m:t>4, </m:t>
                        </m:r>
                        <m:r>
                          <a:rPr lang="en-GB" b="0" i="1" dirty="0" smtClean="0">
                            <a:latin typeface="Cambria Math" panose="02040503050406030204" pitchFamily="18" charset="0"/>
                          </a:rPr>
                          <m:t>4</m:t>
                        </m:r>
                      </m:e>
                    </m:d>
                    <m:r>
                      <a:rPr lang="en-GB" b="0" i="1" dirty="0" smtClean="0">
                        <a:latin typeface="Cambria Math" panose="02040503050406030204" pitchFamily="18" charset="0"/>
                      </a:rPr>
                      <m:t>,</m:t>
                    </m:r>
                    <m:r>
                      <a:rPr lang="en-GB" i="1"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3</m:t>
                        </m:r>
                      </m:sub>
                    </m:sSub>
                    <m:r>
                      <a:rPr lang="en-GB" i="1" dirty="0" smtClean="0">
                        <a:latin typeface="Cambria Math" panose="02040503050406030204" pitchFamily="18" charset="0"/>
                      </a:rPr>
                      <m:t>=</m:t>
                    </m:r>
                    <m:r>
                      <a:rPr lang="en-GB" b="0" i="1" dirty="0" smtClean="0">
                        <a:latin typeface="Cambria Math" panose="02040503050406030204" pitchFamily="18" charset="0"/>
                      </a:rPr>
                      <m:t>(2, 6, 6)</m:t>
                    </m:r>
                  </m:oMath>
                </a14:m>
                <a:r>
                  <a:rPr lang="en-GB" dirty="0"/>
                  <a:t> with priority ordering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1</m:t>
                        </m:r>
                      </m:sub>
                    </m:sSub>
                    <m:r>
                      <a:rPr lang="en-GB" b="0" i="1" dirty="0" smtClean="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b="0" i="1" dirty="0" smtClean="0">
                            <a:latin typeface="Cambria Math" panose="02040503050406030204" pitchFamily="18" charset="0"/>
                          </a:rPr>
                          <m:t>3</m:t>
                        </m:r>
                      </m:sub>
                    </m:sSub>
                  </m:oMath>
                </a14:m>
                <a:r>
                  <a:rPr lang="en-GB" dirty="0"/>
                  <a:t> under RM</a:t>
                </a:r>
              </a:p>
              <a:p>
                <a:pPr lvl="1"/>
                <a:r>
                  <a:rPr lang="en-GB" dirty="0"/>
                  <a:t>System utilization </a:t>
                </a:r>
                <a14:m>
                  <m:oMath xmlns:m="http://schemas.openxmlformats.org/officeDocument/2006/math">
                    <m:r>
                      <a:rPr lang="en-GB" sz="2400"/>
                      <m:t>𝑈</m:t>
                    </m:r>
                    <m:r>
                      <a:rPr lang="en-GB" sz="2400"/>
                      <m:t>=</m:t>
                    </m:r>
                    <m:f>
                      <m:fPr>
                        <m:ctrlPr>
                          <a:rPr lang="en-GB" sz="2400"/>
                        </m:ctrlPr>
                      </m:fPr>
                      <m:num>
                        <m:r>
                          <a:rPr lang="en-GB" sz="2400"/>
                          <m:t>0.5</m:t>
                        </m:r>
                      </m:num>
                      <m:den>
                        <m:r>
                          <a:rPr lang="en-GB" sz="2400"/>
                          <m:t>3</m:t>
                        </m:r>
                      </m:den>
                    </m:f>
                    <m:r>
                      <a:rPr lang="en-GB" sz="2400"/>
                      <m:t>+</m:t>
                    </m:r>
                    <m:f>
                      <m:fPr>
                        <m:ctrlPr>
                          <a:rPr lang="en-GB" sz="2400"/>
                        </m:ctrlPr>
                      </m:fPr>
                      <m:num>
                        <m:r>
                          <a:rPr lang="en-GB" sz="2400"/>
                          <m:t>1</m:t>
                        </m:r>
                      </m:num>
                      <m:den>
                        <m:r>
                          <a:rPr lang="en-GB" sz="2400"/>
                          <m:t>4</m:t>
                        </m:r>
                      </m:den>
                    </m:f>
                    <m:r>
                      <a:rPr lang="en-GB" sz="2400"/>
                      <m:t>+</m:t>
                    </m:r>
                    <m:f>
                      <m:fPr>
                        <m:ctrlPr>
                          <a:rPr lang="en-GB" sz="2400"/>
                        </m:ctrlPr>
                      </m:fPr>
                      <m:num>
                        <m:r>
                          <a:rPr lang="en-GB" sz="2400"/>
                          <m:t>2</m:t>
                        </m:r>
                      </m:num>
                      <m:den>
                        <m:r>
                          <a:rPr lang="en-GB" sz="2400"/>
                          <m:t>6</m:t>
                        </m:r>
                      </m:den>
                    </m:f>
                    <m:r>
                      <a:rPr lang="en-GB" sz="2400"/>
                      <m:t>=0.75≤</m:t>
                    </m:r>
                    <m:r>
                      <a:rPr lang="en-GB" sz="2400" b="0" i="0" smtClean="0">
                        <a:latin typeface="Cambria Math" panose="02040503050406030204" pitchFamily="18" charset="0"/>
                      </a:rPr>
                      <m:t>0.780</m:t>
                    </m:r>
                  </m:oMath>
                </a14:m>
                <a:r>
                  <a:rPr lang="en-US" altLang="zh-CN" sz="2400" dirty="0"/>
                  <a:t> (UB for 2 tasks under RM), hence the taskset is schedulable</a:t>
                </a:r>
              </a:p>
              <a:p>
                <a:r>
                  <a:rPr lang="en-GB" kern="0" dirty="0"/>
                  <a:t>Three tasks: </a:t>
                </a:r>
                <a14:m>
                  <m:oMath xmlns:m="http://schemas.openxmlformats.org/officeDocument/2006/math">
                    <m:sSub>
                      <m:sSubPr>
                        <m:ctrlPr>
                          <a:rPr lang="en-GB" i="1" kern="0" dirty="0" smtClean="0">
                            <a:latin typeface="Cambria Math" panose="02040503050406030204" pitchFamily="18" charset="0"/>
                          </a:rPr>
                        </m:ctrlPr>
                      </m:sSubPr>
                      <m:e>
                        <m:r>
                          <a:rPr lang="en-GB" i="1" kern="0" dirty="0" smtClean="0">
                            <a:latin typeface="Cambria Math" panose="02040503050406030204" pitchFamily="18" charset="0"/>
                          </a:rPr>
                          <m:t>𝜏</m:t>
                        </m:r>
                      </m:e>
                      <m:sub>
                        <m:r>
                          <a:rPr lang="en-GB" i="1" kern="0" dirty="0" smtClean="0">
                            <a:latin typeface="Cambria Math" panose="02040503050406030204" pitchFamily="18" charset="0"/>
                          </a:rPr>
                          <m:t>1</m:t>
                        </m:r>
                      </m:sub>
                    </m:sSub>
                    <m:r>
                      <a:rPr lang="en-GB" i="1" kern="0" dirty="0" smtClean="0">
                        <a:latin typeface="Cambria Math" panose="02040503050406030204" pitchFamily="18" charset="0"/>
                      </a:rPr>
                      <m:t>= </m:t>
                    </m:r>
                    <m:d>
                      <m:dPr>
                        <m:ctrlPr>
                          <a:rPr lang="en-GB" i="1" kern="0" dirty="0" smtClean="0">
                            <a:latin typeface="Cambria Math" panose="02040503050406030204" pitchFamily="18" charset="0"/>
                          </a:rPr>
                        </m:ctrlPr>
                      </m:dPr>
                      <m:e>
                        <m:r>
                          <a:rPr lang="en-GB" i="1" kern="0" dirty="0" smtClean="0">
                            <a:latin typeface="Cambria Math" panose="02040503050406030204" pitchFamily="18" charset="0"/>
                          </a:rPr>
                          <m:t>0.5, </m:t>
                        </m:r>
                        <m:r>
                          <a:rPr lang="en-GB" i="1" kern="0" dirty="0">
                            <a:latin typeface="Cambria Math" panose="02040503050406030204" pitchFamily="18" charset="0"/>
                          </a:rPr>
                          <m:t>3,</m:t>
                        </m:r>
                        <m:r>
                          <a:rPr lang="en-GB" i="1" kern="0" dirty="0" smtClean="0">
                            <a:latin typeface="Cambria Math" panose="02040503050406030204" pitchFamily="18" charset="0"/>
                          </a:rPr>
                          <m:t> 3</m:t>
                        </m:r>
                      </m:e>
                    </m:d>
                    <m:r>
                      <a:rPr lang="en-GB" i="1" kern="0" dirty="0" smtClean="0">
                        <a:latin typeface="Cambria Math" panose="02040503050406030204" pitchFamily="18" charset="0"/>
                      </a:rPr>
                      <m:t>, </m:t>
                    </m:r>
                    <m:sSub>
                      <m:sSubPr>
                        <m:ctrlPr>
                          <a:rPr lang="en-GB" i="1" kern="0" dirty="0" smtClean="0">
                            <a:latin typeface="Cambria Math" panose="02040503050406030204" pitchFamily="18" charset="0"/>
                          </a:rPr>
                        </m:ctrlPr>
                      </m:sSubPr>
                      <m:e>
                        <m:r>
                          <a:rPr lang="en-GB" i="1" kern="0" dirty="0" smtClean="0">
                            <a:latin typeface="Cambria Math" panose="02040503050406030204" pitchFamily="18" charset="0"/>
                          </a:rPr>
                          <m:t>𝜏</m:t>
                        </m:r>
                      </m:e>
                      <m:sub>
                        <m:r>
                          <a:rPr lang="en-GB" i="1" kern="0" dirty="0" smtClean="0">
                            <a:latin typeface="Cambria Math" panose="02040503050406030204" pitchFamily="18" charset="0"/>
                          </a:rPr>
                          <m:t>2</m:t>
                        </m:r>
                      </m:sub>
                    </m:sSub>
                    <m:r>
                      <a:rPr lang="en-GB" i="1" kern="0" dirty="0" smtClean="0">
                        <a:latin typeface="Cambria Math" panose="02040503050406030204" pitchFamily="18" charset="0"/>
                      </a:rPr>
                      <m:t>= </m:t>
                    </m:r>
                    <m:d>
                      <m:dPr>
                        <m:ctrlPr>
                          <a:rPr lang="en-GB" i="1" kern="0" dirty="0" smtClean="0">
                            <a:latin typeface="Cambria Math" panose="02040503050406030204" pitchFamily="18" charset="0"/>
                          </a:rPr>
                        </m:ctrlPr>
                      </m:dPr>
                      <m:e>
                        <m:r>
                          <a:rPr lang="en-GB" i="1" kern="0" dirty="0" smtClean="0">
                            <a:latin typeface="Cambria Math" panose="02040503050406030204" pitchFamily="18" charset="0"/>
                          </a:rPr>
                          <m:t>1, 4, </m:t>
                        </m:r>
                        <m:r>
                          <a:rPr lang="en-GB" b="0" i="1" kern="0" dirty="0" smtClean="0">
                            <a:solidFill>
                              <a:srgbClr val="FF0000"/>
                            </a:solidFill>
                            <a:latin typeface="Cambria Math" panose="02040503050406030204" pitchFamily="18" charset="0"/>
                          </a:rPr>
                          <m:t>2</m:t>
                        </m:r>
                      </m:e>
                    </m:d>
                    <m:r>
                      <a:rPr lang="en-GB" i="1" kern="0" dirty="0" smtClean="0">
                        <a:latin typeface="Cambria Math" panose="02040503050406030204" pitchFamily="18" charset="0"/>
                      </a:rPr>
                      <m:t>, </m:t>
                    </m:r>
                    <m:sSub>
                      <m:sSubPr>
                        <m:ctrlPr>
                          <a:rPr lang="en-GB" i="1" kern="0" dirty="0" smtClean="0">
                            <a:latin typeface="Cambria Math" panose="02040503050406030204" pitchFamily="18" charset="0"/>
                          </a:rPr>
                        </m:ctrlPr>
                      </m:sSubPr>
                      <m:e>
                        <m:r>
                          <a:rPr lang="en-GB" i="1" kern="0" dirty="0" smtClean="0">
                            <a:latin typeface="Cambria Math" panose="02040503050406030204" pitchFamily="18" charset="0"/>
                          </a:rPr>
                          <m:t>𝜏</m:t>
                        </m:r>
                      </m:e>
                      <m:sub>
                        <m:r>
                          <a:rPr lang="en-GB" i="1" kern="0" dirty="0" smtClean="0">
                            <a:latin typeface="Cambria Math" panose="02040503050406030204" pitchFamily="18" charset="0"/>
                          </a:rPr>
                          <m:t>3</m:t>
                        </m:r>
                      </m:sub>
                    </m:sSub>
                    <m:r>
                      <a:rPr lang="en-GB" i="1" kern="0" dirty="0" smtClean="0">
                        <a:latin typeface="Cambria Math" panose="02040503050406030204" pitchFamily="18" charset="0"/>
                      </a:rPr>
                      <m:t>=(2, 6, 6)</m:t>
                    </m:r>
                  </m:oMath>
                </a14:m>
                <a:r>
                  <a:rPr lang="en-GB" kern="0" dirty="0"/>
                  <a:t> with </a:t>
                </a:r>
                <a:r>
                  <a:rPr lang="en-GB" dirty="0"/>
                  <a:t>priority ordering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b="0" i="1" dirty="0" smtClean="0">
                            <a:latin typeface="Cambria Math" panose="02040503050406030204" pitchFamily="18" charset="0"/>
                          </a:rPr>
                          <m:t>1</m:t>
                        </m:r>
                      </m:sub>
                    </m:sSub>
                    <m:r>
                      <a:rPr lang="en-GB" b="0" i="1" dirty="0" smtClean="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b="0" i="1" dirty="0" smtClean="0">
                            <a:latin typeface="Cambria Math" panose="02040503050406030204" pitchFamily="18" charset="0"/>
                          </a:rPr>
                          <m:t>3</m:t>
                        </m:r>
                      </m:sub>
                    </m:sSub>
                  </m:oMath>
                </a14:m>
                <a:r>
                  <a:rPr lang="en-GB" dirty="0"/>
                  <a:t> under DM</a:t>
                </a:r>
              </a:p>
              <a:p>
                <a:pPr lvl="1"/>
                <a:r>
                  <a:rPr lang="en-GB" altLang="zh-CN" sz="2400" dirty="0"/>
                  <a:t>No Utilization Bound test for DM; need to use Response Time Analysis (RTA)</a:t>
                </a:r>
              </a:p>
              <a:p>
                <a:pPr lvl="1"/>
                <a14:m>
                  <m:oMath xmlns:m="http://schemas.openxmlformats.org/officeDocument/2006/math">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𝑅</m:t>
                        </m:r>
                      </m:e>
                      <m:sub>
                        <m:r>
                          <a:rPr lang="en-GB" altLang="zh-CN" sz="2400" b="0" i="1" smtClean="0">
                            <a:latin typeface="Cambria Math" panose="02040503050406030204" pitchFamily="18" charset="0"/>
                          </a:rPr>
                          <m:t>2</m:t>
                        </m:r>
                      </m:sub>
                    </m:sSub>
                    <m:r>
                      <a:rPr lang="en-GB" altLang="zh-CN" sz="2400" b="0" i="1" smtClean="0">
                        <a:latin typeface="Cambria Math" panose="02040503050406030204" pitchFamily="18" charset="0"/>
                      </a:rPr>
                      <m:t>=</m:t>
                    </m:r>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𝐶</m:t>
                        </m:r>
                      </m:e>
                      <m:sub>
                        <m:r>
                          <a:rPr lang="en-GB" altLang="zh-CN" sz="2400" b="0" i="1" smtClean="0">
                            <a:latin typeface="Cambria Math" panose="02040503050406030204" pitchFamily="18" charset="0"/>
                          </a:rPr>
                          <m:t>2</m:t>
                        </m:r>
                      </m:sub>
                    </m:sSub>
                    <m:r>
                      <a:rPr lang="en-GB" altLang="zh-CN" sz="2400" b="0" i="1" smtClean="0">
                        <a:latin typeface="Cambria Math" panose="02040503050406030204" pitchFamily="18" charset="0"/>
                      </a:rPr>
                      <m:t>+0=1</m:t>
                    </m:r>
                    <m:r>
                      <a:rPr lang="en-GB" altLang="zh-CN" sz="2400" b="0" i="1" smtClean="0">
                        <a:latin typeface="Cambria Math" panose="02040503050406030204" pitchFamily="18" charset="0"/>
                      </a:rPr>
                      <m:t>+0</m:t>
                    </m:r>
                    <m:r>
                      <a:rPr lang="en-GB" altLang="zh-CN" sz="2400" b="0" i="1" smtClean="0">
                        <a:latin typeface="Cambria Math" panose="02040503050406030204" pitchFamily="18" charset="0"/>
                      </a:rPr>
                      <m:t>=1≤</m:t>
                    </m:r>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𝐷</m:t>
                        </m:r>
                      </m:e>
                      <m:sub>
                        <m:r>
                          <a:rPr lang="en-GB" altLang="zh-CN" sz="2400" b="0" i="1" smtClean="0">
                            <a:latin typeface="Cambria Math" panose="02040503050406030204" pitchFamily="18" charset="0"/>
                          </a:rPr>
                          <m:t>2</m:t>
                        </m:r>
                      </m:sub>
                    </m:sSub>
                    <m:r>
                      <a:rPr lang="en-GB" altLang="zh-CN" sz="2400" b="0" i="1" smtClean="0">
                        <a:latin typeface="Cambria Math" panose="02040503050406030204" pitchFamily="18" charset="0"/>
                      </a:rPr>
                      <m:t>=2</m:t>
                    </m:r>
                  </m:oMath>
                </a14:m>
                <a:endParaRPr lang="en-GB" altLang="zh-CN" sz="2400" dirty="0"/>
              </a:p>
              <a:p>
                <a:pPr lvl="1"/>
                <a14:m>
                  <m:oMath xmlns:m="http://schemas.openxmlformats.org/officeDocument/2006/math">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𝑅</m:t>
                        </m:r>
                      </m:e>
                      <m:sub>
                        <m:r>
                          <a:rPr lang="en-GB" altLang="zh-CN" sz="2400" b="0" i="1" smtClean="0">
                            <a:latin typeface="Cambria Math" panose="02040503050406030204" pitchFamily="18" charset="0"/>
                          </a:rPr>
                          <m:t>1</m:t>
                        </m:r>
                      </m:sub>
                    </m:sSub>
                    <m:r>
                      <a:rPr lang="en-GB" altLang="zh-CN" sz="2400" b="0" i="1" smtClean="0">
                        <a:latin typeface="Cambria Math" panose="02040503050406030204" pitchFamily="18" charset="0"/>
                      </a:rPr>
                      <m:t>=</m:t>
                    </m:r>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𝐶</m:t>
                        </m:r>
                      </m:e>
                      <m:sub>
                        <m:r>
                          <a:rPr lang="en-GB" altLang="zh-CN" sz="2400" b="0" i="1" smtClean="0">
                            <a:latin typeface="Cambria Math" panose="02040503050406030204" pitchFamily="18" charset="0"/>
                          </a:rPr>
                          <m:t>2</m:t>
                        </m:r>
                      </m:sub>
                    </m:sSub>
                    <m:r>
                      <a:rPr lang="en-GB" altLang="zh-CN" sz="2400" b="0" i="1" smtClean="0">
                        <a:latin typeface="Cambria Math" panose="02040503050406030204" pitchFamily="18" charset="0"/>
                      </a:rPr>
                      <m:t>+</m:t>
                    </m:r>
                    <m:d>
                      <m:dPr>
                        <m:begChr m:val="⌈"/>
                        <m:endChr m:val="⌉"/>
                        <m:ctrlPr>
                          <a:rPr lang="en-GB" altLang="zh-CN" sz="2400" i="1">
                            <a:latin typeface="Cambria Math" panose="02040503050406030204" pitchFamily="18" charset="0"/>
                          </a:rPr>
                        </m:ctrlPr>
                      </m:dPr>
                      <m:e>
                        <m:f>
                          <m:fPr>
                            <m:ctrlPr>
                              <a:rPr lang="en-GB" altLang="zh-CN" sz="2400" i="1">
                                <a:latin typeface="Cambria Math" panose="02040503050406030204" pitchFamily="18" charset="0"/>
                              </a:rPr>
                            </m:ctrlPr>
                          </m:fPr>
                          <m:num>
                            <m:sSub>
                              <m:sSubPr>
                                <m:ctrlPr>
                                  <a:rPr lang="en-GB" altLang="zh-CN" sz="2400" i="1">
                                    <a:latin typeface="Cambria Math" panose="02040503050406030204" pitchFamily="18" charset="0"/>
                                  </a:rPr>
                                </m:ctrlPr>
                              </m:sSubPr>
                              <m:e>
                                <m:r>
                                  <a:rPr lang="en-GB" altLang="zh-CN" sz="2400" i="1">
                                    <a:latin typeface="Cambria Math" panose="02040503050406030204" pitchFamily="18" charset="0"/>
                                  </a:rPr>
                                  <m:t>𝑅</m:t>
                                </m:r>
                              </m:e>
                              <m:sub>
                                <m:r>
                                  <a:rPr lang="en-GB" altLang="zh-CN" sz="2400" i="1">
                                    <a:latin typeface="Cambria Math" panose="02040503050406030204" pitchFamily="18" charset="0"/>
                                  </a:rPr>
                                  <m:t>1</m:t>
                                </m:r>
                              </m:sub>
                            </m:sSub>
                          </m:num>
                          <m:den>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𝑇</m:t>
                                </m:r>
                              </m:e>
                              <m:sub>
                                <m:r>
                                  <a:rPr lang="en-GB" altLang="zh-CN" sz="2400" b="0" i="1" smtClean="0">
                                    <a:latin typeface="Cambria Math" panose="02040503050406030204" pitchFamily="18" charset="0"/>
                                  </a:rPr>
                                  <m:t>2</m:t>
                                </m:r>
                              </m:sub>
                            </m:sSub>
                          </m:den>
                        </m:f>
                      </m:e>
                    </m:d>
                    <m:r>
                      <a:rPr lang="en-GB" altLang="zh-CN" sz="2400" i="1">
                        <a:latin typeface="Cambria Math" panose="02040503050406030204" pitchFamily="18" charset="0"/>
                      </a:rPr>
                      <m:t>⋅</m:t>
                    </m:r>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𝐶</m:t>
                        </m:r>
                      </m:e>
                      <m:sub>
                        <m:r>
                          <a:rPr lang="en-GB" altLang="zh-CN" sz="2400" b="0" i="1" smtClean="0">
                            <a:latin typeface="Cambria Math" panose="02040503050406030204" pitchFamily="18" charset="0"/>
                          </a:rPr>
                          <m:t>2</m:t>
                        </m:r>
                      </m:sub>
                    </m:sSub>
                    <m:r>
                      <a:rPr lang="en-GB" altLang="zh-CN" sz="2400" b="0" i="1" smtClean="0">
                        <a:latin typeface="Cambria Math" panose="02040503050406030204" pitchFamily="18" charset="0"/>
                      </a:rPr>
                      <m:t>=</m:t>
                    </m:r>
                    <m:r>
                      <a:rPr lang="en-GB" altLang="zh-CN" sz="2400" b="0" i="1" smtClean="0">
                        <a:latin typeface="Cambria Math" panose="02040503050406030204" pitchFamily="18" charset="0"/>
                      </a:rPr>
                      <m:t>0.5+</m:t>
                    </m:r>
                    <m:d>
                      <m:dPr>
                        <m:begChr m:val="⌈"/>
                        <m:endChr m:val="⌉"/>
                        <m:ctrlPr>
                          <a:rPr lang="en-GB" altLang="zh-CN" sz="2400" b="0" i="1" smtClean="0">
                            <a:latin typeface="Cambria Math" panose="02040503050406030204" pitchFamily="18" charset="0"/>
                          </a:rPr>
                        </m:ctrlPr>
                      </m:dPr>
                      <m:e>
                        <m:f>
                          <m:fPr>
                            <m:ctrlPr>
                              <a:rPr lang="en-GB" altLang="zh-CN" sz="2400" b="0" i="1" smtClean="0">
                                <a:latin typeface="Cambria Math" panose="02040503050406030204" pitchFamily="18" charset="0"/>
                              </a:rPr>
                            </m:ctrlPr>
                          </m:fPr>
                          <m:num>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𝑅</m:t>
                                </m:r>
                              </m:e>
                              <m:sub>
                                <m:r>
                                  <a:rPr lang="en-GB" altLang="zh-CN" sz="2400" b="0" i="1" smtClean="0">
                                    <a:latin typeface="Cambria Math" panose="02040503050406030204" pitchFamily="18" charset="0"/>
                                  </a:rPr>
                                  <m:t>1</m:t>
                                </m:r>
                              </m:sub>
                            </m:sSub>
                          </m:num>
                          <m:den>
                            <m:r>
                              <a:rPr lang="en-GB" altLang="zh-CN" sz="2400" b="0" i="1" smtClean="0">
                                <a:latin typeface="Cambria Math" panose="02040503050406030204" pitchFamily="18" charset="0"/>
                              </a:rPr>
                              <m:t>4</m:t>
                            </m:r>
                          </m:den>
                        </m:f>
                      </m:e>
                    </m:d>
                    <m:r>
                      <a:rPr lang="en-GB" altLang="zh-CN" sz="2400" b="0" i="1" smtClean="0">
                        <a:latin typeface="Cambria Math" panose="02040503050406030204" pitchFamily="18" charset="0"/>
                      </a:rPr>
                      <m:t>⋅1=1.5</m:t>
                    </m:r>
                    <m:r>
                      <a:rPr lang="en-GB" altLang="zh-CN" sz="2400" i="1">
                        <a:latin typeface="Cambria Math" panose="02040503050406030204" pitchFamily="18" charset="0"/>
                      </a:rPr>
                      <m:t>≤</m:t>
                    </m:r>
                    <m:sSub>
                      <m:sSubPr>
                        <m:ctrlPr>
                          <a:rPr lang="en-GB" altLang="zh-CN" sz="2400" i="1">
                            <a:latin typeface="Cambria Math" panose="02040503050406030204" pitchFamily="18" charset="0"/>
                          </a:rPr>
                        </m:ctrlPr>
                      </m:sSubPr>
                      <m:e>
                        <m:r>
                          <a:rPr lang="en-GB" altLang="zh-CN" sz="2400" i="1">
                            <a:latin typeface="Cambria Math" panose="02040503050406030204" pitchFamily="18" charset="0"/>
                          </a:rPr>
                          <m:t>𝐷</m:t>
                        </m:r>
                      </m:e>
                      <m:sub>
                        <m:r>
                          <a:rPr lang="en-GB" altLang="zh-CN" sz="2400" b="0" i="1" smtClean="0">
                            <a:latin typeface="Cambria Math" panose="02040503050406030204" pitchFamily="18" charset="0"/>
                          </a:rPr>
                          <m:t>1</m:t>
                        </m:r>
                      </m:sub>
                    </m:sSub>
                    <m:r>
                      <a:rPr lang="en-GB" altLang="zh-CN" sz="2400" i="1">
                        <a:latin typeface="Cambria Math" panose="02040503050406030204" pitchFamily="18" charset="0"/>
                      </a:rPr>
                      <m:t>=3</m:t>
                    </m:r>
                  </m:oMath>
                </a14:m>
                <a:endParaRPr lang="en-GB" altLang="zh-CN" sz="2400" dirty="0"/>
              </a:p>
              <a:p>
                <a:pPr lvl="1"/>
                <a14:m>
                  <m:oMath xmlns:m="http://schemas.openxmlformats.org/officeDocument/2006/math">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𝑅</m:t>
                        </m:r>
                      </m:e>
                      <m:sub>
                        <m:r>
                          <a:rPr lang="en-GB" altLang="zh-CN" sz="2400" b="0" i="1" smtClean="0">
                            <a:latin typeface="Cambria Math" panose="02040503050406030204" pitchFamily="18" charset="0"/>
                          </a:rPr>
                          <m:t>3</m:t>
                        </m:r>
                      </m:sub>
                    </m:sSub>
                    <m:r>
                      <a:rPr lang="en-GB" altLang="zh-CN" sz="2400" b="0" i="1" smtClean="0">
                        <a:latin typeface="Cambria Math" panose="02040503050406030204" pitchFamily="18" charset="0"/>
                      </a:rPr>
                      <m:t>=</m:t>
                    </m:r>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𝐶</m:t>
                        </m:r>
                      </m:e>
                      <m:sub>
                        <m:r>
                          <a:rPr lang="en-GB" altLang="zh-CN" sz="2400" b="0" i="1" smtClean="0">
                            <a:latin typeface="Cambria Math" panose="02040503050406030204" pitchFamily="18" charset="0"/>
                          </a:rPr>
                          <m:t>3</m:t>
                        </m:r>
                      </m:sub>
                    </m:sSub>
                    <m:r>
                      <a:rPr lang="en-GB" altLang="zh-CN" sz="2400" b="0" i="1" smtClean="0">
                        <a:latin typeface="Cambria Math" panose="02040503050406030204" pitchFamily="18" charset="0"/>
                      </a:rPr>
                      <m:t>+</m:t>
                    </m:r>
                    <m:d>
                      <m:dPr>
                        <m:begChr m:val="⌈"/>
                        <m:endChr m:val="⌉"/>
                        <m:ctrlPr>
                          <a:rPr lang="en-GB" altLang="zh-CN" sz="2400" i="1">
                            <a:latin typeface="Cambria Math" panose="02040503050406030204" pitchFamily="18" charset="0"/>
                          </a:rPr>
                        </m:ctrlPr>
                      </m:dPr>
                      <m:e>
                        <m:f>
                          <m:fPr>
                            <m:ctrlPr>
                              <a:rPr lang="en-GB" altLang="zh-CN" sz="2400" i="1">
                                <a:latin typeface="Cambria Math" panose="02040503050406030204" pitchFamily="18" charset="0"/>
                              </a:rPr>
                            </m:ctrlPr>
                          </m:fPr>
                          <m:num>
                            <m:sSub>
                              <m:sSubPr>
                                <m:ctrlPr>
                                  <a:rPr lang="en-GB" altLang="zh-CN" sz="2400" i="1">
                                    <a:latin typeface="Cambria Math" panose="02040503050406030204" pitchFamily="18" charset="0"/>
                                  </a:rPr>
                                </m:ctrlPr>
                              </m:sSubPr>
                              <m:e>
                                <m:r>
                                  <a:rPr lang="en-GB" altLang="zh-CN" sz="2400" i="1">
                                    <a:latin typeface="Cambria Math" panose="02040503050406030204" pitchFamily="18" charset="0"/>
                                  </a:rPr>
                                  <m:t>𝑅</m:t>
                                </m:r>
                              </m:e>
                              <m:sub>
                                <m:r>
                                  <a:rPr lang="en-GB" altLang="zh-CN" sz="2400" b="0" i="1" smtClean="0">
                                    <a:latin typeface="Cambria Math" panose="02040503050406030204" pitchFamily="18" charset="0"/>
                                  </a:rPr>
                                  <m:t>3</m:t>
                                </m:r>
                              </m:sub>
                            </m:sSub>
                          </m:num>
                          <m:den>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𝑇</m:t>
                                </m:r>
                              </m:e>
                              <m:sub>
                                <m:r>
                                  <a:rPr lang="en-GB" altLang="zh-CN" sz="2400" b="0" i="1" smtClean="0">
                                    <a:latin typeface="Cambria Math" panose="02040503050406030204" pitchFamily="18" charset="0"/>
                                  </a:rPr>
                                  <m:t>2</m:t>
                                </m:r>
                              </m:sub>
                            </m:sSub>
                          </m:den>
                        </m:f>
                      </m:e>
                    </m:d>
                    <m:r>
                      <a:rPr lang="en-GB" altLang="zh-CN" sz="2400" i="1">
                        <a:latin typeface="Cambria Math" panose="02040503050406030204" pitchFamily="18" charset="0"/>
                      </a:rPr>
                      <m:t>⋅</m:t>
                    </m:r>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𝐶</m:t>
                        </m:r>
                      </m:e>
                      <m:sub>
                        <m:r>
                          <a:rPr lang="en-GB" altLang="zh-CN" sz="2400" b="0" i="1" smtClean="0">
                            <a:latin typeface="Cambria Math" panose="02040503050406030204" pitchFamily="18" charset="0"/>
                          </a:rPr>
                          <m:t>2</m:t>
                        </m:r>
                      </m:sub>
                    </m:sSub>
                    <m:r>
                      <a:rPr lang="en-GB" altLang="zh-CN" sz="2400" b="0" i="1" smtClean="0">
                        <a:latin typeface="Cambria Math" panose="02040503050406030204" pitchFamily="18" charset="0"/>
                      </a:rPr>
                      <m:t>+</m:t>
                    </m:r>
                    <m:d>
                      <m:dPr>
                        <m:begChr m:val="⌈"/>
                        <m:endChr m:val="⌉"/>
                        <m:ctrlPr>
                          <a:rPr lang="en-GB" altLang="zh-CN" sz="2400" i="1">
                            <a:latin typeface="Cambria Math" panose="02040503050406030204" pitchFamily="18" charset="0"/>
                          </a:rPr>
                        </m:ctrlPr>
                      </m:dPr>
                      <m:e>
                        <m:f>
                          <m:fPr>
                            <m:ctrlPr>
                              <a:rPr lang="en-GB" altLang="zh-CN" sz="2400" i="1">
                                <a:latin typeface="Cambria Math" panose="02040503050406030204" pitchFamily="18" charset="0"/>
                              </a:rPr>
                            </m:ctrlPr>
                          </m:fPr>
                          <m:num>
                            <m:sSub>
                              <m:sSubPr>
                                <m:ctrlPr>
                                  <a:rPr lang="en-GB" altLang="zh-CN" sz="2400" i="1">
                                    <a:latin typeface="Cambria Math" panose="02040503050406030204" pitchFamily="18" charset="0"/>
                                  </a:rPr>
                                </m:ctrlPr>
                              </m:sSubPr>
                              <m:e>
                                <m:r>
                                  <a:rPr lang="en-GB" altLang="zh-CN" sz="2400" i="1">
                                    <a:latin typeface="Cambria Math" panose="02040503050406030204" pitchFamily="18" charset="0"/>
                                  </a:rPr>
                                  <m:t>𝑅</m:t>
                                </m:r>
                              </m:e>
                              <m:sub>
                                <m:r>
                                  <a:rPr lang="en-GB" altLang="zh-CN" sz="2400" b="0" i="1" smtClean="0">
                                    <a:latin typeface="Cambria Math" panose="02040503050406030204" pitchFamily="18" charset="0"/>
                                  </a:rPr>
                                  <m:t>3</m:t>
                                </m:r>
                              </m:sub>
                            </m:sSub>
                          </m:num>
                          <m:den>
                            <m:sSub>
                              <m:sSubPr>
                                <m:ctrlPr>
                                  <a:rPr lang="en-GB" altLang="zh-CN" sz="2400" i="1">
                                    <a:latin typeface="Cambria Math" panose="02040503050406030204" pitchFamily="18" charset="0"/>
                                  </a:rPr>
                                </m:ctrlPr>
                              </m:sSubPr>
                              <m:e>
                                <m:r>
                                  <a:rPr lang="en-GB" altLang="zh-CN" sz="2400" i="1">
                                    <a:latin typeface="Cambria Math" panose="02040503050406030204" pitchFamily="18" charset="0"/>
                                  </a:rPr>
                                  <m:t>𝑇</m:t>
                                </m:r>
                              </m:e>
                              <m:sub>
                                <m:r>
                                  <a:rPr lang="en-GB" altLang="zh-CN" sz="2400" b="0" i="1" smtClean="0">
                                    <a:latin typeface="Cambria Math" panose="02040503050406030204" pitchFamily="18" charset="0"/>
                                  </a:rPr>
                                  <m:t>1</m:t>
                                </m:r>
                              </m:sub>
                            </m:sSub>
                          </m:den>
                        </m:f>
                      </m:e>
                    </m:d>
                    <m:r>
                      <a:rPr lang="en-GB" altLang="zh-CN" sz="2400" i="1">
                        <a:latin typeface="Cambria Math" panose="02040503050406030204" pitchFamily="18" charset="0"/>
                      </a:rPr>
                      <m:t>⋅</m:t>
                    </m:r>
                    <m:sSub>
                      <m:sSubPr>
                        <m:ctrlPr>
                          <a:rPr lang="en-GB" altLang="zh-CN" sz="2400" i="1">
                            <a:latin typeface="Cambria Math" panose="02040503050406030204" pitchFamily="18" charset="0"/>
                          </a:rPr>
                        </m:ctrlPr>
                      </m:sSubPr>
                      <m:e>
                        <m:r>
                          <a:rPr lang="en-GB" altLang="zh-CN" sz="2400" i="1">
                            <a:latin typeface="Cambria Math" panose="02040503050406030204" pitchFamily="18" charset="0"/>
                          </a:rPr>
                          <m:t>𝐶</m:t>
                        </m:r>
                      </m:e>
                      <m:sub>
                        <m:r>
                          <a:rPr lang="en-GB" altLang="zh-CN" sz="2400" b="0" i="1" smtClean="0">
                            <a:latin typeface="Cambria Math" panose="02040503050406030204" pitchFamily="18" charset="0"/>
                          </a:rPr>
                          <m:t>1</m:t>
                        </m:r>
                      </m:sub>
                    </m:sSub>
                    <m:r>
                      <a:rPr lang="en-GB" altLang="zh-CN" sz="2400" b="0" i="1" smtClean="0">
                        <a:latin typeface="Cambria Math" panose="02040503050406030204" pitchFamily="18" charset="0"/>
                      </a:rPr>
                      <m:t>=2+</m:t>
                    </m:r>
                    <m:d>
                      <m:dPr>
                        <m:begChr m:val="⌈"/>
                        <m:endChr m:val="⌉"/>
                        <m:ctrlPr>
                          <a:rPr lang="en-GB" altLang="zh-CN" sz="2400" b="0" i="1" smtClean="0">
                            <a:latin typeface="Cambria Math" panose="02040503050406030204" pitchFamily="18" charset="0"/>
                          </a:rPr>
                        </m:ctrlPr>
                      </m:dPr>
                      <m:e>
                        <m:f>
                          <m:fPr>
                            <m:ctrlPr>
                              <a:rPr lang="en-GB" altLang="zh-CN" sz="2400" b="0" i="1" smtClean="0">
                                <a:latin typeface="Cambria Math" panose="02040503050406030204" pitchFamily="18" charset="0"/>
                              </a:rPr>
                            </m:ctrlPr>
                          </m:fPr>
                          <m:num>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𝑅</m:t>
                                </m:r>
                              </m:e>
                              <m:sub>
                                <m:r>
                                  <a:rPr lang="en-GB" altLang="zh-CN" sz="2400" b="0" i="1" smtClean="0">
                                    <a:latin typeface="Cambria Math" panose="02040503050406030204" pitchFamily="18" charset="0"/>
                                  </a:rPr>
                                  <m:t>3</m:t>
                                </m:r>
                              </m:sub>
                            </m:sSub>
                          </m:num>
                          <m:den>
                            <m:r>
                              <a:rPr lang="en-GB" altLang="zh-CN" sz="2400" b="0" i="1" smtClean="0">
                                <a:latin typeface="Cambria Math" panose="02040503050406030204" pitchFamily="18" charset="0"/>
                              </a:rPr>
                              <m:t>4</m:t>
                            </m:r>
                          </m:den>
                        </m:f>
                      </m:e>
                    </m:d>
                    <m:r>
                      <a:rPr lang="en-GB" altLang="zh-CN" sz="2400" b="0" i="1" smtClean="0">
                        <a:latin typeface="Cambria Math" panose="02040503050406030204" pitchFamily="18" charset="0"/>
                      </a:rPr>
                      <m:t>⋅1</m:t>
                    </m:r>
                    <m:r>
                      <a:rPr lang="en-GB" altLang="zh-CN" sz="2400" b="0" i="1" smtClean="0">
                        <a:latin typeface="Cambria Math" panose="02040503050406030204" pitchFamily="18" charset="0"/>
                      </a:rPr>
                      <m:t>+</m:t>
                    </m:r>
                    <m:d>
                      <m:dPr>
                        <m:begChr m:val="⌈"/>
                        <m:endChr m:val="⌉"/>
                        <m:ctrlPr>
                          <a:rPr lang="en-GB" altLang="zh-CN" sz="2400" i="1">
                            <a:latin typeface="Cambria Math" panose="02040503050406030204" pitchFamily="18" charset="0"/>
                          </a:rPr>
                        </m:ctrlPr>
                      </m:dPr>
                      <m:e>
                        <m:f>
                          <m:fPr>
                            <m:ctrlPr>
                              <a:rPr lang="en-GB" altLang="zh-CN" sz="2400" i="1">
                                <a:latin typeface="Cambria Math" panose="02040503050406030204" pitchFamily="18" charset="0"/>
                              </a:rPr>
                            </m:ctrlPr>
                          </m:fPr>
                          <m:num>
                            <m:sSub>
                              <m:sSubPr>
                                <m:ctrlPr>
                                  <a:rPr lang="en-GB" altLang="zh-CN" sz="2400" i="1">
                                    <a:latin typeface="Cambria Math" panose="02040503050406030204" pitchFamily="18" charset="0"/>
                                  </a:rPr>
                                </m:ctrlPr>
                              </m:sSubPr>
                              <m:e>
                                <m:r>
                                  <a:rPr lang="en-GB" altLang="zh-CN" sz="2400" i="1">
                                    <a:latin typeface="Cambria Math" panose="02040503050406030204" pitchFamily="18" charset="0"/>
                                  </a:rPr>
                                  <m:t>𝑅</m:t>
                                </m:r>
                              </m:e>
                              <m:sub>
                                <m:r>
                                  <a:rPr lang="en-GB" altLang="zh-CN" sz="2400" i="1">
                                    <a:latin typeface="Cambria Math" panose="02040503050406030204" pitchFamily="18" charset="0"/>
                                  </a:rPr>
                                  <m:t>3</m:t>
                                </m:r>
                              </m:sub>
                            </m:sSub>
                          </m:num>
                          <m:den>
                            <m:r>
                              <a:rPr lang="en-GB" altLang="zh-CN" sz="2400" b="0" i="1" smtClean="0">
                                <a:latin typeface="Cambria Math" panose="02040503050406030204" pitchFamily="18" charset="0"/>
                              </a:rPr>
                              <m:t>3</m:t>
                            </m:r>
                          </m:den>
                        </m:f>
                      </m:e>
                    </m:d>
                    <m:r>
                      <a:rPr lang="en-GB" altLang="zh-CN" sz="2400" i="1">
                        <a:latin typeface="Cambria Math" panose="02040503050406030204" pitchFamily="18" charset="0"/>
                      </a:rPr>
                      <m:t>⋅</m:t>
                    </m:r>
                    <m:r>
                      <a:rPr lang="en-GB" altLang="zh-CN" sz="2400" b="0" i="1" smtClean="0">
                        <a:latin typeface="Cambria Math" panose="02040503050406030204" pitchFamily="18" charset="0"/>
                      </a:rPr>
                      <m:t>0.5=4</m:t>
                    </m:r>
                    <m:r>
                      <a:rPr lang="en-GB" altLang="zh-CN" sz="2400" i="1">
                        <a:latin typeface="Cambria Math" panose="02040503050406030204" pitchFamily="18" charset="0"/>
                      </a:rPr>
                      <m:t>≤</m:t>
                    </m:r>
                    <m:sSub>
                      <m:sSubPr>
                        <m:ctrlPr>
                          <a:rPr lang="en-GB" altLang="zh-CN" sz="2400" i="1">
                            <a:latin typeface="Cambria Math" panose="02040503050406030204" pitchFamily="18" charset="0"/>
                          </a:rPr>
                        </m:ctrlPr>
                      </m:sSubPr>
                      <m:e>
                        <m:r>
                          <a:rPr lang="en-GB" altLang="zh-CN" sz="2400" i="1">
                            <a:latin typeface="Cambria Math" panose="02040503050406030204" pitchFamily="18" charset="0"/>
                          </a:rPr>
                          <m:t>𝐷</m:t>
                        </m:r>
                      </m:e>
                      <m:sub>
                        <m:r>
                          <a:rPr lang="en-GB" altLang="zh-CN" sz="2400" b="0" i="1" smtClean="0">
                            <a:latin typeface="Cambria Math" panose="02040503050406030204" pitchFamily="18" charset="0"/>
                          </a:rPr>
                          <m:t>3</m:t>
                        </m:r>
                      </m:sub>
                    </m:sSub>
                    <m:r>
                      <a:rPr lang="en-GB" altLang="zh-CN" sz="2400" i="1">
                        <a:latin typeface="Cambria Math" panose="02040503050406030204" pitchFamily="18" charset="0"/>
                      </a:rPr>
                      <m:t>=</m:t>
                    </m:r>
                    <m:r>
                      <a:rPr lang="en-GB" altLang="zh-CN" sz="2400" b="0" i="1" smtClean="0">
                        <a:latin typeface="Cambria Math" panose="02040503050406030204" pitchFamily="18" charset="0"/>
                      </a:rPr>
                      <m:t>6</m:t>
                    </m:r>
                  </m:oMath>
                </a14:m>
                <a:endParaRPr lang="en-GB" altLang="zh-CN" sz="2400" dirty="0"/>
              </a:p>
              <a:p>
                <a:pPr lvl="1"/>
                <a:r>
                  <a:rPr lang="en-US" altLang="zh-CN" sz="2400" dirty="0"/>
                  <a:t>Since all tasks meet their deadlines, the taskset is schedulable</a:t>
                </a:r>
              </a:p>
              <a:p>
                <a:pPr lvl="1"/>
                <a:r>
                  <a:rPr lang="en-US" altLang="zh-CN" sz="2400" dirty="0"/>
                  <a:t>(The taskset is also schedulable under RM, and you can verify this with RTA under priority ordering </a:t>
                </a:r>
                <a14:m>
                  <m:oMath xmlns:m="http://schemas.openxmlformats.org/officeDocument/2006/math">
                    <m:sSub>
                      <m:sSubPr>
                        <m:ctrlPr>
                          <a:rPr lang="en-GB" sz="2400" b="0" i="1" dirty="0" smtClean="0">
                            <a:latin typeface="Cambria Math" panose="02040503050406030204" pitchFamily="18" charset="0"/>
                          </a:rPr>
                        </m:ctrlPr>
                      </m:sSubPr>
                      <m:e>
                        <m:r>
                          <a:rPr lang="en-GB" sz="2400" i="1" dirty="0" smtClean="0">
                            <a:latin typeface="Cambria Math" panose="02040503050406030204" pitchFamily="18" charset="0"/>
                          </a:rPr>
                          <m:t>𝜏</m:t>
                        </m:r>
                      </m:e>
                      <m:sub>
                        <m:r>
                          <a:rPr lang="en-GB" sz="2400" b="0" i="1" dirty="0" smtClean="0">
                            <a:latin typeface="Cambria Math" panose="02040503050406030204" pitchFamily="18" charset="0"/>
                          </a:rPr>
                          <m:t>1</m:t>
                        </m:r>
                      </m:sub>
                    </m:sSub>
                    <m:r>
                      <a:rPr lang="en-GB" sz="2400" b="0" i="1" dirty="0" smtClean="0">
                        <a:latin typeface="Cambria Math" panose="02040503050406030204" pitchFamily="18" charset="0"/>
                      </a:rPr>
                      <m:t>&gt;</m:t>
                    </m:r>
                    <m:sSub>
                      <m:sSubPr>
                        <m:ctrlPr>
                          <a:rPr lang="en-GB" sz="2400" i="1" dirty="0">
                            <a:latin typeface="Cambria Math" panose="02040503050406030204" pitchFamily="18" charset="0"/>
                          </a:rPr>
                        </m:ctrlPr>
                      </m:sSubPr>
                      <m:e>
                        <m:r>
                          <a:rPr lang="en-GB" sz="2400" i="1" dirty="0">
                            <a:latin typeface="Cambria Math" panose="02040503050406030204" pitchFamily="18" charset="0"/>
                          </a:rPr>
                          <m:t>𝜏</m:t>
                        </m:r>
                      </m:e>
                      <m:sub>
                        <m:r>
                          <a:rPr lang="en-GB" sz="2400" b="0" i="1" dirty="0" smtClean="0">
                            <a:latin typeface="Cambria Math" panose="02040503050406030204" pitchFamily="18" charset="0"/>
                          </a:rPr>
                          <m:t>2</m:t>
                        </m:r>
                      </m:sub>
                    </m:sSub>
                    <m:r>
                      <a:rPr lang="en-GB" sz="2400" b="0" i="1" dirty="0" smtClean="0">
                        <a:latin typeface="Cambria Math" panose="02040503050406030204" pitchFamily="18" charset="0"/>
                      </a:rPr>
                      <m:t>&gt;</m:t>
                    </m:r>
                    <m:sSub>
                      <m:sSubPr>
                        <m:ctrlPr>
                          <a:rPr lang="en-GB" sz="2400" i="1" dirty="0">
                            <a:latin typeface="Cambria Math" panose="02040503050406030204" pitchFamily="18" charset="0"/>
                          </a:rPr>
                        </m:ctrlPr>
                      </m:sSubPr>
                      <m:e>
                        <m:r>
                          <a:rPr lang="en-GB" sz="2400" i="1" dirty="0">
                            <a:latin typeface="Cambria Math" panose="02040503050406030204" pitchFamily="18" charset="0"/>
                          </a:rPr>
                          <m:t>𝜏</m:t>
                        </m:r>
                      </m:e>
                      <m:sub>
                        <m:r>
                          <a:rPr lang="en-GB" sz="2400" b="0" i="1" dirty="0" smtClean="0">
                            <a:latin typeface="Cambria Math" panose="02040503050406030204" pitchFamily="18" charset="0"/>
                          </a:rPr>
                          <m:t>2</m:t>
                        </m:r>
                      </m:sub>
                    </m:sSub>
                  </m:oMath>
                </a14:m>
                <a:r>
                  <a:rPr lang="en-GB" sz="2400" dirty="0"/>
                  <a:t> to obtain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𝑅</m:t>
                        </m:r>
                      </m:e>
                      <m:sub>
                        <m:r>
                          <a:rPr lang="en-GB" sz="2400" b="0" i="1" smtClean="0">
                            <a:latin typeface="Cambria Math" panose="02040503050406030204" pitchFamily="18" charset="0"/>
                          </a:rPr>
                          <m:t>1</m:t>
                        </m:r>
                      </m:sub>
                    </m:sSub>
                    <m:r>
                      <a:rPr lang="en-GB" sz="2400" b="0" i="1" smtClean="0">
                        <a:latin typeface="Cambria Math" panose="02040503050406030204" pitchFamily="18" charset="0"/>
                      </a:rPr>
                      <m:t>=0.5, </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𝑅</m:t>
                        </m:r>
                      </m:e>
                      <m:sub>
                        <m:r>
                          <a:rPr lang="en-GB" sz="2400" b="0" i="1" smtClean="0">
                            <a:latin typeface="Cambria Math" panose="02040503050406030204" pitchFamily="18" charset="0"/>
                          </a:rPr>
                          <m:t>2</m:t>
                        </m:r>
                      </m:sub>
                    </m:sSub>
                    <m:r>
                      <a:rPr lang="en-GB" sz="2400" b="0" i="1" smtClean="0">
                        <a:latin typeface="Cambria Math" panose="02040503050406030204" pitchFamily="18" charset="0"/>
                      </a:rPr>
                      <m:t>=1.5, </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𝑅</m:t>
                        </m:r>
                      </m:e>
                      <m:sub>
                        <m:r>
                          <a:rPr lang="en-GB" sz="2400" b="0" i="1" smtClean="0">
                            <a:latin typeface="Cambria Math" panose="02040503050406030204" pitchFamily="18" charset="0"/>
                          </a:rPr>
                          <m:t>3</m:t>
                        </m:r>
                      </m:sub>
                    </m:sSub>
                    <m:r>
                      <a:rPr lang="en-GB" sz="2400" b="0" i="1" smtClean="0">
                        <a:latin typeface="Cambria Math" panose="02040503050406030204" pitchFamily="18" charset="0"/>
                      </a:rPr>
                      <m:t>=4</m:t>
                    </m:r>
                  </m:oMath>
                </a14:m>
                <a:r>
                  <a:rPr lang="en-US" altLang="zh-CN" sz="2400" dirty="0"/>
                  <a:t>)</a:t>
                </a:r>
                <a:endParaRPr lang="en-SE" sz="2400" dirty="0"/>
              </a:p>
            </p:txBody>
          </p:sp>
        </mc:Choice>
        <mc:Fallback>
          <p:sp>
            <p:nvSpPr>
              <p:cNvPr id="3" name="Content Placeholder 2">
                <a:extLst>
                  <a:ext uri="{FF2B5EF4-FFF2-40B4-BE49-F238E27FC236}">
                    <a16:creationId xmlns:a16="http://schemas.microsoft.com/office/drawing/2014/main" id="{944D2F01-C441-D2EE-0737-DD1B22F4653A}"/>
                  </a:ext>
                </a:extLst>
              </p:cNvPr>
              <p:cNvSpPr>
                <a:spLocks noGrp="1" noRot="1" noChangeAspect="1" noMove="1" noResize="1" noEditPoints="1" noAdjustHandles="1" noChangeArrowheads="1" noChangeShapeType="1" noTextEdit="1"/>
              </p:cNvSpPr>
              <p:nvPr>
                <p:ph idx="1"/>
              </p:nvPr>
            </p:nvSpPr>
            <p:spPr>
              <a:xfrm>
                <a:off x="812800" y="914400"/>
                <a:ext cx="10566400" cy="5562600"/>
              </a:xfrm>
              <a:blipFill>
                <a:blip r:embed="rId3"/>
                <a:stretch>
                  <a:fillRect l="-865" t="-1862" r="-288" b="-657"/>
                </a:stretch>
              </a:blipFill>
            </p:spPr>
            <p:txBody>
              <a:bodyPr/>
              <a:lstStyle/>
              <a:p>
                <a:r>
                  <a:rPr lang="en-SE">
                    <a:noFill/>
                  </a:rPr>
                  <a:t> </a:t>
                </a:r>
              </a:p>
            </p:txBody>
          </p:sp>
        </mc:Fallback>
      </mc:AlternateContent>
    </p:spTree>
    <p:extLst>
      <p:ext uri="{BB962C8B-B14F-4D97-AF65-F5344CB8AC3E}">
        <p14:creationId xmlns:p14="http://schemas.microsoft.com/office/powerpoint/2010/main" val="338367610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396E6-7230-6A2E-1BAE-9AB1EACBCAB1}"/>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34D0E528-322F-5B90-7E16-986F683D7B66}"/>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AC7EAC9E-437E-E5EB-8678-37B15B427ACD}"/>
              </a:ext>
            </a:extLst>
          </p:cNvPr>
          <p:cNvPicPr>
            <a:picLocks noChangeAspect="1"/>
          </p:cNvPicPr>
          <p:nvPr/>
        </p:nvPicPr>
        <p:blipFill>
          <a:blip r:embed="rId2"/>
          <a:stretch>
            <a:fillRect/>
          </a:stretch>
        </p:blipFill>
        <p:spPr>
          <a:xfrm>
            <a:off x="2271178" y="1223654"/>
            <a:ext cx="7649643" cy="4410691"/>
          </a:xfrm>
          <a:prstGeom prst="rect">
            <a:avLst/>
          </a:prstGeom>
        </p:spPr>
      </p:pic>
    </p:spTree>
    <p:extLst>
      <p:ext uri="{BB962C8B-B14F-4D97-AF65-F5344CB8AC3E}">
        <p14:creationId xmlns:p14="http://schemas.microsoft.com/office/powerpoint/2010/main" val="2298710143"/>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CA6945-4A53-ED13-3F4B-E2ABA3D4B48A}"/>
              </a:ext>
            </a:extLst>
          </p:cNvPr>
          <p:cNvSpPr>
            <a:spLocks noGrp="1"/>
          </p:cNvSpPr>
          <p:nvPr>
            <p:ph type="title"/>
          </p:nvPr>
        </p:nvSpPr>
        <p:spPr/>
        <p:txBody>
          <a:bodyPr/>
          <a:lstStyle/>
          <a:p>
            <a:r>
              <a:rPr lang="en-US" dirty="0"/>
              <a:t>P/C Problems With Only Locks</a:t>
            </a:r>
          </a:p>
        </p:txBody>
      </p:sp>
      <p:pic>
        <p:nvPicPr>
          <p:cNvPr id="5" name="图片 4">
            <a:extLst>
              <a:ext uri="{FF2B5EF4-FFF2-40B4-BE49-F238E27FC236}">
                <a16:creationId xmlns:a16="http://schemas.microsoft.com/office/drawing/2014/main" id="{734AFE0E-FCA3-A692-1127-34DDE14F3F1E}"/>
              </a:ext>
            </a:extLst>
          </p:cNvPr>
          <p:cNvPicPr>
            <a:picLocks noChangeAspect="1"/>
          </p:cNvPicPr>
          <p:nvPr/>
        </p:nvPicPr>
        <p:blipFill>
          <a:blip r:embed="rId2"/>
          <a:stretch>
            <a:fillRect/>
          </a:stretch>
        </p:blipFill>
        <p:spPr>
          <a:xfrm>
            <a:off x="2018298" y="837177"/>
            <a:ext cx="3797300" cy="1206500"/>
          </a:xfrm>
          <a:prstGeom prst="rect">
            <a:avLst/>
          </a:prstGeom>
        </p:spPr>
      </p:pic>
      <p:pic>
        <p:nvPicPr>
          <p:cNvPr id="6" name="图片 5">
            <a:extLst>
              <a:ext uri="{FF2B5EF4-FFF2-40B4-BE49-F238E27FC236}">
                <a16:creationId xmlns:a16="http://schemas.microsoft.com/office/drawing/2014/main" id="{95B07618-9DCA-B383-C62C-E884FB854DA7}"/>
              </a:ext>
            </a:extLst>
          </p:cNvPr>
          <p:cNvPicPr>
            <a:picLocks noChangeAspect="1"/>
          </p:cNvPicPr>
          <p:nvPr/>
        </p:nvPicPr>
        <p:blipFill>
          <a:blip r:embed="rId3"/>
          <a:stretch>
            <a:fillRect/>
          </a:stretch>
        </p:blipFill>
        <p:spPr>
          <a:xfrm>
            <a:off x="1838588" y="2104099"/>
            <a:ext cx="3977011" cy="4617377"/>
          </a:xfrm>
          <a:prstGeom prst="rect">
            <a:avLst/>
          </a:prstGeom>
        </p:spPr>
      </p:pic>
      <p:pic>
        <p:nvPicPr>
          <p:cNvPr id="7" name="图片 6">
            <a:extLst>
              <a:ext uri="{FF2B5EF4-FFF2-40B4-BE49-F238E27FC236}">
                <a16:creationId xmlns:a16="http://schemas.microsoft.com/office/drawing/2014/main" id="{A1C65C39-0AB7-781C-C10B-24F89BBBF58D}"/>
              </a:ext>
            </a:extLst>
          </p:cNvPr>
          <p:cNvPicPr>
            <a:picLocks noChangeAspect="1"/>
          </p:cNvPicPr>
          <p:nvPr/>
        </p:nvPicPr>
        <p:blipFill>
          <a:blip r:embed="rId4"/>
          <a:stretch>
            <a:fillRect/>
          </a:stretch>
        </p:blipFill>
        <p:spPr>
          <a:xfrm>
            <a:off x="6193903" y="2084388"/>
            <a:ext cx="4287535" cy="4498975"/>
          </a:xfrm>
          <a:prstGeom prst="rect">
            <a:avLst/>
          </a:prstGeom>
        </p:spPr>
      </p:pic>
      <p:sp>
        <p:nvSpPr>
          <p:cNvPr id="8" name="文本框 7">
            <a:extLst>
              <a:ext uri="{FF2B5EF4-FFF2-40B4-BE49-F238E27FC236}">
                <a16:creationId xmlns:a16="http://schemas.microsoft.com/office/drawing/2014/main" id="{699872A3-F833-DE4C-6076-5953B57DC313}"/>
              </a:ext>
            </a:extLst>
          </p:cNvPr>
          <p:cNvSpPr txBox="1"/>
          <p:nvPr/>
        </p:nvSpPr>
        <p:spPr>
          <a:xfrm>
            <a:off x="6296417" y="1102290"/>
            <a:ext cx="2273379" cy="523220"/>
          </a:xfrm>
          <a:prstGeom prst="rect">
            <a:avLst/>
          </a:prstGeom>
          <a:noFill/>
        </p:spPr>
        <p:txBody>
          <a:bodyPr wrap="none" rtlCol="0">
            <a:spAutoFit/>
          </a:bodyPr>
          <a:lstStyle/>
          <a:p>
            <a:r>
              <a:rPr lang="en-US" sz="2800" dirty="0">
                <a:solidFill>
                  <a:srgbClr val="FF0000"/>
                </a:solidFill>
              </a:rPr>
              <a:t>Busy looping</a:t>
            </a:r>
          </a:p>
        </p:txBody>
      </p:sp>
    </p:spTree>
    <p:extLst>
      <p:ext uri="{BB962C8B-B14F-4D97-AF65-F5344CB8AC3E}">
        <p14:creationId xmlns:p14="http://schemas.microsoft.com/office/powerpoint/2010/main" val="4034509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A73A6-45D3-B4E0-099A-74D872A9BFC9}"/>
              </a:ext>
            </a:extLst>
          </p:cNvPr>
          <p:cNvSpPr>
            <a:spLocks noGrp="1"/>
          </p:cNvSpPr>
          <p:nvPr>
            <p:ph type="title"/>
          </p:nvPr>
        </p:nvSpPr>
        <p:spPr/>
        <p:txBody>
          <a:bodyPr/>
          <a:lstStyle/>
          <a:p>
            <a:r>
              <a:rPr lang="en-US" altLang="zh-CN" dirty="0"/>
              <a:t>Semaphore</a:t>
            </a:r>
            <a:r>
              <a:rPr lang="zh-CN" altLang="en-US" dirty="0"/>
              <a:t> </a:t>
            </a:r>
            <a:r>
              <a:rPr lang="en-US" altLang="zh-CN" dirty="0"/>
              <a:t>Operations</a:t>
            </a:r>
            <a:endParaRPr lang="en-US" dirty="0"/>
          </a:p>
        </p:txBody>
      </p:sp>
      <p:sp>
        <p:nvSpPr>
          <p:cNvPr id="3" name="内容占位符 2">
            <a:extLst>
              <a:ext uri="{FF2B5EF4-FFF2-40B4-BE49-F238E27FC236}">
                <a16:creationId xmlns:a16="http://schemas.microsoft.com/office/drawing/2014/main" id="{3B9BD8B3-48E9-4709-3672-7A3A060932B9}"/>
              </a:ext>
            </a:extLst>
          </p:cNvPr>
          <p:cNvSpPr>
            <a:spLocks noGrp="1"/>
          </p:cNvSpPr>
          <p:nvPr>
            <p:ph idx="1"/>
          </p:nvPr>
        </p:nvSpPr>
        <p:spPr>
          <a:xfrm>
            <a:off x="419449" y="1073427"/>
            <a:ext cx="6179145" cy="5138531"/>
          </a:xfrm>
        </p:spPr>
        <p:txBody>
          <a:bodyPr>
            <a:normAutofit/>
          </a:bodyPr>
          <a:lstStyle/>
          <a:p>
            <a:r>
              <a:rPr lang="en-US" altLang="zh-CN" sz="2800" b="1" dirty="0">
                <a:solidFill>
                  <a:srgbClr val="0070C0"/>
                </a:solidFill>
                <a:latin typeface="Helvetica" pitchFamily="2" charset="0"/>
              </a:rPr>
              <a:t>Initialization</a:t>
            </a:r>
          </a:p>
          <a:p>
            <a:endParaRPr lang="en-US" altLang="zh-CN" sz="2800" b="1" dirty="0">
              <a:solidFill>
                <a:srgbClr val="0070C0"/>
              </a:solidFill>
            </a:endParaRPr>
          </a:p>
          <a:p>
            <a:r>
              <a:rPr lang="en-US" altLang="zh-CN" sz="2800" b="1" dirty="0">
                <a:solidFill>
                  <a:srgbClr val="0070C0"/>
                </a:solidFill>
              </a:rPr>
              <a:t>Wait</a:t>
            </a:r>
            <a:r>
              <a:rPr lang="zh-CN" altLang="en-US" sz="2800" dirty="0"/>
              <a:t> </a:t>
            </a:r>
            <a:r>
              <a:rPr lang="en-US" altLang="zh-CN" sz="2800" dirty="0"/>
              <a:t>or</a:t>
            </a:r>
            <a:r>
              <a:rPr lang="zh-CN" altLang="en-US" sz="2800" dirty="0"/>
              <a:t> </a:t>
            </a:r>
            <a:r>
              <a:rPr lang="en-US" altLang="zh-CN" sz="2800" b="1" dirty="0">
                <a:solidFill>
                  <a:srgbClr val="0070C0"/>
                </a:solidFill>
              </a:rPr>
              <a:t>test</a:t>
            </a:r>
          </a:p>
          <a:p>
            <a:pPr lvl="1"/>
            <a:r>
              <a:rPr lang="en-US" altLang="zh-CN" sz="2400" dirty="0"/>
              <a:t>Decrements</a:t>
            </a:r>
            <a:r>
              <a:rPr lang="zh-CN" altLang="en-US" sz="2400" dirty="0"/>
              <a:t> </a:t>
            </a:r>
            <a:r>
              <a:rPr lang="en-US" altLang="zh-CN" sz="2400" dirty="0" err="1"/>
              <a:t>sem</a:t>
            </a:r>
            <a:r>
              <a:rPr lang="zh-CN" altLang="en-US" sz="2400" dirty="0"/>
              <a:t> </a:t>
            </a:r>
            <a:r>
              <a:rPr lang="en-US" altLang="zh-CN" sz="2400" dirty="0"/>
              <a:t>value</a:t>
            </a:r>
            <a:r>
              <a:rPr lang="zh-CN" altLang="en-US" sz="2400" dirty="0"/>
              <a:t> </a:t>
            </a:r>
            <a:r>
              <a:rPr lang="en-US" altLang="zh-CN" sz="2400" dirty="0"/>
              <a:t>by</a:t>
            </a:r>
            <a:r>
              <a:rPr lang="zh-CN" altLang="en-US" sz="2400" dirty="0"/>
              <a:t> </a:t>
            </a:r>
            <a:r>
              <a:rPr lang="en-US" altLang="zh-CN" sz="2400" dirty="0"/>
              <a:t>1.</a:t>
            </a:r>
            <a:r>
              <a:rPr lang="zh-CN" altLang="en-US" sz="2400" dirty="0"/>
              <a:t> </a:t>
            </a:r>
            <a:r>
              <a:rPr lang="en-US" altLang="zh-CN" sz="2400" dirty="0"/>
              <a:t>Waits</a:t>
            </a:r>
            <a:r>
              <a:rPr lang="zh-CN" altLang="en-US" sz="2400" dirty="0"/>
              <a:t> </a:t>
            </a:r>
            <a:r>
              <a:rPr lang="en-US" altLang="zh-CN" sz="2400" dirty="0"/>
              <a:t>if</a:t>
            </a:r>
            <a:r>
              <a:rPr lang="zh-CN" altLang="en-US" sz="2400" dirty="0"/>
              <a:t> </a:t>
            </a:r>
            <a:r>
              <a:rPr lang="en-US" altLang="zh-CN" sz="2400" dirty="0"/>
              <a:t>value</a:t>
            </a:r>
            <a:r>
              <a:rPr lang="zh-CN" altLang="en-US" sz="2400" dirty="0"/>
              <a:t> </a:t>
            </a:r>
            <a:r>
              <a:rPr lang="en-US" altLang="zh-CN" sz="2400" dirty="0"/>
              <a:t>of</a:t>
            </a:r>
            <a:r>
              <a:rPr lang="zh-CN" altLang="en-US" sz="2400" dirty="0"/>
              <a:t> </a:t>
            </a:r>
            <a:r>
              <a:rPr lang="en-US" altLang="zh-CN" sz="2400" dirty="0" err="1"/>
              <a:t>sem</a:t>
            </a:r>
            <a:r>
              <a:rPr lang="zh-CN" altLang="en-US" sz="2400" dirty="0"/>
              <a:t> </a:t>
            </a:r>
            <a:r>
              <a:rPr lang="en-US" altLang="zh-CN" sz="2400" dirty="0"/>
              <a:t>is</a:t>
            </a:r>
            <a:r>
              <a:rPr lang="zh-CN" altLang="en-US" sz="2400" dirty="0"/>
              <a:t> </a:t>
            </a:r>
            <a:r>
              <a:rPr lang="en-US" altLang="zh-CN" sz="2400" dirty="0"/>
              <a:t>&lt;0</a:t>
            </a:r>
          </a:p>
          <a:p>
            <a:endParaRPr lang="en-US" altLang="zh-CN" sz="2800" b="1" dirty="0">
              <a:solidFill>
                <a:srgbClr val="0070C0"/>
              </a:solidFill>
            </a:endParaRPr>
          </a:p>
          <a:p>
            <a:r>
              <a:rPr lang="en-US" altLang="zh-CN" sz="2800" b="1" dirty="0">
                <a:solidFill>
                  <a:srgbClr val="0070C0"/>
                </a:solidFill>
              </a:rPr>
              <a:t>Signal</a:t>
            </a:r>
            <a:r>
              <a:rPr lang="zh-CN" altLang="en-US" sz="2800" dirty="0"/>
              <a:t> </a:t>
            </a:r>
            <a:r>
              <a:rPr lang="en-US" altLang="zh-CN" sz="2800" dirty="0"/>
              <a:t>or</a:t>
            </a:r>
            <a:r>
              <a:rPr lang="zh-CN" altLang="en-US" sz="2800" dirty="0"/>
              <a:t> </a:t>
            </a:r>
            <a:r>
              <a:rPr lang="en-US" altLang="zh-CN" sz="2800" b="1" dirty="0">
                <a:solidFill>
                  <a:srgbClr val="0070C0"/>
                </a:solidFill>
              </a:rPr>
              <a:t>post</a:t>
            </a:r>
            <a:r>
              <a:rPr lang="en-US" altLang="zh-CN" sz="2800" dirty="0"/>
              <a:t>:</a:t>
            </a:r>
          </a:p>
          <a:p>
            <a:pPr lvl="1"/>
            <a:r>
              <a:rPr lang="en-US" altLang="zh-CN" sz="2400" dirty="0"/>
              <a:t>Increments</a:t>
            </a:r>
            <a:r>
              <a:rPr lang="zh-CN" altLang="en-US" sz="2400" dirty="0"/>
              <a:t> </a:t>
            </a:r>
            <a:r>
              <a:rPr lang="en-US" altLang="zh-CN" sz="2400" dirty="0" err="1"/>
              <a:t>sem</a:t>
            </a:r>
            <a:r>
              <a:rPr lang="zh-CN" altLang="en-US" sz="2400" dirty="0"/>
              <a:t> </a:t>
            </a:r>
            <a:r>
              <a:rPr lang="en-US" altLang="zh-CN" sz="2400" dirty="0"/>
              <a:t>value</a:t>
            </a:r>
            <a:r>
              <a:rPr lang="zh-CN" altLang="en-US" sz="2400" dirty="0"/>
              <a:t> </a:t>
            </a:r>
            <a:r>
              <a:rPr lang="en-US" altLang="zh-CN" sz="2400" dirty="0"/>
              <a:t>by</a:t>
            </a:r>
            <a:r>
              <a:rPr lang="zh-CN" altLang="en-US" sz="2400" dirty="0"/>
              <a:t> </a:t>
            </a:r>
            <a:r>
              <a:rPr lang="en-US" altLang="zh-CN" sz="2400" dirty="0"/>
              <a:t>1.</a:t>
            </a:r>
            <a:r>
              <a:rPr lang="zh-CN" altLang="en-US" sz="2400" dirty="0"/>
              <a:t> </a:t>
            </a:r>
            <a:r>
              <a:rPr lang="en-US" altLang="zh-CN" sz="2400" dirty="0"/>
              <a:t>Then</a:t>
            </a:r>
            <a:r>
              <a:rPr lang="zh-CN" altLang="en-US" sz="2400" dirty="0"/>
              <a:t> </a:t>
            </a:r>
            <a:r>
              <a:rPr lang="en-US" altLang="zh-CN" sz="2400" dirty="0"/>
              <a:t>wake</a:t>
            </a:r>
            <a:r>
              <a:rPr lang="zh-CN" altLang="en-US" sz="2400" dirty="0"/>
              <a:t> </a:t>
            </a:r>
            <a:r>
              <a:rPr lang="en-US" altLang="zh-CN" sz="2400" dirty="0"/>
              <a:t>a</a:t>
            </a:r>
            <a:r>
              <a:rPr lang="zh-CN" altLang="en-US" sz="2400" dirty="0"/>
              <a:t> </a:t>
            </a:r>
            <a:r>
              <a:rPr lang="en-US" altLang="zh-CN" sz="2400" dirty="0"/>
              <a:t>single</a:t>
            </a:r>
            <a:r>
              <a:rPr lang="zh-CN" altLang="en-US" sz="2400" dirty="0"/>
              <a:t> </a:t>
            </a:r>
            <a:r>
              <a:rPr lang="en-US" altLang="zh-CN" sz="2400" dirty="0"/>
              <a:t>waiter</a:t>
            </a:r>
            <a:r>
              <a:rPr lang="zh-CN" altLang="en-US" sz="2400" dirty="0"/>
              <a:t>  </a:t>
            </a:r>
            <a:r>
              <a:rPr lang="en-US" altLang="zh-CN" sz="2400" dirty="0"/>
              <a:t>if</a:t>
            </a:r>
            <a:r>
              <a:rPr lang="zh-CN" altLang="en-US" sz="2400" dirty="0"/>
              <a:t> </a:t>
            </a:r>
            <a:r>
              <a:rPr lang="en-US" altLang="zh-CN" sz="2400" dirty="0"/>
              <a:t>exists</a:t>
            </a:r>
            <a:endParaRPr lang="en-US" sz="2400" dirty="0"/>
          </a:p>
        </p:txBody>
      </p:sp>
      <p:pic>
        <p:nvPicPr>
          <p:cNvPr id="7" name="图片 6">
            <a:extLst>
              <a:ext uri="{FF2B5EF4-FFF2-40B4-BE49-F238E27FC236}">
                <a16:creationId xmlns:a16="http://schemas.microsoft.com/office/drawing/2014/main" id="{322E08C5-38E4-BA28-B866-1DDD14F5AD1E}"/>
              </a:ext>
            </a:extLst>
          </p:cNvPr>
          <p:cNvPicPr>
            <a:picLocks noChangeAspect="1"/>
          </p:cNvPicPr>
          <p:nvPr/>
        </p:nvPicPr>
        <p:blipFill>
          <a:blip r:embed="rId2"/>
          <a:stretch>
            <a:fillRect/>
          </a:stretch>
        </p:blipFill>
        <p:spPr>
          <a:xfrm>
            <a:off x="6598594" y="2848921"/>
            <a:ext cx="3646973" cy="1118609"/>
          </a:xfrm>
          <a:prstGeom prst="rect">
            <a:avLst/>
          </a:prstGeom>
        </p:spPr>
      </p:pic>
      <p:pic>
        <p:nvPicPr>
          <p:cNvPr id="8" name="图片 7">
            <a:extLst>
              <a:ext uri="{FF2B5EF4-FFF2-40B4-BE49-F238E27FC236}">
                <a16:creationId xmlns:a16="http://schemas.microsoft.com/office/drawing/2014/main" id="{49479045-D9BB-84DF-2AEE-F7C1A0993EC0}"/>
              </a:ext>
            </a:extLst>
          </p:cNvPr>
          <p:cNvPicPr>
            <a:picLocks noChangeAspect="1"/>
          </p:cNvPicPr>
          <p:nvPr/>
        </p:nvPicPr>
        <p:blipFill>
          <a:blip r:embed="rId3"/>
          <a:stretch>
            <a:fillRect/>
          </a:stretch>
        </p:blipFill>
        <p:spPr>
          <a:xfrm>
            <a:off x="6598594" y="4569554"/>
            <a:ext cx="3483269" cy="1074008"/>
          </a:xfrm>
          <a:prstGeom prst="rect">
            <a:avLst/>
          </a:prstGeom>
        </p:spPr>
      </p:pic>
      <p:pic>
        <p:nvPicPr>
          <p:cNvPr id="5" name="图片 4">
            <a:extLst>
              <a:ext uri="{FF2B5EF4-FFF2-40B4-BE49-F238E27FC236}">
                <a16:creationId xmlns:a16="http://schemas.microsoft.com/office/drawing/2014/main" id="{275ABE27-FB8A-E08D-E457-C65D0437B2C1}"/>
              </a:ext>
            </a:extLst>
          </p:cNvPr>
          <p:cNvPicPr>
            <a:picLocks noChangeAspect="1"/>
          </p:cNvPicPr>
          <p:nvPr/>
        </p:nvPicPr>
        <p:blipFill>
          <a:blip r:embed="rId4"/>
          <a:stretch>
            <a:fillRect/>
          </a:stretch>
        </p:blipFill>
        <p:spPr>
          <a:xfrm>
            <a:off x="6598594" y="1095729"/>
            <a:ext cx="5487773" cy="1161523"/>
          </a:xfrm>
          <a:prstGeom prst="rect">
            <a:avLst/>
          </a:prstGeom>
        </p:spPr>
      </p:pic>
      <p:sp>
        <p:nvSpPr>
          <p:cNvPr id="6" name="文本框 8">
            <a:extLst>
              <a:ext uri="{FF2B5EF4-FFF2-40B4-BE49-F238E27FC236}">
                <a16:creationId xmlns:a16="http://schemas.microsoft.com/office/drawing/2014/main" id="{748A4D60-201C-889E-2053-DDD18182000C}"/>
              </a:ext>
            </a:extLst>
          </p:cNvPr>
          <p:cNvSpPr txBox="1"/>
          <p:nvPr/>
        </p:nvSpPr>
        <p:spPr>
          <a:xfrm>
            <a:off x="8686800" y="3119472"/>
            <a:ext cx="284982" cy="523220"/>
          </a:xfrm>
          <a:prstGeom prst="rect">
            <a:avLst/>
          </a:prstGeom>
          <a:noFill/>
        </p:spPr>
        <p:txBody>
          <a:bodyPr wrap="square" rtlCol="0">
            <a:spAutoFit/>
          </a:bodyPr>
          <a:lstStyle/>
          <a:p>
            <a:r>
              <a:rPr lang="en-US" altLang="zh-CN" sz="2800" b="1" dirty="0"/>
              <a:t>;</a:t>
            </a:r>
            <a:endParaRPr lang="en-US" b="1" dirty="0"/>
          </a:p>
        </p:txBody>
      </p:sp>
      <p:sp>
        <p:nvSpPr>
          <p:cNvPr id="11" name="文本框 8">
            <a:extLst>
              <a:ext uri="{FF2B5EF4-FFF2-40B4-BE49-F238E27FC236}">
                <a16:creationId xmlns:a16="http://schemas.microsoft.com/office/drawing/2014/main" id="{2BAC9157-0D67-7459-FE87-F2FF1B259A45}"/>
              </a:ext>
            </a:extLst>
          </p:cNvPr>
          <p:cNvSpPr txBox="1"/>
          <p:nvPr/>
        </p:nvSpPr>
        <p:spPr>
          <a:xfrm>
            <a:off x="8562232" y="4844948"/>
            <a:ext cx="284982" cy="523220"/>
          </a:xfrm>
          <a:prstGeom prst="rect">
            <a:avLst/>
          </a:prstGeom>
          <a:noFill/>
        </p:spPr>
        <p:txBody>
          <a:bodyPr wrap="square" rtlCol="0">
            <a:spAutoFit/>
          </a:bodyPr>
          <a:lstStyle/>
          <a:p>
            <a:r>
              <a:rPr lang="en-US" altLang="zh-CN" sz="2800" b="1" dirty="0"/>
              <a:t>;</a:t>
            </a:r>
            <a:endParaRPr lang="en-US" b="1" dirty="0"/>
          </a:p>
        </p:txBody>
      </p:sp>
    </p:spTree>
    <p:extLst>
      <p:ext uri="{BB962C8B-B14F-4D97-AF65-F5344CB8AC3E}">
        <p14:creationId xmlns:p14="http://schemas.microsoft.com/office/powerpoint/2010/main" val="6321510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49649C-18F5-9C28-482A-ED9F3F8C2EA1}"/>
              </a:ext>
            </a:extLst>
          </p:cNvPr>
          <p:cNvSpPr>
            <a:spLocks noGrp="1"/>
          </p:cNvSpPr>
          <p:nvPr>
            <p:ph type="title"/>
          </p:nvPr>
        </p:nvSpPr>
        <p:spPr/>
        <p:txBody>
          <a:bodyPr/>
          <a:lstStyle/>
          <a:p>
            <a:r>
              <a:rPr lang="en-US" altLang="zh-CN" dirty="0"/>
              <a:t>Binary</a:t>
            </a:r>
            <a:r>
              <a:rPr lang="zh-CN" altLang="en-US" dirty="0"/>
              <a:t> </a:t>
            </a:r>
            <a:r>
              <a:rPr lang="en-US" altLang="zh-CN" dirty="0"/>
              <a:t>Semaphore</a:t>
            </a:r>
            <a:endParaRPr lang="en-US" dirty="0"/>
          </a:p>
        </p:txBody>
      </p:sp>
      <p:sp>
        <p:nvSpPr>
          <p:cNvPr id="3" name="内容占位符 2">
            <a:extLst>
              <a:ext uri="{FF2B5EF4-FFF2-40B4-BE49-F238E27FC236}">
                <a16:creationId xmlns:a16="http://schemas.microsoft.com/office/drawing/2014/main" id="{1732D016-726A-48F3-FEA3-733B1F0D27A6}"/>
              </a:ext>
            </a:extLst>
          </p:cNvPr>
          <p:cNvSpPr>
            <a:spLocks noGrp="1"/>
          </p:cNvSpPr>
          <p:nvPr>
            <p:ph idx="1"/>
          </p:nvPr>
        </p:nvSpPr>
        <p:spPr/>
        <p:txBody>
          <a:bodyPr/>
          <a:lstStyle/>
          <a:p>
            <a:r>
              <a:rPr lang="en-US" altLang="zh-CN" b="1" dirty="0">
                <a:solidFill>
                  <a:srgbClr val="0070C0"/>
                </a:solidFill>
              </a:rPr>
              <a:t>Binary</a:t>
            </a:r>
            <a:r>
              <a:rPr lang="zh-CN" altLang="en-US" b="1" dirty="0">
                <a:solidFill>
                  <a:srgbClr val="0070C0"/>
                </a:solidFill>
              </a:rPr>
              <a:t> </a:t>
            </a:r>
            <a:r>
              <a:rPr lang="en-US" altLang="zh-CN" b="1" dirty="0">
                <a:solidFill>
                  <a:srgbClr val="0070C0"/>
                </a:solidFill>
              </a:rPr>
              <a:t>Semaphore</a:t>
            </a:r>
            <a:r>
              <a:rPr lang="zh-CN" altLang="en-US" b="1" dirty="0">
                <a:solidFill>
                  <a:srgbClr val="0070C0"/>
                </a:solidFill>
              </a:rPr>
              <a:t> </a:t>
            </a:r>
            <a:r>
              <a:rPr lang="en-US" altLang="zh-CN" dirty="0"/>
              <a:t>is</a:t>
            </a:r>
            <a:r>
              <a:rPr lang="zh-CN" altLang="en-US" dirty="0"/>
              <a:t> </a:t>
            </a:r>
            <a:r>
              <a:rPr lang="en-US" altLang="zh-CN" dirty="0"/>
              <a:t>a</a:t>
            </a:r>
            <a:r>
              <a:rPr lang="zh-CN" altLang="en-US" dirty="0"/>
              <a:t> </a:t>
            </a:r>
            <a:r>
              <a:rPr lang="en-GB" altLang="zh-CN" b="1" dirty="0">
                <a:solidFill>
                  <a:srgbClr val="0070C0"/>
                </a:solidFill>
              </a:rPr>
              <a:t>mutex</a:t>
            </a:r>
            <a:r>
              <a:rPr lang="en-GB" altLang="zh-CN" dirty="0"/>
              <a:t> </a:t>
            </a:r>
            <a:r>
              <a:rPr lang="en-US" altLang="zh-CN" b="1" dirty="0">
                <a:solidFill>
                  <a:srgbClr val="0070C0"/>
                </a:solidFill>
              </a:rPr>
              <a:t>lock</a:t>
            </a:r>
            <a:endParaRPr lang="en-US" b="1" dirty="0">
              <a:solidFill>
                <a:srgbClr val="0070C0"/>
              </a:solidFill>
            </a:endParaRPr>
          </a:p>
        </p:txBody>
      </p:sp>
      <p:pic>
        <p:nvPicPr>
          <p:cNvPr id="5" name="图片 4">
            <a:extLst>
              <a:ext uri="{FF2B5EF4-FFF2-40B4-BE49-F238E27FC236}">
                <a16:creationId xmlns:a16="http://schemas.microsoft.com/office/drawing/2014/main" id="{749E192F-238A-C1C2-77AA-20D7289C9570}"/>
              </a:ext>
            </a:extLst>
          </p:cNvPr>
          <p:cNvPicPr>
            <a:picLocks noChangeAspect="1"/>
          </p:cNvPicPr>
          <p:nvPr/>
        </p:nvPicPr>
        <p:blipFill>
          <a:blip r:embed="rId2"/>
          <a:stretch>
            <a:fillRect/>
          </a:stretch>
        </p:blipFill>
        <p:spPr>
          <a:xfrm>
            <a:off x="685971" y="1621318"/>
            <a:ext cx="3607251" cy="1077685"/>
          </a:xfrm>
          <a:prstGeom prst="rect">
            <a:avLst/>
          </a:prstGeom>
        </p:spPr>
      </p:pic>
      <p:pic>
        <p:nvPicPr>
          <p:cNvPr id="6" name="图片 5">
            <a:extLst>
              <a:ext uri="{FF2B5EF4-FFF2-40B4-BE49-F238E27FC236}">
                <a16:creationId xmlns:a16="http://schemas.microsoft.com/office/drawing/2014/main" id="{19F7F33D-C91E-CEC2-0D7F-E698CC927DFA}"/>
              </a:ext>
            </a:extLst>
          </p:cNvPr>
          <p:cNvPicPr>
            <a:picLocks noChangeAspect="1"/>
          </p:cNvPicPr>
          <p:nvPr/>
        </p:nvPicPr>
        <p:blipFill>
          <a:blip r:embed="rId3"/>
          <a:stretch>
            <a:fillRect/>
          </a:stretch>
        </p:blipFill>
        <p:spPr>
          <a:xfrm>
            <a:off x="685971" y="2906159"/>
            <a:ext cx="4019474" cy="1077685"/>
          </a:xfrm>
          <a:prstGeom prst="rect">
            <a:avLst/>
          </a:prstGeom>
        </p:spPr>
      </p:pic>
      <p:pic>
        <p:nvPicPr>
          <p:cNvPr id="7" name="图片 6">
            <a:extLst>
              <a:ext uri="{FF2B5EF4-FFF2-40B4-BE49-F238E27FC236}">
                <a16:creationId xmlns:a16="http://schemas.microsoft.com/office/drawing/2014/main" id="{42C64DE4-42BB-25F8-E3E4-19B761AA4C9E}"/>
              </a:ext>
            </a:extLst>
          </p:cNvPr>
          <p:cNvPicPr>
            <a:picLocks noChangeAspect="1"/>
          </p:cNvPicPr>
          <p:nvPr/>
        </p:nvPicPr>
        <p:blipFill>
          <a:blip r:embed="rId4"/>
          <a:stretch>
            <a:fillRect/>
          </a:stretch>
        </p:blipFill>
        <p:spPr>
          <a:xfrm>
            <a:off x="685971" y="4191000"/>
            <a:ext cx="3975651" cy="979714"/>
          </a:xfrm>
          <a:prstGeom prst="rect">
            <a:avLst/>
          </a:prstGeom>
        </p:spPr>
      </p:pic>
      <p:pic>
        <p:nvPicPr>
          <p:cNvPr id="10" name="图片 4">
            <a:extLst>
              <a:ext uri="{FF2B5EF4-FFF2-40B4-BE49-F238E27FC236}">
                <a16:creationId xmlns:a16="http://schemas.microsoft.com/office/drawing/2014/main" id="{41CE0359-73D2-099B-BA38-31869E64FB6E}"/>
              </a:ext>
            </a:extLst>
          </p:cNvPr>
          <p:cNvPicPr>
            <a:picLocks noChangeAspect="1"/>
          </p:cNvPicPr>
          <p:nvPr/>
        </p:nvPicPr>
        <p:blipFill>
          <a:blip r:embed="rId5"/>
          <a:stretch>
            <a:fillRect/>
          </a:stretch>
        </p:blipFill>
        <p:spPr>
          <a:xfrm>
            <a:off x="5089735" y="1556832"/>
            <a:ext cx="7130143" cy="4872596"/>
          </a:xfrm>
          <a:prstGeom prst="rect">
            <a:avLst/>
          </a:prstGeom>
        </p:spPr>
      </p:pic>
      <p:sp>
        <p:nvSpPr>
          <p:cNvPr id="12" name="TextBox 11">
            <a:extLst>
              <a:ext uri="{FF2B5EF4-FFF2-40B4-BE49-F238E27FC236}">
                <a16:creationId xmlns:a16="http://schemas.microsoft.com/office/drawing/2014/main" id="{36084CB8-8199-DEBB-F6E4-608BBB966320}"/>
              </a:ext>
            </a:extLst>
          </p:cNvPr>
          <p:cNvSpPr txBox="1"/>
          <p:nvPr/>
        </p:nvSpPr>
        <p:spPr>
          <a:xfrm>
            <a:off x="6248400" y="790321"/>
            <a:ext cx="4876800" cy="830997"/>
          </a:xfrm>
          <a:prstGeom prst="rect">
            <a:avLst/>
          </a:prstGeom>
          <a:noFill/>
        </p:spPr>
        <p:txBody>
          <a:bodyPr wrap="square">
            <a:spAutoFit/>
          </a:bodyPr>
          <a:lstStyle/>
          <a:p>
            <a:r>
              <a:rPr lang="en-US" altLang="zh-CN" sz="2400" b="0" dirty="0">
                <a:latin typeface="Gill Sans" panose="020B0502020104020203"/>
              </a:rPr>
              <a:t>Possible execution trace of two</a:t>
            </a:r>
            <a:r>
              <a:rPr lang="zh-CN" altLang="en-US" sz="2400" b="0" dirty="0">
                <a:latin typeface="Gill Sans" panose="020B0502020104020203"/>
              </a:rPr>
              <a:t> </a:t>
            </a:r>
            <a:r>
              <a:rPr lang="en-US" altLang="zh-CN" sz="2400" b="0" dirty="0">
                <a:latin typeface="Gill Sans" panose="020B0502020104020203"/>
              </a:rPr>
              <a:t>threads</a:t>
            </a:r>
            <a:r>
              <a:rPr lang="zh-CN" altLang="en-US" sz="2400" b="0" dirty="0">
                <a:latin typeface="Gill Sans" panose="020B0502020104020203"/>
              </a:rPr>
              <a:t> </a:t>
            </a:r>
            <a:r>
              <a:rPr lang="en-US" altLang="zh-CN" sz="2400" b="0" dirty="0">
                <a:latin typeface="Gill Sans" panose="020B0502020104020203"/>
              </a:rPr>
              <a:t>using</a:t>
            </a:r>
            <a:r>
              <a:rPr lang="zh-CN" altLang="en-US" sz="2400" b="0" dirty="0">
                <a:latin typeface="Gill Sans" panose="020B0502020104020203"/>
              </a:rPr>
              <a:t> </a:t>
            </a:r>
            <a:r>
              <a:rPr lang="en-US" altLang="zh-CN" sz="2400" b="0" dirty="0">
                <a:latin typeface="Gill Sans" panose="020B0502020104020203"/>
              </a:rPr>
              <a:t>a</a:t>
            </a:r>
            <a:r>
              <a:rPr lang="zh-CN" altLang="en-US" sz="2400" b="0" dirty="0">
                <a:latin typeface="Gill Sans" panose="020B0502020104020203"/>
              </a:rPr>
              <a:t> </a:t>
            </a:r>
            <a:r>
              <a:rPr lang="en-US" altLang="zh-CN" sz="2400" b="0" dirty="0">
                <a:latin typeface="Gill Sans" panose="020B0502020104020203"/>
              </a:rPr>
              <a:t>binary</a:t>
            </a:r>
            <a:r>
              <a:rPr lang="zh-CN" altLang="en-US" sz="2400" b="0" dirty="0">
                <a:latin typeface="Gill Sans" panose="020B0502020104020203"/>
              </a:rPr>
              <a:t> </a:t>
            </a:r>
            <a:r>
              <a:rPr lang="en-US" altLang="zh-CN" sz="2400" b="0" dirty="0">
                <a:latin typeface="Gill Sans" panose="020B0502020104020203"/>
              </a:rPr>
              <a:t>semaphore</a:t>
            </a:r>
            <a:endParaRPr lang="en-US" sz="2400" b="0" dirty="0">
              <a:latin typeface="Gill Sans" panose="020B0502020104020203"/>
            </a:endParaRPr>
          </a:p>
        </p:txBody>
      </p:sp>
    </p:spTree>
    <p:extLst>
      <p:ext uri="{BB962C8B-B14F-4D97-AF65-F5344CB8AC3E}">
        <p14:creationId xmlns:p14="http://schemas.microsoft.com/office/powerpoint/2010/main" val="2961882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1FDA44-3130-E11F-5E45-242032383B57}"/>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Ordering</a:t>
            </a:r>
            <a:endParaRPr lang="en-US" dirty="0"/>
          </a:p>
        </p:txBody>
      </p:sp>
      <p:sp>
        <p:nvSpPr>
          <p:cNvPr id="3" name="内容占位符 2">
            <a:extLst>
              <a:ext uri="{FF2B5EF4-FFF2-40B4-BE49-F238E27FC236}">
                <a16:creationId xmlns:a16="http://schemas.microsoft.com/office/drawing/2014/main" id="{6234B3AB-2029-4094-29D6-331A31A4CA3A}"/>
              </a:ext>
            </a:extLst>
          </p:cNvPr>
          <p:cNvSpPr>
            <a:spLocks noGrp="1"/>
          </p:cNvSpPr>
          <p:nvPr>
            <p:ph idx="1"/>
          </p:nvPr>
        </p:nvSpPr>
        <p:spPr>
          <a:xfrm>
            <a:off x="419449" y="1073427"/>
            <a:ext cx="11336392" cy="562557"/>
          </a:xfrm>
        </p:spPr>
        <p:txBody>
          <a:bodyPr/>
          <a:lstStyle/>
          <a:p>
            <a:r>
              <a:rPr lang="en-US" altLang="zh-CN" dirty="0"/>
              <a:t>Parent call </a:t>
            </a:r>
            <a:r>
              <a:rPr lang="en-US" altLang="zh-CN" dirty="0" err="1"/>
              <a:t>thr_join</a:t>
            </a:r>
            <a:r>
              <a:rPr lang="en-US" altLang="zh-CN" dirty="0"/>
              <a:t>() and</a:t>
            </a:r>
            <a:r>
              <a:rPr lang="zh-CN" altLang="en-US" dirty="0"/>
              <a:t> </a:t>
            </a:r>
            <a:r>
              <a:rPr lang="en-US" altLang="zh-CN" dirty="0"/>
              <a:t>waits</a:t>
            </a:r>
            <a:r>
              <a:rPr lang="zh-CN" altLang="en-US" dirty="0"/>
              <a:t> </a:t>
            </a:r>
            <a:r>
              <a:rPr lang="en-US" altLang="zh-CN" dirty="0"/>
              <a:t>for</a:t>
            </a:r>
            <a:r>
              <a:rPr lang="zh-CN" altLang="en-US" dirty="0"/>
              <a:t> </a:t>
            </a:r>
            <a:r>
              <a:rPr lang="en-US" altLang="zh-CN" dirty="0"/>
              <a:t>child</a:t>
            </a:r>
            <a:r>
              <a:rPr lang="zh-CN" altLang="en-US" dirty="0"/>
              <a:t> </a:t>
            </a:r>
            <a:r>
              <a:rPr lang="en-US" altLang="zh-CN" dirty="0"/>
              <a:t>to</a:t>
            </a:r>
            <a:r>
              <a:rPr lang="zh-CN" altLang="en-US" dirty="0"/>
              <a:t> </a:t>
            </a:r>
            <a:r>
              <a:rPr lang="en-US" altLang="zh-CN" dirty="0"/>
              <a:t>complete by calling </a:t>
            </a:r>
            <a:r>
              <a:rPr lang="en-US" altLang="zh-CN" dirty="0" err="1"/>
              <a:t>thr_exit</a:t>
            </a:r>
            <a:r>
              <a:rPr lang="en-US" altLang="zh-CN" dirty="0"/>
              <a:t>():</a:t>
            </a:r>
            <a:endParaRPr lang="en-US" dirty="0"/>
          </a:p>
        </p:txBody>
      </p:sp>
      <p:pic>
        <p:nvPicPr>
          <p:cNvPr id="5" name="图片 4">
            <a:extLst>
              <a:ext uri="{FF2B5EF4-FFF2-40B4-BE49-F238E27FC236}">
                <a16:creationId xmlns:a16="http://schemas.microsoft.com/office/drawing/2014/main" id="{20A9E87A-1FF5-CA0E-7F49-CDE1B7EEBAE8}"/>
              </a:ext>
            </a:extLst>
          </p:cNvPr>
          <p:cNvPicPr>
            <a:picLocks noChangeAspect="1"/>
          </p:cNvPicPr>
          <p:nvPr/>
        </p:nvPicPr>
        <p:blipFill>
          <a:blip r:embed="rId2"/>
          <a:stretch>
            <a:fillRect/>
          </a:stretch>
        </p:blipFill>
        <p:spPr>
          <a:xfrm>
            <a:off x="1510033" y="4390467"/>
            <a:ext cx="4572000" cy="1616364"/>
          </a:xfrm>
          <a:prstGeom prst="rect">
            <a:avLst/>
          </a:prstGeom>
        </p:spPr>
      </p:pic>
      <p:pic>
        <p:nvPicPr>
          <p:cNvPr id="6" name="图片 5" descr="图形用户界面, 文本, 应用程序&#10;&#10;描述已自动生成">
            <a:extLst>
              <a:ext uri="{FF2B5EF4-FFF2-40B4-BE49-F238E27FC236}">
                <a16:creationId xmlns:a16="http://schemas.microsoft.com/office/drawing/2014/main" id="{DF780A1E-36D8-5D4F-5007-E12306DDAB81}"/>
              </a:ext>
            </a:extLst>
          </p:cNvPr>
          <p:cNvPicPr>
            <a:picLocks noChangeAspect="1"/>
          </p:cNvPicPr>
          <p:nvPr/>
        </p:nvPicPr>
        <p:blipFill>
          <a:blip r:embed="rId3"/>
          <a:stretch>
            <a:fillRect/>
          </a:stretch>
        </p:blipFill>
        <p:spPr>
          <a:xfrm>
            <a:off x="6248400" y="4320959"/>
            <a:ext cx="4220576" cy="1685873"/>
          </a:xfrm>
          <a:prstGeom prst="rect">
            <a:avLst/>
          </a:prstGeom>
        </p:spPr>
      </p:pic>
      <p:pic>
        <p:nvPicPr>
          <p:cNvPr id="8" name="图片 7">
            <a:extLst>
              <a:ext uri="{FF2B5EF4-FFF2-40B4-BE49-F238E27FC236}">
                <a16:creationId xmlns:a16="http://schemas.microsoft.com/office/drawing/2014/main" id="{95D78C9A-27A0-836E-13C1-EA1048DD156A}"/>
              </a:ext>
            </a:extLst>
          </p:cNvPr>
          <p:cNvPicPr>
            <a:picLocks noChangeAspect="1"/>
          </p:cNvPicPr>
          <p:nvPr/>
        </p:nvPicPr>
        <p:blipFill>
          <a:blip r:embed="rId4"/>
          <a:stretch>
            <a:fillRect/>
          </a:stretch>
        </p:blipFill>
        <p:spPr>
          <a:xfrm>
            <a:off x="2438400" y="1635984"/>
            <a:ext cx="2395987" cy="1663097"/>
          </a:xfrm>
          <a:prstGeom prst="rect">
            <a:avLst/>
          </a:prstGeom>
        </p:spPr>
      </p:pic>
      <p:pic>
        <p:nvPicPr>
          <p:cNvPr id="9" name="图片 8">
            <a:extLst>
              <a:ext uri="{FF2B5EF4-FFF2-40B4-BE49-F238E27FC236}">
                <a16:creationId xmlns:a16="http://schemas.microsoft.com/office/drawing/2014/main" id="{0D64AC54-B281-982C-A80C-FC075443E92B}"/>
              </a:ext>
            </a:extLst>
          </p:cNvPr>
          <p:cNvPicPr>
            <a:picLocks noChangeAspect="1"/>
          </p:cNvPicPr>
          <p:nvPr/>
        </p:nvPicPr>
        <p:blipFill>
          <a:blip r:embed="rId5"/>
          <a:stretch>
            <a:fillRect/>
          </a:stretch>
        </p:blipFill>
        <p:spPr>
          <a:xfrm>
            <a:off x="6238120" y="1844672"/>
            <a:ext cx="2667959" cy="1116820"/>
          </a:xfrm>
          <a:prstGeom prst="rect">
            <a:avLst/>
          </a:prstGeom>
        </p:spPr>
      </p:pic>
      <p:sp>
        <p:nvSpPr>
          <p:cNvPr id="11" name="内容占位符 2">
            <a:extLst>
              <a:ext uri="{FF2B5EF4-FFF2-40B4-BE49-F238E27FC236}">
                <a16:creationId xmlns:a16="http://schemas.microsoft.com/office/drawing/2014/main" id="{9EDDD2E4-E6D2-2D96-EE17-2938440CEBDB}"/>
              </a:ext>
            </a:extLst>
          </p:cNvPr>
          <p:cNvSpPr txBox="1">
            <a:spLocks/>
          </p:cNvSpPr>
          <p:nvPr/>
        </p:nvSpPr>
        <p:spPr bwMode="auto">
          <a:xfrm>
            <a:off x="413837" y="3579089"/>
            <a:ext cx="11336392" cy="562557"/>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r>
              <a:rPr lang="en-GB" b="0" kern="0" dirty="0"/>
              <a:t>Equivalent implementation using a Condition variable (discussed later)</a:t>
            </a:r>
            <a:r>
              <a:rPr lang="en-US" b="0" kern="0" dirty="0"/>
              <a:t>:</a:t>
            </a:r>
            <a:endParaRPr lang="en-GB" b="0" kern="0" dirty="0"/>
          </a:p>
        </p:txBody>
      </p:sp>
    </p:spTree>
    <p:extLst>
      <p:ext uri="{BB962C8B-B14F-4D97-AF65-F5344CB8AC3E}">
        <p14:creationId xmlns:p14="http://schemas.microsoft.com/office/powerpoint/2010/main" val="194790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D63636-E4DC-944C-A236-9B9FF8352CFA}"/>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Ordering</a:t>
            </a:r>
            <a:endParaRPr lang="en-US" dirty="0"/>
          </a:p>
        </p:txBody>
      </p:sp>
      <p:sp>
        <p:nvSpPr>
          <p:cNvPr id="3" name="内容占位符 2">
            <a:extLst>
              <a:ext uri="{FF2B5EF4-FFF2-40B4-BE49-F238E27FC236}">
                <a16:creationId xmlns:a16="http://schemas.microsoft.com/office/drawing/2014/main" id="{3D71998F-C807-54AC-A616-2865A617E3B1}"/>
              </a:ext>
            </a:extLst>
          </p:cNvPr>
          <p:cNvSpPr>
            <a:spLocks noGrp="1"/>
          </p:cNvSpPr>
          <p:nvPr>
            <p:ph idx="1"/>
          </p:nvPr>
        </p:nvSpPr>
        <p:spPr/>
        <p:txBody>
          <a:bodyPr/>
          <a:lstStyle/>
          <a:p>
            <a:r>
              <a:rPr lang="en-US" altLang="zh-CN" dirty="0"/>
              <a:t>Case</a:t>
            </a:r>
            <a:r>
              <a:rPr lang="zh-CN" altLang="en-US" dirty="0"/>
              <a:t> </a:t>
            </a:r>
            <a:r>
              <a:rPr lang="en-US" altLang="zh-CN" dirty="0"/>
              <a:t>1: parent runs first</a:t>
            </a:r>
            <a:endParaRPr lang="en-US" dirty="0"/>
          </a:p>
        </p:txBody>
      </p:sp>
      <p:pic>
        <p:nvPicPr>
          <p:cNvPr id="5" name="图片 4">
            <a:extLst>
              <a:ext uri="{FF2B5EF4-FFF2-40B4-BE49-F238E27FC236}">
                <a16:creationId xmlns:a16="http://schemas.microsoft.com/office/drawing/2014/main" id="{267D9C5A-B620-7CBF-8737-559A7325BB63}"/>
              </a:ext>
            </a:extLst>
          </p:cNvPr>
          <p:cNvPicPr>
            <a:picLocks noChangeAspect="1"/>
          </p:cNvPicPr>
          <p:nvPr/>
        </p:nvPicPr>
        <p:blipFill>
          <a:blip r:embed="rId2"/>
          <a:stretch>
            <a:fillRect/>
          </a:stretch>
        </p:blipFill>
        <p:spPr>
          <a:xfrm>
            <a:off x="1695846" y="1660091"/>
            <a:ext cx="8787777" cy="3727636"/>
          </a:xfrm>
          <a:prstGeom prst="rect">
            <a:avLst/>
          </a:prstGeom>
        </p:spPr>
      </p:pic>
      <p:sp>
        <p:nvSpPr>
          <p:cNvPr id="7" name="TextBox 6">
            <a:extLst>
              <a:ext uri="{FF2B5EF4-FFF2-40B4-BE49-F238E27FC236}">
                <a16:creationId xmlns:a16="http://schemas.microsoft.com/office/drawing/2014/main" id="{4C1EE36F-A27C-4354-0B6A-6805465D0AB0}"/>
              </a:ext>
            </a:extLst>
          </p:cNvPr>
          <p:cNvSpPr txBox="1"/>
          <p:nvPr/>
        </p:nvSpPr>
        <p:spPr>
          <a:xfrm>
            <a:off x="6248400" y="790321"/>
            <a:ext cx="4876800" cy="461665"/>
          </a:xfrm>
          <a:prstGeom prst="rect">
            <a:avLst/>
          </a:prstGeom>
          <a:noFill/>
        </p:spPr>
        <p:txBody>
          <a:bodyPr wrap="square">
            <a:spAutoFit/>
          </a:bodyPr>
          <a:lstStyle/>
          <a:p>
            <a:r>
              <a:rPr lang="en-GB" altLang="zh-CN" sz="2400" b="0" dirty="0">
                <a:latin typeface="Gill Sans" panose="020B0502020104020203"/>
              </a:rPr>
              <a:t>Sem=-1 here</a:t>
            </a:r>
            <a:endParaRPr lang="en-US" sz="2400" b="0" dirty="0">
              <a:latin typeface="Gill Sans" panose="020B0502020104020203"/>
            </a:endParaRPr>
          </a:p>
        </p:txBody>
      </p:sp>
      <p:sp>
        <p:nvSpPr>
          <p:cNvPr id="9" name="Arrow: Pentagon 8">
            <a:extLst>
              <a:ext uri="{FF2B5EF4-FFF2-40B4-BE49-F238E27FC236}">
                <a16:creationId xmlns:a16="http://schemas.microsoft.com/office/drawing/2014/main" id="{FF36E248-071B-652B-3D0B-A545FBC56D2C}"/>
              </a:ext>
            </a:extLst>
          </p:cNvPr>
          <p:cNvSpPr/>
          <p:nvPr/>
        </p:nvSpPr>
        <p:spPr bwMode="auto">
          <a:xfrm>
            <a:off x="973873" y="2613102"/>
            <a:ext cx="990600" cy="319559"/>
          </a:xfrm>
          <a:prstGeom prst="homePlate">
            <a:avLst/>
          </a:prstGeom>
          <a:solidFill>
            <a:srgbClr val="FFFF00"/>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GB" altLang="zh-CN" sz="1800" b="0">
                <a:latin typeface="Gill Sans" panose="020B0502020104020203"/>
              </a:rPr>
              <a:t>Sem=-1</a:t>
            </a:r>
            <a:endParaRPr lang="en-US" sz="1800" b="0" dirty="0">
              <a:latin typeface="Gill Sans" panose="020B0502020104020203"/>
            </a:endParaRPr>
          </a:p>
        </p:txBody>
      </p:sp>
      <p:sp>
        <p:nvSpPr>
          <p:cNvPr id="10" name="Arrow: Pentagon 9">
            <a:extLst>
              <a:ext uri="{FF2B5EF4-FFF2-40B4-BE49-F238E27FC236}">
                <a16:creationId xmlns:a16="http://schemas.microsoft.com/office/drawing/2014/main" id="{E0FD6A0C-435B-A8A8-AFCD-076A84475A7C}"/>
              </a:ext>
            </a:extLst>
          </p:cNvPr>
          <p:cNvSpPr/>
          <p:nvPr/>
        </p:nvSpPr>
        <p:spPr bwMode="auto">
          <a:xfrm>
            <a:off x="973873" y="3765560"/>
            <a:ext cx="990600" cy="319559"/>
          </a:xfrm>
          <a:prstGeom prst="homePlate">
            <a:avLst/>
          </a:prstGeom>
          <a:solidFill>
            <a:srgbClr val="FFFF00"/>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GB" altLang="zh-CN" sz="1800" b="0" dirty="0">
                <a:latin typeface="Gill Sans" panose="020B0502020104020203"/>
              </a:rPr>
              <a:t>Sem=0</a:t>
            </a:r>
            <a:endParaRPr lang="en-US" sz="1800" b="0" dirty="0">
              <a:latin typeface="Gill Sans" panose="020B0502020104020203"/>
            </a:endParaRPr>
          </a:p>
        </p:txBody>
      </p:sp>
    </p:spTree>
    <p:extLst>
      <p:ext uri="{BB962C8B-B14F-4D97-AF65-F5344CB8AC3E}">
        <p14:creationId xmlns:p14="http://schemas.microsoft.com/office/powerpoint/2010/main" val="3308078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64C38E-073B-DEC0-30A1-9C9C5F4F4C4A}"/>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Ordering</a:t>
            </a:r>
            <a:endParaRPr lang="en-US" dirty="0"/>
          </a:p>
        </p:txBody>
      </p:sp>
      <p:sp>
        <p:nvSpPr>
          <p:cNvPr id="3" name="内容占位符 2">
            <a:extLst>
              <a:ext uri="{FF2B5EF4-FFF2-40B4-BE49-F238E27FC236}">
                <a16:creationId xmlns:a16="http://schemas.microsoft.com/office/drawing/2014/main" id="{09C8EC84-C08E-1C4D-FD51-C282D37FB106}"/>
              </a:ext>
            </a:extLst>
          </p:cNvPr>
          <p:cNvSpPr>
            <a:spLocks noGrp="1"/>
          </p:cNvSpPr>
          <p:nvPr>
            <p:ph idx="1"/>
          </p:nvPr>
        </p:nvSpPr>
        <p:spPr/>
        <p:txBody>
          <a:bodyPr/>
          <a:lstStyle/>
          <a:p>
            <a:r>
              <a:rPr lang="en-US" altLang="zh-CN" dirty="0"/>
              <a:t>Case</a:t>
            </a:r>
            <a:r>
              <a:rPr lang="zh-CN" altLang="en-US" dirty="0"/>
              <a:t> </a:t>
            </a:r>
            <a:r>
              <a:rPr lang="en-US" altLang="zh-CN" dirty="0"/>
              <a:t>2: child runs first</a:t>
            </a:r>
            <a:endParaRPr lang="en-US" dirty="0"/>
          </a:p>
        </p:txBody>
      </p:sp>
      <p:pic>
        <p:nvPicPr>
          <p:cNvPr id="5" name="图片 4">
            <a:extLst>
              <a:ext uri="{FF2B5EF4-FFF2-40B4-BE49-F238E27FC236}">
                <a16:creationId xmlns:a16="http://schemas.microsoft.com/office/drawing/2014/main" id="{474F4D77-ECAB-6AAF-B18B-FB7149EE3404}"/>
              </a:ext>
            </a:extLst>
          </p:cNvPr>
          <p:cNvPicPr>
            <a:picLocks noChangeAspect="1"/>
          </p:cNvPicPr>
          <p:nvPr/>
        </p:nvPicPr>
        <p:blipFill>
          <a:blip r:embed="rId2"/>
          <a:stretch>
            <a:fillRect/>
          </a:stretch>
        </p:blipFill>
        <p:spPr>
          <a:xfrm>
            <a:off x="1631771" y="1855824"/>
            <a:ext cx="8709111" cy="3734868"/>
          </a:xfrm>
          <a:prstGeom prst="rect">
            <a:avLst/>
          </a:prstGeom>
        </p:spPr>
      </p:pic>
      <p:sp>
        <p:nvSpPr>
          <p:cNvPr id="7" name="Arrow: Pentagon 6">
            <a:extLst>
              <a:ext uri="{FF2B5EF4-FFF2-40B4-BE49-F238E27FC236}">
                <a16:creationId xmlns:a16="http://schemas.microsoft.com/office/drawing/2014/main" id="{249BE50D-0931-5D74-CED9-E6E14CC89A12}"/>
              </a:ext>
            </a:extLst>
          </p:cNvPr>
          <p:cNvSpPr/>
          <p:nvPr/>
        </p:nvSpPr>
        <p:spPr bwMode="auto">
          <a:xfrm>
            <a:off x="873528" y="3109441"/>
            <a:ext cx="990600" cy="319559"/>
          </a:xfrm>
          <a:prstGeom prst="homePlate">
            <a:avLst/>
          </a:prstGeom>
          <a:solidFill>
            <a:srgbClr val="FFFF00"/>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GB" altLang="zh-CN" sz="1800" b="0" dirty="0">
                <a:latin typeface="Gill Sans" panose="020B0502020104020203"/>
              </a:rPr>
              <a:t>Sem=1</a:t>
            </a:r>
            <a:endParaRPr lang="en-US" sz="1800" b="0" dirty="0">
              <a:latin typeface="Gill Sans" panose="020B0502020104020203"/>
            </a:endParaRPr>
          </a:p>
        </p:txBody>
      </p:sp>
      <p:sp>
        <p:nvSpPr>
          <p:cNvPr id="8" name="Arrow: Pentagon 7">
            <a:extLst>
              <a:ext uri="{FF2B5EF4-FFF2-40B4-BE49-F238E27FC236}">
                <a16:creationId xmlns:a16="http://schemas.microsoft.com/office/drawing/2014/main" id="{3D73CDFE-49FF-0666-E77D-CC4D6967899E}"/>
              </a:ext>
            </a:extLst>
          </p:cNvPr>
          <p:cNvSpPr/>
          <p:nvPr/>
        </p:nvSpPr>
        <p:spPr bwMode="auto">
          <a:xfrm>
            <a:off x="873528" y="4572000"/>
            <a:ext cx="990600" cy="319559"/>
          </a:xfrm>
          <a:prstGeom prst="homePlate">
            <a:avLst/>
          </a:prstGeom>
          <a:solidFill>
            <a:srgbClr val="FFFF00"/>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GB" altLang="zh-CN" sz="1800" b="0" dirty="0">
                <a:latin typeface="Gill Sans" panose="020B0502020104020203"/>
              </a:rPr>
              <a:t>Sem=0</a:t>
            </a:r>
            <a:endParaRPr lang="en-US" sz="1800" b="0" dirty="0">
              <a:latin typeface="Gill Sans" panose="020B0502020104020203"/>
            </a:endParaRPr>
          </a:p>
        </p:txBody>
      </p:sp>
    </p:spTree>
    <p:extLst>
      <p:ext uri="{BB962C8B-B14F-4D97-AF65-F5344CB8AC3E}">
        <p14:creationId xmlns:p14="http://schemas.microsoft.com/office/powerpoint/2010/main" val="42158744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1CDBE-9D5D-D8C3-B099-A295AD730ACA}"/>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endParaRPr lang="en-US" dirty="0"/>
          </a:p>
        </p:txBody>
      </p:sp>
      <p:sp>
        <p:nvSpPr>
          <p:cNvPr id="3" name="内容占位符 2">
            <a:extLst>
              <a:ext uri="{FF2B5EF4-FFF2-40B4-BE49-F238E27FC236}">
                <a16:creationId xmlns:a16="http://schemas.microsoft.com/office/drawing/2014/main" id="{EB23BCCD-F653-B137-BBE3-0B5CE0A54945}"/>
              </a:ext>
            </a:extLst>
          </p:cNvPr>
          <p:cNvSpPr>
            <a:spLocks noGrp="1"/>
          </p:cNvSpPr>
          <p:nvPr>
            <p:ph idx="1"/>
          </p:nvPr>
        </p:nvSpPr>
        <p:spPr/>
        <p:txBody>
          <a:bodyPr/>
          <a:lstStyle/>
          <a:p>
            <a:r>
              <a:rPr lang="en-US" altLang="zh-CN" dirty="0"/>
              <a:t>Shared</a:t>
            </a:r>
            <a:r>
              <a:rPr lang="zh-CN" altLang="en-US" dirty="0"/>
              <a:t> </a:t>
            </a:r>
            <a:r>
              <a:rPr lang="en-US" altLang="zh-CN" dirty="0"/>
              <a:t>data:</a:t>
            </a:r>
          </a:p>
          <a:p>
            <a:endParaRPr lang="en-US" altLang="zh-CN" dirty="0"/>
          </a:p>
          <a:p>
            <a:endParaRPr lang="en-US" altLang="zh-CN" dirty="0"/>
          </a:p>
          <a:p>
            <a:endParaRPr lang="en-US" altLang="zh-CN" dirty="0"/>
          </a:p>
          <a:p>
            <a:endParaRPr lang="en-US" altLang="zh-CN" dirty="0"/>
          </a:p>
          <a:p>
            <a:r>
              <a:rPr lang="en-US" altLang="zh-CN" dirty="0"/>
              <a:t>Initialization:</a:t>
            </a:r>
          </a:p>
          <a:p>
            <a:pPr lvl="1"/>
            <a:endParaRPr lang="en-US" dirty="0"/>
          </a:p>
        </p:txBody>
      </p:sp>
      <p:pic>
        <p:nvPicPr>
          <p:cNvPr id="11" name="图片 10">
            <a:extLst>
              <a:ext uri="{FF2B5EF4-FFF2-40B4-BE49-F238E27FC236}">
                <a16:creationId xmlns:a16="http://schemas.microsoft.com/office/drawing/2014/main" id="{EE3E5040-891C-9A62-282C-6C4EBE1E8FD7}"/>
              </a:ext>
            </a:extLst>
          </p:cNvPr>
          <p:cNvPicPr>
            <a:picLocks noChangeAspect="1"/>
          </p:cNvPicPr>
          <p:nvPr/>
        </p:nvPicPr>
        <p:blipFill>
          <a:blip r:embed="rId2"/>
          <a:stretch>
            <a:fillRect/>
          </a:stretch>
        </p:blipFill>
        <p:spPr>
          <a:xfrm>
            <a:off x="2432050" y="1755322"/>
            <a:ext cx="3060700" cy="952500"/>
          </a:xfrm>
          <a:prstGeom prst="rect">
            <a:avLst/>
          </a:prstGeom>
        </p:spPr>
      </p:pic>
      <p:pic>
        <p:nvPicPr>
          <p:cNvPr id="12" name="图片 11">
            <a:extLst>
              <a:ext uri="{FF2B5EF4-FFF2-40B4-BE49-F238E27FC236}">
                <a16:creationId xmlns:a16="http://schemas.microsoft.com/office/drawing/2014/main" id="{CA9CF019-092D-96E1-BF0F-F4F55E8B7A99}"/>
              </a:ext>
            </a:extLst>
          </p:cNvPr>
          <p:cNvPicPr>
            <a:picLocks noChangeAspect="1"/>
          </p:cNvPicPr>
          <p:nvPr/>
        </p:nvPicPr>
        <p:blipFill>
          <a:blip r:embed="rId3"/>
          <a:stretch>
            <a:fillRect/>
          </a:stretch>
        </p:blipFill>
        <p:spPr>
          <a:xfrm>
            <a:off x="2260600" y="3880756"/>
            <a:ext cx="5211034" cy="1279072"/>
          </a:xfrm>
          <a:prstGeom prst="rect">
            <a:avLst/>
          </a:prstGeom>
        </p:spPr>
      </p:pic>
      <p:sp>
        <p:nvSpPr>
          <p:cNvPr id="13" name="文本框 12">
            <a:extLst>
              <a:ext uri="{FF2B5EF4-FFF2-40B4-BE49-F238E27FC236}">
                <a16:creationId xmlns:a16="http://schemas.microsoft.com/office/drawing/2014/main" id="{7C1D4AC7-C497-E4F8-4E1F-564FC8A0F190}"/>
              </a:ext>
            </a:extLst>
          </p:cNvPr>
          <p:cNvSpPr txBox="1"/>
          <p:nvPr/>
        </p:nvSpPr>
        <p:spPr>
          <a:xfrm>
            <a:off x="5820697" y="1784595"/>
            <a:ext cx="1518364" cy="461665"/>
          </a:xfrm>
          <a:prstGeom prst="rect">
            <a:avLst/>
          </a:prstGeom>
          <a:noFill/>
        </p:spPr>
        <p:txBody>
          <a:bodyPr wrap="none" rtlCol="0">
            <a:spAutoFit/>
          </a:bodyPr>
          <a:lstStyle/>
          <a:p>
            <a:r>
              <a:rPr lang="en-US" altLang="zh-CN" sz="2400" dirty="0">
                <a:solidFill>
                  <a:srgbClr val="0070C0"/>
                </a:solidFill>
              </a:rPr>
              <a:t>producer</a:t>
            </a:r>
            <a:endParaRPr lang="en-US" b="1" dirty="0">
              <a:solidFill>
                <a:srgbClr val="0070C0"/>
              </a:solidFill>
            </a:endParaRPr>
          </a:p>
        </p:txBody>
      </p:sp>
      <p:sp>
        <p:nvSpPr>
          <p:cNvPr id="14" name="文本框 13">
            <a:extLst>
              <a:ext uri="{FF2B5EF4-FFF2-40B4-BE49-F238E27FC236}">
                <a16:creationId xmlns:a16="http://schemas.microsoft.com/office/drawing/2014/main" id="{30594C67-1A0B-11EF-9DE3-7D68DDE5101C}"/>
              </a:ext>
            </a:extLst>
          </p:cNvPr>
          <p:cNvSpPr txBox="1"/>
          <p:nvPr/>
        </p:nvSpPr>
        <p:spPr>
          <a:xfrm>
            <a:off x="5820697" y="2246260"/>
            <a:ext cx="1534394" cy="461665"/>
          </a:xfrm>
          <a:prstGeom prst="rect">
            <a:avLst/>
          </a:prstGeom>
          <a:noFill/>
        </p:spPr>
        <p:txBody>
          <a:bodyPr wrap="none" rtlCol="0">
            <a:spAutoFit/>
          </a:bodyPr>
          <a:lstStyle/>
          <a:p>
            <a:r>
              <a:rPr lang="en-US" altLang="zh-CN" sz="2400" dirty="0">
                <a:solidFill>
                  <a:srgbClr val="0070C0"/>
                </a:solidFill>
              </a:rPr>
              <a:t>consumer</a:t>
            </a:r>
            <a:endParaRPr lang="en-US" b="1" dirty="0">
              <a:solidFill>
                <a:srgbClr val="0070C0"/>
              </a:solidFill>
            </a:endParaRPr>
          </a:p>
        </p:txBody>
      </p:sp>
    </p:spTree>
    <p:extLst>
      <p:ext uri="{BB962C8B-B14F-4D97-AF65-F5344CB8AC3E}">
        <p14:creationId xmlns:p14="http://schemas.microsoft.com/office/powerpoint/2010/main" val="1998459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1CDBE-9D5D-D8C3-B099-A295AD730ACA}"/>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endParaRPr lang="en-US" dirty="0"/>
          </a:p>
        </p:txBody>
      </p:sp>
      <p:sp>
        <p:nvSpPr>
          <p:cNvPr id="3" name="内容占位符 2">
            <a:extLst>
              <a:ext uri="{FF2B5EF4-FFF2-40B4-BE49-F238E27FC236}">
                <a16:creationId xmlns:a16="http://schemas.microsoft.com/office/drawing/2014/main" id="{EB23BCCD-F653-B137-BBE3-0B5CE0A54945}"/>
              </a:ext>
            </a:extLst>
          </p:cNvPr>
          <p:cNvSpPr>
            <a:spLocks noGrp="1"/>
          </p:cNvSpPr>
          <p:nvPr>
            <p:ph idx="1"/>
          </p:nvPr>
        </p:nvSpPr>
        <p:spPr/>
        <p:txBody>
          <a:bodyPr/>
          <a:lstStyle/>
          <a:p>
            <a:endParaRPr lang="en-US" dirty="0"/>
          </a:p>
        </p:txBody>
      </p:sp>
      <p:pic>
        <p:nvPicPr>
          <p:cNvPr id="7" name="图片 6">
            <a:extLst>
              <a:ext uri="{FF2B5EF4-FFF2-40B4-BE49-F238E27FC236}">
                <a16:creationId xmlns:a16="http://schemas.microsoft.com/office/drawing/2014/main" id="{DA2C64E6-9D4F-EA6C-A972-ECCADC17476C}"/>
              </a:ext>
            </a:extLst>
          </p:cNvPr>
          <p:cNvPicPr>
            <a:picLocks noChangeAspect="1"/>
          </p:cNvPicPr>
          <p:nvPr/>
        </p:nvPicPr>
        <p:blipFill rotWithShape="1">
          <a:blip r:embed="rId2"/>
          <a:srcRect t="27041"/>
          <a:stretch/>
        </p:blipFill>
        <p:spPr>
          <a:xfrm>
            <a:off x="1999972" y="921250"/>
            <a:ext cx="7228810" cy="2507750"/>
          </a:xfrm>
          <a:prstGeom prst="rect">
            <a:avLst/>
          </a:prstGeom>
        </p:spPr>
      </p:pic>
      <p:pic>
        <p:nvPicPr>
          <p:cNvPr id="10" name="图片 9">
            <a:extLst>
              <a:ext uri="{FF2B5EF4-FFF2-40B4-BE49-F238E27FC236}">
                <a16:creationId xmlns:a16="http://schemas.microsoft.com/office/drawing/2014/main" id="{5F07E3BE-EC82-156C-B044-9DA8ACEC7496}"/>
              </a:ext>
            </a:extLst>
          </p:cNvPr>
          <p:cNvPicPr>
            <a:picLocks noChangeAspect="1"/>
          </p:cNvPicPr>
          <p:nvPr/>
        </p:nvPicPr>
        <p:blipFill>
          <a:blip r:embed="rId3"/>
          <a:stretch>
            <a:fillRect/>
          </a:stretch>
        </p:blipFill>
        <p:spPr>
          <a:xfrm>
            <a:off x="1999973" y="3652020"/>
            <a:ext cx="6672889" cy="2571503"/>
          </a:xfrm>
          <a:prstGeom prst="rect">
            <a:avLst/>
          </a:prstGeom>
        </p:spPr>
      </p:pic>
      <p:sp>
        <p:nvSpPr>
          <p:cNvPr id="5" name="文本框 4">
            <a:extLst>
              <a:ext uri="{FF2B5EF4-FFF2-40B4-BE49-F238E27FC236}">
                <a16:creationId xmlns:a16="http://schemas.microsoft.com/office/drawing/2014/main" id="{10C1BC2E-34E5-5D79-8D0E-A66D405F7A07}"/>
              </a:ext>
            </a:extLst>
          </p:cNvPr>
          <p:cNvSpPr txBox="1"/>
          <p:nvPr/>
        </p:nvSpPr>
        <p:spPr>
          <a:xfrm>
            <a:off x="8033657" y="959322"/>
            <a:ext cx="1463862" cy="523220"/>
          </a:xfrm>
          <a:prstGeom prst="rect">
            <a:avLst/>
          </a:prstGeom>
          <a:noFill/>
        </p:spPr>
        <p:txBody>
          <a:bodyPr wrap="none" rtlCol="0">
            <a:spAutoFit/>
          </a:bodyPr>
          <a:lstStyle/>
          <a:p>
            <a:r>
              <a:rPr lang="en-US" altLang="zh-CN" sz="2800" dirty="0">
                <a:solidFill>
                  <a:srgbClr val="FF0000"/>
                </a:solidFill>
              </a:rPr>
              <a:t>MAX=1</a:t>
            </a:r>
            <a:endParaRPr lang="en-US" sz="2800" dirty="0">
              <a:solidFill>
                <a:srgbClr val="FF0000"/>
              </a:solidFill>
            </a:endParaRPr>
          </a:p>
        </p:txBody>
      </p:sp>
    </p:spTree>
    <p:extLst>
      <p:ext uri="{BB962C8B-B14F-4D97-AF65-F5344CB8AC3E}">
        <p14:creationId xmlns:p14="http://schemas.microsoft.com/office/powerpoint/2010/main" val="29575105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1CDBE-9D5D-D8C3-B099-A295AD730ACA}"/>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endParaRPr lang="en-US" dirty="0"/>
          </a:p>
        </p:txBody>
      </p:sp>
      <p:sp>
        <p:nvSpPr>
          <p:cNvPr id="3" name="内容占位符 2">
            <a:extLst>
              <a:ext uri="{FF2B5EF4-FFF2-40B4-BE49-F238E27FC236}">
                <a16:creationId xmlns:a16="http://schemas.microsoft.com/office/drawing/2014/main" id="{EB23BCCD-F653-B137-BBE3-0B5CE0A54945}"/>
              </a:ext>
            </a:extLst>
          </p:cNvPr>
          <p:cNvSpPr>
            <a:spLocks noGrp="1"/>
          </p:cNvSpPr>
          <p:nvPr>
            <p:ph idx="1"/>
          </p:nvPr>
        </p:nvSpPr>
        <p:spPr/>
        <p:txBody>
          <a:bodyPr/>
          <a:lstStyle/>
          <a:p>
            <a:endParaRPr lang="en-US" dirty="0"/>
          </a:p>
        </p:txBody>
      </p:sp>
      <p:pic>
        <p:nvPicPr>
          <p:cNvPr id="7" name="图片 6">
            <a:extLst>
              <a:ext uri="{FF2B5EF4-FFF2-40B4-BE49-F238E27FC236}">
                <a16:creationId xmlns:a16="http://schemas.microsoft.com/office/drawing/2014/main" id="{DA2C64E6-9D4F-EA6C-A972-ECCADC17476C}"/>
              </a:ext>
            </a:extLst>
          </p:cNvPr>
          <p:cNvPicPr>
            <a:picLocks noChangeAspect="1"/>
          </p:cNvPicPr>
          <p:nvPr/>
        </p:nvPicPr>
        <p:blipFill rotWithShape="1">
          <a:blip r:embed="rId2"/>
          <a:srcRect t="27041"/>
          <a:stretch/>
        </p:blipFill>
        <p:spPr>
          <a:xfrm>
            <a:off x="1999972" y="921250"/>
            <a:ext cx="7228810" cy="2507750"/>
          </a:xfrm>
          <a:prstGeom prst="rect">
            <a:avLst/>
          </a:prstGeom>
        </p:spPr>
      </p:pic>
      <p:pic>
        <p:nvPicPr>
          <p:cNvPr id="10" name="图片 9">
            <a:extLst>
              <a:ext uri="{FF2B5EF4-FFF2-40B4-BE49-F238E27FC236}">
                <a16:creationId xmlns:a16="http://schemas.microsoft.com/office/drawing/2014/main" id="{5F07E3BE-EC82-156C-B044-9DA8ACEC7496}"/>
              </a:ext>
            </a:extLst>
          </p:cNvPr>
          <p:cNvPicPr>
            <a:picLocks noChangeAspect="1"/>
          </p:cNvPicPr>
          <p:nvPr/>
        </p:nvPicPr>
        <p:blipFill>
          <a:blip r:embed="rId3"/>
          <a:stretch>
            <a:fillRect/>
          </a:stretch>
        </p:blipFill>
        <p:spPr>
          <a:xfrm>
            <a:off x="1999973" y="3652020"/>
            <a:ext cx="6672889" cy="2571503"/>
          </a:xfrm>
          <a:prstGeom prst="rect">
            <a:avLst/>
          </a:prstGeom>
        </p:spPr>
      </p:pic>
      <p:sp>
        <p:nvSpPr>
          <p:cNvPr id="5" name="文本框 4">
            <a:extLst>
              <a:ext uri="{FF2B5EF4-FFF2-40B4-BE49-F238E27FC236}">
                <a16:creationId xmlns:a16="http://schemas.microsoft.com/office/drawing/2014/main" id="{10C1BC2E-34E5-5D79-8D0E-A66D405F7A07}"/>
              </a:ext>
            </a:extLst>
          </p:cNvPr>
          <p:cNvSpPr txBox="1"/>
          <p:nvPr/>
        </p:nvSpPr>
        <p:spPr>
          <a:xfrm>
            <a:off x="7396678" y="646043"/>
            <a:ext cx="1774845" cy="523220"/>
          </a:xfrm>
          <a:prstGeom prst="rect">
            <a:avLst/>
          </a:prstGeom>
          <a:noFill/>
        </p:spPr>
        <p:txBody>
          <a:bodyPr wrap="none" rtlCol="0">
            <a:spAutoFit/>
          </a:bodyPr>
          <a:lstStyle/>
          <a:p>
            <a:r>
              <a:rPr lang="en-US" altLang="zh-CN" sz="2800" dirty="0">
                <a:solidFill>
                  <a:srgbClr val="FF0000"/>
                </a:solidFill>
              </a:rPr>
              <a:t>MAX</a:t>
            </a:r>
            <a:r>
              <a:rPr lang="zh-CN" altLang="en-US" sz="2800" dirty="0">
                <a:solidFill>
                  <a:srgbClr val="FF0000"/>
                </a:solidFill>
              </a:rPr>
              <a:t> </a:t>
            </a:r>
            <a:r>
              <a:rPr lang="en-US" altLang="zh-CN" sz="2800" dirty="0">
                <a:solidFill>
                  <a:srgbClr val="FF0000"/>
                </a:solidFill>
              </a:rPr>
              <a:t>&gt;</a:t>
            </a:r>
            <a:r>
              <a:rPr lang="zh-CN" altLang="en-US" sz="2800" dirty="0">
                <a:solidFill>
                  <a:srgbClr val="FF0000"/>
                </a:solidFill>
              </a:rPr>
              <a:t> </a:t>
            </a:r>
            <a:r>
              <a:rPr lang="en-US" altLang="zh-CN" sz="2800" dirty="0">
                <a:solidFill>
                  <a:srgbClr val="FF0000"/>
                </a:solidFill>
              </a:rPr>
              <a:t>1</a:t>
            </a:r>
            <a:endParaRPr lang="en-US" sz="2800" dirty="0">
              <a:solidFill>
                <a:srgbClr val="FF0000"/>
              </a:solidFill>
            </a:endParaRPr>
          </a:p>
        </p:txBody>
      </p:sp>
      <p:sp>
        <p:nvSpPr>
          <p:cNvPr id="6" name="文本框 5">
            <a:extLst>
              <a:ext uri="{FF2B5EF4-FFF2-40B4-BE49-F238E27FC236}">
                <a16:creationId xmlns:a16="http://schemas.microsoft.com/office/drawing/2014/main" id="{7E147460-D0F8-B440-FBD1-5F3EE1AE8441}"/>
              </a:ext>
            </a:extLst>
          </p:cNvPr>
          <p:cNvSpPr txBox="1"/>
          <p:nvPr/>
        </p:nvSpPr>
        <p:spPr>
          <a:xfrm>
            <a:off x="6753489" y="2074507"/>
            <a:ext cx="2762295" cy="523220"/>
          </a:xfrm>
          <a:prstGeom prst="rect">
            <a:avLst/>
          </a:prstGeom>
          <a:noFill/>
        </p:spPr>
        <p:txBody>
          <a:bodyPr wrap="none" rtlCol="0">
            <a:spAutoFit/>
          </a:bodyPr>
          <a:lstStyle/>
          <a:p>
            <a:r>
              <a:rPr lang="en-US" altLang="zh-CN" sz="2800" dirty="0">
                <a:solidFill>
                  <a:srgbClr val="FF0000"/>
                </a:solidFill>
              </a:rPr>
              <a:t>Race</a:t>
            </a:r>
            <a:r>
              <a:rPr lang="zh-CN" altLang="en-US" sz="2800" dirty="0">
                <a:solidFill>
                  <a:srgbClr val="FF0000"/>
                </a:solidFill>
              </a:rPr>
              <a:t> </a:t>
            </a:r>
            <a:r>
              <a:rPr lang="en-US" altLang="zh-CN" sz="2800" dirty="0">
                <a:solidFill>
                  <a:srgbClr val="FF0000"/>
                </a:solidFill>
              </a:rPr>
              <a:t>condition</a:t>
            </a:r>
            <a:endParaRPr lang="en-US" sz="2800" dirty="0">
              <a:solidFill>
                <a:srgbClr val="FF0000"/>
              </a:solidFill>
            </a:endParaRPr>
          </a:p>
        </p:txBody>
      </p:sp>
      <p:sp>
        <p:nvSpPr>
          <p:cNvPr id="8" name="右箭头 7">
            <a:extLst>
              <a:ext uri="{FF2B5EF4-FFF2-40B4-BE49-F238E27FC236}">
                <a16:creationId xmlns:a16="http://schemas.microsoft.com/office/drawing/2014/main" id="{68009A3A-6479-D340-6C7F-87C02E66B0D5}"/>
              </a:ext>
            </a:extLst>
          </p:cNvPr>
          <p:cNvSpPr/>
          <p:nvPr/>
        </p:nvSpPr>
        <p:spPr>
          <a:xfrm rot="10800000">
            <a:off x="5322879" y="2175126"/>
            <a:ext cx="1172936" cy="265569"/>
          </a:xfrm>
          <a:prstGeom prst="rightArrow">
            <a:avLst/>
          </a:prstGeom>
          <a:solidFill>
            <a:srgbClr val="FF000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827915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ChangeArrowheads="1"/>
          </p:cNvSpPr>
          <p:nvPr>
            <p:ph type="title"/>
          </p:nvPr>
        </p:nvSpPr>
        <p:spPr/>
        <p:txBody>
          <a:bodyPr/>
          <a:lstStyle/>
          <a:p>
            <a:pPr eaLnBrk="1" hangingPunct="1"/>
            <a:r>
              <a:rPr lang="en-US" altLang="zh-CN">
                <a:ea typeface="宋体" charset="-122"/>
              </a:rPr>
              <a:t>Issues</a:t>
            </a:r>
          </a:p>
        </p:txBody>
      </p:sp>
      <p:sp>
        <p:nvSpPr>
          <p:cNvPr id="29701" name="Rectangle 3"/>
          <p:cNvSpPr>
            <a:spLocks noGrp="1" noChangeArrowheads="1"/>
          </p:cNvSpPr>
          <p:nvPr>
            <p:ph type="body" idx="1"/>
          </p:nvPr>
        </p:nvSpPr>
        <p:spPr/>
        <p:txBody>
          <a:bodyPr/>
          <a:lstStyle/>
          <a:p>
            <a:pPr eaLnBrk="1" hangingPunct="1">
              <a:lnSpc>
                <a:spcPct val="80000"/>
              </a:lnSpc>
            </a:pPr>
            <a:r>
              <a:rPr lang="en-US" altLang="zh-CN" sz="2800" dirty="0">
                <a:ea typeface="宋体" charset="-122"/>
              </a:rPr>
              <a:t>None of these approaches is appropriate for all types of resources</a:t>
            </a:r>
          </a:p>
          <a:p>
            <a:pPr lvl="1" eaLnBrk="1" hangingPunct="1">
              <a:lnSpc>
                <a:spcPct val="80000"/>
              </a:lnSpc>
            </a:pPr>
            <a:r>
              <a:rPr lang="en-US" altLang="zh-CN" sz="2400" dirty="0">
                <a:ea typeface="宋体" charset="-122"/>
              </a:rPr>
              <a:t>Some processes (like updating a database) cannot be killed and rerun safely.</a:t>
            </a:r>
          </a:p>
          <a:p>
            <a:pPr lvl="1" eaLnBrk="1" hangingPunct="1">
              <a:lnSpc>
                <a:spcPct val="80000"/>
              </a:lnSpc>
            </a:pPr>
            <a:r>
              <a:rPr lang="en-US" altLang="zh-CN" sz="2400" dirty="0">
                <a:ea typeface="宋体" charset="-122"/>
              </a:rPr>
              <a:t>Some resources cannot be safely preempted (some of these like printers can be preempted if spooling is used).</a:t>
            </a:r>
          </a:p>
          <a:p>
            <a:pPr lvl="1" eaLnBrk="1" hangingPunct="1">
              <a:lnSpc>
                <a:spcPct val="80000"/>
              </a:lnSpc>
            </a:pPr>
            <a:r>
              <a:rPr lang="en-US" altLang="zh-CN" sz="2400" dirty="0">
                <a:ea typeface="宋体" charset="-122"/>
              </a:rPr>
              <a:t>Some processes cannot be rolled back.</a:t>
            </a:r>
          </a:p>
          <a:p>
            <a:pPr lvl="2" eaLnBrk="1" hangingPunct="1">
              <a:lnSpc>
                <a:spcPct val="80000"/>
              </a:lnSpc>
            </a:pPr>
            <a:r>
              <a:rPr lang="en-US" altLang="zh-CN" sz="2000" dirty="0">
                <a:ea typeface="宋体" charset="-122"/>
              </a:rPr>
              <a:t>How do you roll back shared variables that have been successively updated by multiple processes.</a:t>
            </a:r>
          </a:p>
          <a:p>
            <a:pPr lvl="1" eaLnBrk="1" hangingPunct="1">
              <a:lnSpc>
                <a:spcPct val="80000"/>
              </a:lnSpc>
            </a:pPr>
            <a:r>
              <a:rPr lang="en-US" altLang="zh-CN" sz="2400" dirty="0">
                <a:ea typeface="宋体" charset="-122"/>
              </a:rPr>
              <a:t>process rollback is expensive.</a:t>
            </a:r>
          </a:p>
          <a:p>
            <a:pPr lvl="2" eaLnBrk="1" hangingPunct="1">
              <a:lnSpc>
                <a:spcPct val="80000"/>
              </a:lnSpc>
            </a:pPr>
            <a:r>
              <a:rPr lang="en-US" altLang="zh-CN" sz="2000" dirty="0">
                <a:ea typeface="宋体" charset="-122"/>
              </a:rPr>
              <a:t>Successive checkpoints must save both image and state.</a:t>
            </a:r>
          </a:p>
          <a:p>
            <a:pPr lvl="2" eaLnBrk="1" hangingPunct="1">
              <a:lnSpc>
                <a:spcPct val="80000"/>
              </a:lnSpc>
            </a:pPr>
            <a:r>
              <a:rPr lang="en-US" altLang="zh-CN" sz="2000" dirty="0">
                <a:ea typeface="宋体" charset="-122"/>
              </a:rPr>
              <a:t>Multiple checkpoints need to be saved for a process.</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AE10C-5B54-8532-724D-411E9A5E6382}"/>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endParaRPr lang="en-US" dirty="0"/>
          </a:p>
        </p:txBody>
      </p:sp>
      <p:grpSp>
        <p:nvGrpSpPr>
          <p:cNvPr id="9" name="组合 8">
            <a:extLst>
              <a:ext uri="{FF2B5EF4-FFF2-40B4-BE49-F238E27FC236}">
                <a16:creationId xmlns:a16="http://schemas.microsoft.com/office/drawing/2014/main" id="{1A5429E6-18F1-4A0D-76DC-0BA615274982}"/>
              </a:ext>
            </a:extLst>
          </p:cNvPr>
          <p:cNvGrpSpPr/>
          <p:nvPr/>
        </p:nvGrpSpPr>
        <p:grpSpPr>
          <a:xfrm>
            <a:off x="6409994" y="1924903"/>
            <a:ext cx="4258006" cy="2061714"/>
            <a:chOff x="4429387" y="2049251"/>
            <a:chExt cx="3832871" cy="1589881"/>
          </a:xfrm>
        </p:grpSpPr>
        <p:pic>
          <p:nvPicPr>
            <p:cNvPr id="7" name="内容占位符 4">
              <a:extLst>
                <a:ext uri="{FF2B5EF4-FFF2-40B4-BE49-F238E27FC236}">
                  <a16:creationId xmlns:a16="http://schemas.microsoft.com/office/drawing/2014/main" id="{9DFCC647-291C-EE93-9041-3E1143EB4633}"/>
                </a:ext>
              </a:extLst>
            </p:cNvPr>
            <p:cNvPicPr>
              <a:picLocks noChangeAspect="1"/>
            </p:cNvPicPr>
            <p:nvPr/>
          </p:nvPicPr>
          <p:blipFill>
            <a:blip r:embed="rId2"/>
            <a:stretch>
              <a:fillRect/>
            </a:stretch>
          </p:blipFill>
          <p:spPr>
            <a:xfrm>
              <a:off x="4429387" y="2049251"/>
              <a:ext cx="3752587" cy="1589881"/>
            </a:xfrm>
            <a:prstGeom prst="rect">
              <a:avLst/>
            </a:prstGeom>
          </p:spPr>
        </p:pic>
        <p:sp>
          <p:nvSpPr>
            <p:cNvPr id="8" name="矩形 7">
              <a:extLst>
                <a:ext uri="{FF2B5EF4-FFF2-40B4-BE49-F238E27FC236}">
                  <a16:creationId xmlns:a16="http://schemas.microsoft.com/office/drawing/2014/main" id="{9DA66A02-FC2D-5CA1-C01E-4E3EB5B97533}"/>
                </a:ext>
              </a:extLst>
            </p:cNvPr>
            <p:cNvSpPr/>
            <p:nvPr/>
          </p:nvSpPr>
          <p:spPr>
            <a:xfrm>
              <a:off x="7913915" y="2689464"/>
              <a:ext cx="348343" cy="620485"/>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2" name="组合 11">
            <a:extLst>
              <a:ext uri="{FF2B5EF4-FFF2-40B4-BE49-F238E27FC236}">
                <a16:creationId xmlns:a16="http://schemas.microsoft.com/office/drawing/2014/main" id="{9D1095AD-726B-C36F-2308-940252B647A4}"/>
              </a:ext>
            </a:extLst>
          </p:cNvPr>
          <p:cNvGrpSpPr/>
          <p:nvPr/>
        </p:nvGrpSpPr>
        <p:grpSpPr>
          <a:xfrm>
            <a:off x="1592904" y="1992446"/>
            <a:ext cx="4349103" cy="1964224"/>
            <a:chOff x="4429387" y="2049251"/>
            <a:chExt cx="3832871" cy="1589881"/>
          </a:xfrm>
        </p:grpSpPr>
        <p:pic>
          <p:nvPicPr>
            <p:cNvPr id="13" name="内容占位符 4">
              <a:extLst>
                <a:ext uri="{FF2B5EF4-FFF2-40B4-BE49-F238E27FC236}">
                  <a16:creationId xmlns:a16="http://schemas.microsoft.com/office/drawing/2014/main" id="{3D576A5F-8939-8E54-9201-07721539111E}"/>
                </a:ext>
              </a:extLst>
            </p:cNvPr>
            <p:cNvPicPr>
              <a:picLocks noChangeAspect="1"/>
            </p:cNvPicPr>
            <p:nvPr/>
          </p:nvPicPr>
          <p:blipFill>
            <a:blip r:embed="rId2"/>
            <a:stretch>
              <a:fillRect/>
            </a:stretch>
          </p:blipFill>
          <p:spPr>
            <a:xfrm>
              <a:off x="4429387" y="2049251"/>
              <a:ext cx="3752587" cy="1589881"/>
            </a:xfrm>
            <a:prstGeom prst="rect">
              <a:avLst/>
            </a:prstGeom>
          </p:spPr>
        </p:pic>
        <p:sp>
          <p:nvSpPr>
            <p:cNvPr id="14" name="矩形 13">
              <a:extLst>
                <a:ext uri="{FF2B5EF4-FFF2-40B4-BE49-F238E27FC236}">
                  <a16:creationId xmlns:a16="http://schemas.microsoft.com/office/drawing/2014/main" id="{1F202300-5576-184D-B7B8-BD3E76398DF1}"/>
                </a:ext>
              </a:extLst>
            </p:cNvPr>
            <p:cNvSpPr/>
            <p:nvPr/>
          </p:nvSpPr>
          <p:spPr>
            <a:xfrm>
              <a:off x="7913915" y="2689464"/>
              <a:ext cx="348343" cy="620485"/>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 name="文本框 14">
            <a:extLst>
              <a:ext uri="{FF2B5EF4-FFF2-40B4-BE49-F238E27FC236}">
                <a16:creationId xmlns:a16="http://schemas.microsoft.com/office/drawing/2014/main" id="{53CE3A10-BCE9-729D-848A-D0632687488F}"/>
              </a:ext>
            </a:extLst>
          </p:cNvPr>
          <p:cNvSpPr txBox="1"/>
          <p:nvPr/>
        </p:nvSpPr>
        <p:spPr>
          <a:xfrm>
            <a:off x="4749906" y="876316"/>
            <a:ext cx="2244525" cy="954107"/>
          </a:xfrm>
          <a:prstGeom prst="rect">
            <a:avLst/>
          </a:prstGeom>
          <a:noFill/>
        </p:spPr>
        <p:txBody>
          <a:bodyPr wrap="none" rtlCol="0">
            <a:spAutoFit/>
          </a:bodyPr>
          <a:lstStyle/>
          <a:p>
            <a:r>
              <a:rPr lang="en-US" altLang="zh-CN" sz="2800" dirty="0"/>
              <a:t>2</a:t>
            </a:r>
            <a:r>
              <a:rPr lang="zh-CN" altLang="en-US" sz="2800" dirty="0"/>
              <a:t> </a:t>
            </a:r>
            <a:r>
              <a:rPr lang="en-US" altLang="zh-CN" sz="2800" dirty="0"/>
              <a:t>producers</a:t>
            </a:r>
          </a:p>
          <a:p>
            <a:r>
              <a:rPr lang="en-US" altLang="zh-CN" sz="2800" dirty="0">
                <a:solidFill>
                  <a:srgbClr val="FF0000"/>
                </a:solidFill>
              </a:rPr>
              <a:t>Empty</a:t>
            </a:r>
            <a:r>
              <a:rPr lang="zh-CN" altLang="en-US" sz="2800" dirty="0">
                <a:solidFill>
                  <a:srgbClr val="FF0000"/>
                </a:solidFill>
              </a:rPr>
              <a:t> </a:t>
            </a:r>
            <a:r>
              <a:rPr lang="en-US" altLang="zh-CN" sz="2800" dirty="0">
                <a:solidFill>
                  <a:srgbClr val="FF0000"/>
                </a:solidFill>
              </a:rPr>
              <a:t>=</a:t>
            </a:r>
            <a:r>
              <a:rPr lang="zh-CN" altLang="en-US" sz="2800" dirty="0">
                <a:solidFill>
                  <a:srgbClr val="FF0000"/>
                </a:solidFill>
              </a:rPr>
              <a:t> </a:t>
            </a:r>
            <a:r>
              <a:rPr lang="en-US" altLang="zh-CN" sz="2800" dirty="0">
                <a:solidFill>
                  <a:srgbClr val="FF0000"/>
                </a:solidFill>
              </a:rPr>
              <a:t>9</a:t>
            </a:r>
            <a:endParaRPr lang="en-US" sz="2800" dirty="0">
              <a:solidFill>
                <a:srgbClr val="FF0000"/>
              </a:solidFill>
            </a:endParaRPr>
          </a:p>
        </p:txBody>
      </p:sp>
      <p:cxnSp>
        <p:nvCxnSpPr>
          <p:cNvPr id="17" name="直线连接符 16">
            <a:extLst>
              <a:ext uri="{FF2B5EF4-FFF2-40B4-BE49-F238E27FC236}">
                <a16:creationId xmlns:a16="http://schemas.microsoft.com/office/drawing/2014/main" id="{B807CBAC-4778-DFBD-1331-9A7720C7CFBD}"/>
              </a:ext>
            </a:extLst>
          </p:cNvPr>
          <p:cNvCxnSpPr/>
          <p:nvPr/>
        </p:nvCxnSpPr>
        <p:spPr>
          <a:xfrm>
            <a:off x="2586280" y="2955760"/>
            <a:ext cx="2271252" cy="0"/>
          </a:xfrm>
          <a:prstGeom prst="line">
            <a:avLst/>
          </a:prstGeom>
        </p:spPr>
        <p:style>
          <a:lnRef idx="2">
            <a:schemeClr val="accent4"/>
          </a:lnRef>
          <a:fillRef idx="0">
            <a:schemeClr val="accent4"/>
          </a:fillRef>
          <a:effectRef idx="1">
            <a:schemeClr val="accent4"/>
          </a:effectRef>
          <a:fontRef idx="minor">
            <a:schemeClr val="tx1"/>
          </a:fontRef>
        </p:style>
      </p:cxnSp>
      <p:pic>
        <p:nvPicPr>
          <p:cNvPr id="19" name="图片 18">
            <a:extLst>
              <a:ext uri="{FF2B5EF4-FFF2-40B4-BE49-F238E27FC236}">
                <a16:creationId xmlns:a16="http://schemas.microsoft.com/office/drawing/2014/main" id="{790699F4-236D-0596-59DD-90D6C611EDF0}"/>
              </a:ext>
            </a:extLst>
          </p:cNvPr>
          <p:cNvPicPr>
            <a:picLocks noChangeAspect="1"/>
          </p:cNvPicPr>
          <p:nvPr/>
        </p:nvPicPr>
        <p:blipFill>
          <a:blip r:embed="rId3"/>
          <a:stretch>
            <a:fillRect/>
          </a:stretch>
        </p:blipFill>
        <p:spPr>
          <a:xfrm>
            <a:off x="1755784" y="4614247"/>
            <a:ext cx="3869887" cy="1009536"/>
          </a:xfrm>
          <a:prstGeom prst="rect">
            <a:avLst/>
          </a:prstGeom>
        </p:spPr>
      </p:pic>
      <p:sp>
        <p:nvSpPr>
          <p:cNvPr id="27" name="文本框 26">
            <a:extLst>
              <a:ext uri="{FF2B5EF4-FFF2-40B4-BE49-F238E27FC236}">
                <a16:creationId xmlns:a16="http://schemas.microsoft.com/office/drawing/2014/main" id="{CAC0A613-FF36-22AB-7F33-DFAD33ADCDFF}"/>
              </a:ext>
            </a:extLst>
          </p:cNvPr>
          <p:cNvSpPr txBox="1"/>
          <p:nvPr/>
        </p:nvSpPr>
        <p:spPr>
          <a:xfrm>
            <a:off x="7425097" y="1092833"/>
            <a:ext cx="1683474" cy="523220"/>
          </a:xfrm>
          <a:prstGeom prst="rect">
            <a:avLst/>
          </a:prstGeom>
          <a:noFill/>
        </p:spPr>
        <p:txBody>
          <a:bodyPr wrap="none" rtlCol="0">
            <a:spAutoFit/>
          </a:bodyPr>
          <a:lstStyle/>
          <a:p>
            <a:r>
              <a:rPr lang="en-US" altLang="zh-CN" sz="2800" dirty="0">
                <a:solidFill>
                  <a:srgbClr val="FF0000"/>
                </a:solidFill>
              </a:rPr>
              <a:t>MAX=10</a:t>
            </a:r>
            <a:endParaRPr lang="en-US" sz="2800" dirty="0">
              <a:solidFill>
                <a:srgbClr val="FF0000"/>
              </a:solidFill>
            </a:endParaRPr>
          </a:p>
        </p:txBody>
      </p:sp>
      <p:sp>
        <p:nvSpPr>
          <p:cNvPr id="28" name="文本框 27">
            <a:extLst>
              <a:ext uri="{FF2B5EF4-FFF2-40B4-BE49-F238E27FC236}">
                <a16:creationId xmlns:a16="http://schemas.microsoft.com/office/drawing/2014/main" id="{30B9C327-1F33-24E0-09C0-8F4DE9149F56}"/>
              </a:ext>
            </a:extLst>
          </p:cNvPr>
          <p:cNvSpPr txBox="1"/>
          <p:nvPr/>
        </p:nvSpPr>
        <p:spPr>
          <a:xfrm>
            <a:off x="2133556" y="3902240"/>
            <a:ext cx="2068195" cy="523220"/>
          </a:xfrm>
          <a:prstGeom prst="rect">
            <a:avLst/>
          </a:prstGeom>
          <a:noFill/>
        </p:spPr>
        <p:txBody>
          <a:bodyPr wrap="none" rtlCol="0">
            <a:spAutoFit/>
          </a:bodyPr>
          <a:lstStyle/>
          <a:p>
            <a:r>
              <a:rPr lang="en-US" altLang="zh-CN" sz="2800" dirty="0"/>
              <a:t>Producer</a:t>
            </a:r>
            <a:r>
              <a:rPr lang="zh-CN" altLang="en-US" sz="2800" dirty="0"/>
              <a:t> </a:t>
            </a:r>
            <a:r>
              <a:rPr lang="en-US" altLang="zh-CN" sz="2800" dirty="0"/>
              <a:t>1</a:t>
            </a:r>
          </a:p>
        </p:txBody>
      </p:sp>
      <p:sp>
        <p:nvSpPr>
          <p:cNvPr id="29" name="文本框 28">
            <a:extLst>
              <a:ext uri="{FF2B5EF4-FFF2-40B4-BE49-F238E27FC236}">
                <a16:creationId xmlns:a16="http://schemas.microsoft.com/office/drawing/2014/main" id="{5AB8A9DA-6A60-2607-F303-57F50FDFEA1C}"/>
              </a:ext>
            </a:extLst>
          </p:cNvPr>
          <p:cNvSpPr txBox="1"/>
          <p:nvPr/>
        </p:nvSpPr>
        <p:spPr>
          <a:xfrm>
            <a:off x="7522021" y="3877002"/>
            <a:ext cx="2068195" cy="523220"/>
          </a:xfrm>
          <a:prstGeom prst="rect">
            <a:avLst/>
          </a:prstGeom>
          <a:noFill/>
        </p:spPr>
        <p:txBody>
          <a:bodyPr wrap="none" rtlCol="0">
            <a:spAutoFit/>
          </a:bodyPr>
          <a:lstStyle/>
          <a:p>
            <a:r>
              <a:rPr lang="en-US" altLang="zh-CN" sz="2800" dirty="0"/>
              <a:t>Producer</a:t>
            </a:r>
            <a:r>
              <a:rPr lang="zh-CN" altLang="en-US" sz="2800" dirty="0"/>
              <a:t> </a:t>
            </a:r>
            <a:r>
              <a:rPr lang="en-US" altLang="zh-CN" sz="2800" dirty="0"/>
              <a:t>2</a:t>
            </a:r>
          </a:p>
        </p:txBody>
      </p:sp>
      <p:pic>
        <p:nvPicPr>
          <p:cNvPr id="3" name="图片 2">
            <a:extLst>
              <a:ext uri="{FF2B5EF4-FFF2-40B4-BE49-F238E27FC236}">
                <a16:creationId xmlns:a16="http://schemas.microsoft.com/office/drawing/2014/main" id="{111130CC-51D9-2AB1-A03A-978F692BE5F0}"/>
              </a:ext>
            </a:extLst>
          </p:cNvPr>
          <p:cNvPicPr>
            <a:picLocks noChangeAspect="1"/>
          </p:cNvPicPr>
          <p:nvPr/>
        </p:nvPicPr>
        <p:blipFill>
          <a:blip r:embed="rId3"/>
          <a:stretch>
            <a:fillRect/>
          </a:stretch>
        </p:blipFill>
        <p:spPr>
          <a:xfrm>
            <a:off x="6287007" y="4628021"/>
            <a:ext cx="3869887" cy="1009536"/>
          </a:xfrm>
          <a:prstGeom prst="rect">
            <a:avLst/>
          </a:prstGeom>
        </p:spPr>
      </p:pic>
    </p:spTree>
    <p:extLst>
      <p:ext uri="{BB962C8B-B14F-4D97-AF65-F5344CB8AC3E}">
        <p14:creationId xmlns:p14="http://schemas.microsoft.com/office/powerpoint/2010/main" val="20273970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AE10C-5B54-8532-724D-411E9A5E6382}"/>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endParaRPr lang="en-US" dirty="0"/>
          </a:p>
        </p:txBody>
      </p:sp>
      <p:grpSp>
        <p:nvGrpSpPr>
          <p:cNvPr id="9" name="组合 8">
            <a:extLst>
              <a:ext uri="{FF2B5EF4-FFF2-40B4-BE49-F238E27FC236}">
                <a16:creationId xmlns:a16="http://schemas.microsoft.com/office/drawing/2014/main" id="{1A5429E6-18F1-4A0D-76DC-0BA615274982}"/>
              </a:ext>
            </a:extLst>
          </p:cNvPr>
          <p:cNvGrpSpPr/>
          <p:nvPr/>
        </p:nvGrpSpPr>
        <p:grpSpPr>
          <a:xfrm>
            <a:off x="6356159" y="1830422"/>
            <a:ext cx="4258006" cy="2061714"/>
            <a:chOff x="4429387" y="2049251"/>
            <a:chExt cx="3832871" cy="1589881"/>
          </a:xfrm>
        </p:grpSpPr>
        <p:pic>
          <p:nvPicPr>
            <p:cNvPr id="7" name="内容占位符 4">
              <a:extLst>
                <a:ext uri="{FF2B5EF4-FFF2-40B4-BE49-F238E27FC236}">
                  <a16:creationId xmlns:a16="http://schemas.microsoft.com/office/drawing/2014/main" id="{9DFCC647-291C-EE93-9041-3E1143EB4633}"/>
                </a:ext>
              </a:extLst>
            </p:cNvPr>
            <p:cNvPicPr>
              <a:picLocks noChangeAspect="1"/>
            </p:cNvPicPr>
            <p:nvPr/>
          </p:nvPicPr>
          <p:blipFill>
            <a:blip r:embed="rId2"/>
            <a:stretch>
              <a:fillRect/>
            </a:stretch>
          </p:blipFill>
          <p:spPr>
            <a:xfrm>
              <a:off x="4429387" y="2049251"/>
              <a:ext cx="3752587" cy="1589881"/>
            </a:xfrm>
            <a:prstGeom prst="rect">
              <a:avLst/>
            </a:prstGeom>
          </p:spPr>
        </p:pic>
        <p:sp>
          <p:nvSpPr>
            <p:cNvPr id="8" name="矩形 7">
              <a:extLst>
                <a:ext uri="{FF2B5EF4-FFF2-40B4-BE49-F238E27FC236}">
                  <a16:creationId xmlns:a16="http://schemas.microsoft.com/office/drawing/2014/main" id="{9DA66A02-FC2D-5CA1-C01E-4E3EB5B97533}"/>
                </a:ext>
              </a:extLst>
            </p:cNvPr>
            <p:cNvSpPr/>
            <p:nvPr/>
          </p:nvSpPr>
          <p:spPr>
            <a:xfrm>
              <a:off x="7913915" y="2689464"/>
              <a:ext cx="348343" cy="620485"/>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2" name="组合 11">
            <a:extLst>
              <a:ext uri="{FF2B5EF4-FFF2-40B4-BE49-F238E27FC236}">
                <a16:creationId xmlns:a16="http://schemas.microsoft.com/office/drawing/2014/main" id="{9D1095AD-726B-C36F-2308-940252B647A4}"/>
              </a:ext>
            </a:extLst>
          </p:cNvPr>
          <p:cNvGrpSpPr/>
          <p:nvPr/>
        </p:nvGrpSpPr>
        <p:grpSpPr>
          <a:xfrm>
            <a:off x="1592904" y="1992446"/>
            <a:ext cx="4349103" cy="1964224"/>
            <a:chOff x="4429387" y="2049251"/>
            <a:chExt cx="3832871" cy="1589881"/>
          </a:xfrm>
        </p:grpSpPr>
        <p:pic>
          <p:nvPicPr>
            <p:cNvPr id="13" name="内容占位符 4">
              <a:extLst>
                <a:ext uri="{FF2B5EF4-FFF2-40B4-BE49-F238E27FC236}">
                  <a16:creationId xmlns:a16="http://schemas.microsoft.com/office/drawing/2014/main" id="{3D576A5F-8939-8E54-9201-07721539111E}"/>
                </a:ext>
              </a:extLst>
            </p:cNvPr>
            <p:cNvPicPr>
              <a:picLocks noChangeAspect="1"/>
            </p:cNvPicPr>
            <p:nvPr/>
          </p:nvPicPr>
          <p:blipFill>
            <a:blip r:embed="rId2"/>
            <a:stretch>
              <a:fillRect/>
            </a:stretch>
          </p:blipFill>
          <p:spPr>
            <a:xfrm>
              <a:off x="4429387" y="2049251"/>
              <a:ext cx="3752587" cy="1589881"/>
            </a:xfrm>
            <a:prstGeom prst="rect">
              <a:avLst/>
            </a:prstGeom>
          </p:spPr>
        </p:pic>
        <p:sp>
          <p:nvSpPr>
            <p:cNvPr id="14" name="矩形 13">
              <a:extLst>
                <a:ext uri="{FF2B5EF4-FFF2-40B4-BE49-F238E27FC236}">
                  <a16:creationId xmlns:a16="http://schemas.microsoft.com/office/drawing/2014/main" id="{1F202300-5576-184D-B7B8-BD3E76398DF1}"/>
                </a:ext>
              </a:extLst>
            </p:cNvPr>
            <p:cNvSpPr/>
            <p:nvPr/>
          </p:nvSpPr>
          <p:spPr>
            <a:xfrm>
              <a:off x="7913915" y="2689464"/>
              <a:ext cx="348343" cy="620485"/>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 name="文本框 14">
            <a:extLst>
              <a:ext uri="{FF2B5EF4-FFF2-40B4-BE49-F238E27FC236}">
                <a16:creationId xmlns:a16="http://schemas.microsoft.com/office/drawing/2014/main" id="{53CE3A10-BCE9-729D-848A-D0632687488F}"/>
              </a:ext>
            </a:extLst>
          </p:cNvPr>
          <p:cNvSpPr txBox="1"/>
          <p:nvPr/>
        </p:nvSpPr>
        <p:spPr>
          <a:xfrm>
            <a:off x="4749906" y="876316"/>
            <a:ext cx="2244525" cy="954107"/>
          </a:xfrm>
          <a:prstGeom prst="rect">
            <a:avLst/>
          </a:prstGeom>
          <a:noFill/>
        </p:spPr>
        <p:txBody>
          <a:bodyPr wrap="none" rtlCol="0">
            <a:spAutoFit/>
          </a:bodyPr>
          <a:lstStyle/>
          <a:p>
            <a:r>
              <a:rPr lang="en-US" altLang="zh-CN" sz="2800" dirty="0"/>
              <a:t>2</a:t>
            </a:r>
            <a:r>
              <a:rPr lang="zh-CN" altLang="en-US" sz="2800" dirty="0"/>
              <a:t> </a:t>
            </a:r>
            <a:r>
              <a:rPr lang="en-US" altLang="zh-CN" sz="2800" dirty="0"/>
              <a:t>producers</a:t>
            </a:r>
          </a:p>
          <a:p>
            <a:r>
              <a:rPr lang="en-US" altLang="zh-CN" sz="2800" dirty="0">
                <a:solidFill>
                  <a:srgbClr val="FF0000"/>
                </a:solidFill>
              </a:rPr>
              <a:t>Empty</a:t>
            </a:r>
            <a:r>
              <a:rPr lang="zh-CN" altLang="en-US" sz="2800" dirty="0">
                <a:solidFill>
                  <a:srgbClr val="FF0000"/>
                </a:solidFill>
              </a:rPr>
              <a:t> </a:t>
            </a:r>
            <a:r>
              <a:rPr lang="en-US" altLang="zh-CN" sz="2800" dirty="0">
                <a:solidFill>
                  <a:srgbClr val="FF0000"/>
                </a:solidFill>
              </a:rPr>
              <a:t>=</a:t>
            </a:r>
            <a:r>
              <a:rPr lang="zh-CN" altLang="en-US" sz="2800" dirty="0">
                <a:solidFill>
                  <a:srgbClr val="FF0000"/>
                </a:solidFill>
              </a:rPr>
              <a:t> </a:t>
            </a:r>
            <a:r>
              <a:rPr lang="en-US" altLang="zh-CN" sz="2800" dirty="0">
                <a:solidFill>
                  <a:srgbClr val="FF0000"/>
                </a:solidFill>
              </a:rPr>
              <a:t>8</a:t>
            </a:r>
            <a:endParaRPr lang="en-US" sz="2800" dirty="0">
              <a:solidFill>
                <a:srgbClr val="FF0000"/>
              </a:solidFill>
            </a:endParaRPr>
          </a:p>
        </p:txBody>
      </p:sp>
      <p:cxnSp>
        <p:nvCxnSpPr>
          <p:cNvPr id="17" name="直线连接符 16">
            <a:extLst>
              <a:ext uri="{FF2B5EF4-FFF2-40B4-BE49-F238E27FC236}">
                <a16:creationId xmlns:a16="http://schemas.microsoft.com/office/drawing/2014/main" id="{B807CBAC-4778-DFBD-1331-9A7720C7CFBD}"/>
              </a:ext>
            </a:extLst>
          </p:cNvPr>
          <p:cNvCxnSpPr/>
          <p:nvPr/>
        </p:nvCxnSpPr>
        <p:spPr>
          <a:xfrm>
            <a:off x="2586280" y="2955760"/>
            <a:ext cx="2271252"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18" name="直线连接符 17">
            <a:extLst>
              <a:ext uri="{FF2B5EF4-FFF2-40B4-BE49-F238E27FC236}">
                <a16:creationId xmlns:a16="http://schemas.microsoft.com/office/drawing/2014/main" id="{B6CE27B8-0D64-EA08-29B2-8C7A2598FA68}"/>
              </a:ext>
            </a:extLst>
          </p:cNvPr>
          <p:cNvCxnSpPr/>
          <p:nvPr/>
        </p:nvCxnSpPr>
        <p:spPr>
          <a:xfrm>
            <a:off x="7304941" y="2861279"/>
            <a:ext cx="2271252" cy="0"/>
          </a:xfrm>
          <a:prstGeom prst="line">
            <a:avLst/>
          </a:prstGeom>
        </p:spPr>
        <p:style>
          <a:lnRef idx="2">
            <a:schemeClr val="accent4"/>
          </a:lnRef>
          <a:fillRef idx="0">
            <a:schemeClr val="accent4"/>
          </a:fillRef>
          <a:effectRef idx="1">
            <a:schemeClr val="accent4"/>
          </a:effectRef>
          <a:fontRef idx="minor">
            <a:schemeClr val="tx1"/>
          </a:fontRef>
        </p:style>
      </p:cxnSp>
      <p:pic>
        <p:nvPicPr>
          <p:cNvPr id="19" name="图片 18">
            <a:extLst>
              <a:ext uri="{FF2B5EF4-FFF2-40B4-BE49-F238E27FC236}">
                <a16:creationId xmlns:a16="http://schemas.microsoft.com/office/drawing/2014/main" id="{790699F4-236D-0596-59DD-90D6C611EDF0}"/>
              </a:ext>
            </a:extLst>
          </p:cNvPr>
          <p:cNvPicPr>
            <a:picLocks noChangeAspect="1"/>
          </p:cNvPicPr>
          <p:nvPr/>
        </p:nvPicPr>
        <p:blipFill>
          <a:blip r:embed="rId3"/>
          <a:stretch>
            <a:fillRect/>
          </a:stretch>
        </p:blipFill>
        <p:spPr>
          <a:xfrm>
            <a:off x="1755784" y="4614247"/>
            <a:ext cx="3869887" cy="1009536"/>
          </a:xfrm>
          <a:prstGeom prst="rect">
            <a:avLst/>
          </a:prstGeom>
        </p:spPr>
      </p:pic>
      <p:pic>
        <p:nvPicPr>
          <p:cNvPr id="20" name="图片 19">
            <a:extLst>
              <a:ext uri="{FF2B5EF4-FFF2-40B4-BE49-F238E27FC236}">
                <a16:creationId xmlns:a16="http://schemas.microsoft.com/office/drawing/2014/main" id="{5A12B238-4938-5964-4716-7BB1BCF97A23}"/>
              </a:ext>
            </a:extLst>
          </p:cNvPr>
          <p:cNvPicPr>
            <a:picLocks noChangeAspect="1"/>
          </p:cNvPicPr>
          <p:nvPr/>
        </p:nvPicPr>
        <p:blipFill>
          <a:blip r:embed="rId3"/>
          <a:stretch>
            <a:fillRect/>
          </a:stretch>
        </p:blipFill>
        <p:spPr>
          <a:xfrm>
            <a:off x="6331968" y="4595408"/>
            <a:ext cx="3869887" cy="1009536"/>
          </a:xfrm>
          <a:prstGeom prst="rect">
            <a:avLst/>
          </a:prstGeom>
        </p:spPr>
      </p:pic>
      <p:sp>
        <p:nvSpPr>
          <p:cNvPr id="21" name="文本框 20">
            <a:extLst>
              <a:ext uri="{FF2B5EF4-FFF2-40B4-BE49-F238E27FC236}">
                <a16:creationId xmlns:a16="http://schemas.microsoft.com/office/drawing/2014/main" id="{7E0F55E2-EBF7-4524-594B-6CB2FCA78651}"/>
              </a:ext>
            </a:extLst>
          </p:cNvPr>
          <p:cNvSpPr txBox="1"/>
          <p:nvPr/>
        </p:nvSpPr>
        <p:spPr>
          <a:xfrm>
            <a:off x="2774966" y="5693606"/>
            <a:ext cx="7396052" cy="1015663"/>
          </a:xfrm>
          <a:prstGeom prst="rect">
            <a:avLst/>
          </a:prstGeom>
          <a:noFill/>
        </p:spPr>
        <p:txBody>
          <a:bodyPr wrap="square">
            <a:spAutoFit/>
          </a:bodyPr>
          <a:lstStyle>
            <a:defPPr>
              <a:defRPr lang="en-US"/>
            </a:defPPr>
            <a:lvl1pPr>
              <a:defRPr sz="2400" b="0">
                <a:latin typeface="Gill Sans" panose="020B0502020104020203"/>
              </a:defRPr>
            </a:lvl1pPr>
          </a:lstStyle>
          <a:p>
            <a:r>
              <a:rPr lang="en-US" altLang="zh-CN" sz="2000" dirty="0"/>
              <a:t>When Producer 2 thread preempts/interrupts Producer 1 thread just after it the line buffer[fill]=value, there is a race condition on the</a:t>
            </a:r>
            <a:r>
              <a:rPr lang="zh-CN" altLang="en-US" sz="2000" dirty="0"/>
              <a:t> </a:t>
            </a:r>
            <a:r>
              <a:rPr lang="en-US" altLang="zh-CN" sz="2000" dirty="0"/>
              <a:t>global variable fill, so fill is incremented only by 1 instead of by 2.</a:t>
            </a:r>
            <a:endParaRPr lang="en-US" sz="2000" dirty="0"/>
          </a:p>
        </p:txBody>
      </p:sp>
      <p:sp>
        <p:nvSpPr>
          <p:cNvPr id="22" name="文本框 21">
            <a:extLst>
              <a:ext uri="{FF2B5EF4-FFF2-40B4-BE49-F238E27FC236}">
                <a16:creationId xmlns:a16="http://schemas.microsoft.com/office/drawing/2014/main" id="{D3B31604-A7E2-9946-7840-20F2FE3DDE2D}"/>
              </a:ext>
            </a:extLst>
          </p:cNvPr>
          <p:cNvSpPr txBox="1"/>
          <p:nvPr/>
        </p:nvSpPr>
        <p:spPr>
          <a:xfrm>
            <a:off x="4407075" y="4021203"/>
            <a:ext cx="2244525" cy="523220"/>
          </a:xfrm>
          <a:prstGeom prst="rect">
            <a:avLst/>
          </a:prstGeom>
          <a:noFill/>
        </p:spPr>
        <p:txBody>
          <a:bodyPr wrap="none" rtlCol="0">
            <a:spAutoFit/>
          </a:bodyPr>
          <a:lstStyle/>
          <a:p>
            <a:r>
              <a:rPr lang="en-US" altLang="zh-CN" sz="2800" dirty="0">
                <a:solidFill>
                  <a:srgbClr val="FF0000"/>
                </a:solidFill>
              </a:rPr>
              <a:t>Interrupted</a:t>
            </a:r>
            <a:endParaRPr lang="en-US" sz="2800" dirty="0">
              <a:solidFill>
                <a:srgbClr val="FF0000"/>
              </a:solidFill>
            </a:endParaRPr>
          </a:p>
        </p:txBody>
      </p:sp>
      <p:cxnSp>
        <p:nvCxnSpPr>
          <p:cNvPr id="24" name="直线箭头连接符 23">
            <a:extLst>
              <a:ext uri="{FF2B5EF4-FFF2-40B4-BE49-F238E27FC236}">
                <a16:creationId xmlns:a16="http://schemas.microsoft.com/office/drawing/2014/main" id="{891CE052-06CF-CED9-0D97-6E602E86E9AD}"/>
              </a:ext>
            </a:extLst>
          </p:cNvPr>
          <p:cNvCxnSpPr>
            <a:cxnSpLocks/>
            <a:stCxn id="22" idx="2"/>
          </p:cNvCxnSpPr>
          <p:nvPr/>
        </p:nvCxnSpPr>
        <p:spPr>
          <a:xfrm flipH="1">
            <a:off x="5180279" y="4544424"/>
            <a:ext cx="349058" cy="53401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6" name="直线连接符 25">
            <a:extLst>
              <a:ext uri="{FF2B5EF4-FFF2-40B4-BE49-F238E27FC236}">
                <a16:creationId xmlns:a16="http://schemas.microsoft.com/office/drawing/2014/main" id="{D625DCAE-63C8-864E-6D7D-A28D27CDC5B4}"/>
              </a:ext>
            </a:extLst>
          </p:cNvPr>
          <p:cNvCxnSpPr/>
          <p:nvPr/>
        </p:nvCxnSpPr>
        <p:spPr>
          <a:xfrm>
            <a:off x="6740015" y="5083839"/>
            <a:ext cx="2271252" cy="0"/>
          </a:xfrm>
          <a:prstGeom prst="line">
            <a:avLst/>
          </a:prstGeom>
        </p:spPr>
        <p:style>
          <a:lnRef idx="2">
            <a:schemeClr val="accent4"/>
          </a:lnRef>
          <a:fillRef idx="0">
            <a:schemeClr val="accent4"/>
          </a:fillRef>
          <a:effectRef idx="1">
            <a:schemeClr val="accent4"/>
          </a:effectRef>
          <a:fontRef idx="minor">
            <a:schemeClr val="tx1"/>
          </a:fontRef>
        </p:style>
      </p:cxnSp>
      <p:sp>
        <p:nvSpPr>
          <p:cNvPr id="3" name="文本框 2">
            <a:extLst>
              <a:ext uri="{FF2B5EF4-FFF2-40B4-BE49-F238E27FC236}">
                <a16:creationId xmlns:a16="http://schemas.microsoft.com/office/drawing/2014/main" id="{0481141C-CAF1-E0DC-4C45-429453D7381A}"/>
              </a:ext>
            </a:extLst>
          </p:cNvPr>
          <p:cNvSpPr txBox="1"/>
          <p:nvPr/>
        </p:nvSpPr>
        <p:spPr>
          <a:xfrm>
            <a:off x="2250586" y="3755269"/>
            <a:ext cx="2068195" cy="523220"/>
          </a:xfrm>
          <a:prstGeom prst="rect">
            <a:avLst/>
          </a:prstGeom>
          <a:noFill/>
        </p:spPr>
        <p:txBody>
          <a:bodyPr wrap="none" rtlCol="0">
            <a:spAutoFit/>
          </a:bodyPr>
          <a:lstStyle/>
          <a:p>
            <a:r>
              <a:rPr lang="en-US" altLang="zh-CN" sz="2800" dirty="0"/>
              <a:t>Producer</a:t>
            </a:r>
            <a:r>
              <a:rPr lang="zh-CN" altLang="en-US" sz="2800" dirty="0"/>
              <a:t> </a:t>
            </a:r>
            <a:r>
              <a:rPr lang="en-US" altLang="zh-CN" sz="2800" dirty="0"/>
              <a:t>1</a:t>
            </a:r>
          </a:p>
        </p:txBody>
      </p:sp>
      <p:sp>
        <p:nvSpPr>
          <p:cNvPr id="5" name="文本框 4">
            <a:extLst>
              <a:ext uri="{FF2B5EF4-FFF2-40B4-BE49-F238E27FC236}">
                <a16:creationId xmlns:a16="http://schemas.microsoft.com/office/drawing/2014/main" id="{F435339E-472B-64EE-8C60-FAD045A2B105}"/>
              </a:ext>
            </a:extLst>
          </p:cNvPr>
          <p:cNvSpPr txBox="1"/>
          <p:nvPr/>
        </p:nvSpPr>
        <p:spPr>
          <a:xfrm>
            <a:off x="7639051" y="3730031"/>
            <a:ext cx="2068195" cy="523220"/>
          </a:xfrm>
          <a:prstGeom prst="rect">
            <a:avLst/>
          </a:prstGeom>
          <a:noFill/>
        </p:spPr>
        <p:txBody>
          <a:bodyPr wrap="none" rtlCol="0">
            <a:spAutoFit/>
          </a:bodyPr>
          <a:lstStyle/>
          <a:p>
            <a:r>
              <a:rPr lang="en-US" altLang="zh-CN" sz="2800" dirty="0"/>
              <a:t>Producer</a:t>
            </a:r>
            <a:r>
              <a:rPr lang="zh-CN" altLang="en-US" sz="2800" dirty="0"/>
              <a:t> </a:t>
            </a:r>
            <a:r>
              <a:rPr lang="en-US" altLang="zh-CN" sz="2800" dirty="0"/>
              <a:t>2</a:t>
            </a:r>
          </a:p>
        </p:txBody>
      </p:sp>
    </p:spTree>
    <p:extLst>
      <p:ext uri="{BB962C8B-B14F-4D97-AF65-F5344CB8AC3E}">
        <p14:creationId xmlns:p14="http://schemas.microsoft.com/office/powerpoint/2010/main" val="38390285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43B61CB-0C1F-57CF-0140-A27B0301F331}"/>
              </a:ext>
            </a:extLst>
          </p:cNvPr>
          <p:cNvPicPr>
            <a:picLocks noChangeAspect="1"/>
          </p:cNvPicPr>
          <p:nvPr/>
        </p:nvPicPr>
        <p:blipFill>
          <a:blip r:embed="rId2"/>
          <a:stretch>
            <a:fillRect/>
          </a:stretch>
        </p:blipFill>
        <p:spPr>
          <a:xfrm>
            <a:off x="2216148" y="1065363"/>
            <a:ext cx="6743497" cy="5138531"/>
          </a:xfrm>
          <a:prstGeom prst="rect">
            <a:avLst/>
          </a:prstGeom>
        </p:spPr>
      </p:pic>
      <p:sp>
        <p:nvSpPr>
          <p:cNvPr id="2" name="标题 1">
            <a:extLst>
              <a:ext uri="{FF2B5EF4-FFF2-40B4-BE49-F238E27FC236}">
                <a16:creationId xmlns:a16="http://schemas.microsoft.com/office/drawing/2014/main" id="{0981142E-4CC0-6E25-28D0-A0893186F025}"/>
              </a:ext>
            </a:extLst>
          </p:cNvPr>
          <p:cNvSpPr>
            <a:spLocks noGrp="1"/>
          </p:cNvSpPr>
          <p:nvPr>
            <p:ph type="title"/>
          </p:nvPr>
        </p:nvSpPr>
        <p:spPr>
          <a:xfrm>
            <a:off x="1838587" y="274639"/>
            <a:ext cx="8502294" cy="532956"/>
          </a:xfrm>
        </p:spPr>
        <p:txBody>
          <a:bodyPr/>
          <a:lstStyle/>
          <a:p>
            <a:r>
              <a:rPr lang="en-US" altLang="zh-CN" dirty="0"/>
              <a:t>Semaphore</a:t>
            </a:r>
            <a:r>
              <a:rPr lang="zh-CN" altLang="en-US" dirty="0"/>
              <a:t> </a:t>
            </a:r>
            <a:r>
              <a:rPr lang="en-US" altLang="zh-CN" dirty="0"/>
              <a:t>for</a:t>
            </a:r>
            <a:r>
              <a:rPr lang="zh-CN" altLang="en-US" dirty="0"/>
              <a:t> </a:t>
            </a:r>
            <a:r>
              <a:rPr lang="en-US" altLang="zh-CN" dirty="0"/>
              <a:t>P/C</a:t>
            </a:r>
            <a:r>
              <a:rPr lang="zh-CN" altLang="en-US" dirty="0"/>
              <a:t> </a:t>
            </a:r>
            <a:r>
              <a:rPr lang="en-US" altLang="zh-CN" dirty="0"/>
              <a:t>–</a:t>
            </a:r>
            <a:r>
              <a:rPr lang="zh-CN" altLang="en-US" dirty="0"/>
              <a:t> </a:t>
            </a:r>
            <a:r>
              <a:rPr lang="en-US" altLang="zh-CN" dirty="0"/>
              <a:t>Mutex</a:t>
            </a:r>
            <a:endParaRPr lang="en-US" dirty="0"/>
          </a:p>
        </p:txBody>
      </p:sp>
      <p:sp>
        <p:nvSpPr>
          <p:cNvPr id="3" name="内容占位符 2">
            <a:extLst>
              <a:ext uri="{FF2B5EF4-FFF2-40B4-BE49-F238E27FC236}">
                <a16:creationId xmlns:a16="http://schemas.microsoft.com/office/drawing/2014/main" id="{CDB87CE5-B828-5320-C6D1-6FF4EAD2D868}"/>
              </a:ext>
            </a:extLst>
          </p:cNvPr>
          <p:cNvSpPr>
            <a:spLocks noGrp="1"/>
          </p:cNvSpPr>
          <p:nvPr>
            <p:ph idx="1"/>
          </p:nvPr>
        </p:nvSpPr>
        <p:spPr>
          <a:xfrm>
            <a:off x="3903361" y="3083638"/>
            <a:ext cx="3869039" cy="458356"/>
          </a:xfrm>
        </p:spPr>
        <p:txBody>
          <a:bodyPr/>
          <a:lstStyle/>
          <a:p>
            <a:pPr marL="0" indent="0">
              <a:buNone/>
            </a:pPr>
            <a:r>
              <a:rPr lang="en-US" altLang="zh-CN" b="1" dirty="0">
                <a:solidFill>
                  <a:srgbClr val="0070C0"/>
                </a:solidFill>
              </a:rPr>
              <a:t>Solution: add</a:t>
            </a:r>
            <a:r>
              <a:rPr lang="zh-CN" altLang="en-US" b="1" dirty="0">
                <a:solidFill>
                  <a:srgbClr val="0070C0"/>
                </a:solidFill>
              </a:rPr>
              <a:t> </a:t>
            </a:r>
            <a:r>
              <a:rPr lang="en-US" altLang="zh-CN" b="1" dirty="0">
                <a:solidFill>
                  <a:srgbClr val="0070C0"/>
                </a:solidFill>
              </a:rPr>
              <a:t>a</a:t>
            </a:r>
            <a:r>
              <a:rPr lang="zh-CN" altLang="en-US" b="1" dirty="0">
                <a:solidFill>
                  <a:srgbClr val="0070C0"/>
                </a:solidFill>
              </a:rPr>
              <a:t> </a:t>
            </a:r>
            <a:r>
              <a:rPr lang="en-US" altLang="zh-CN" b="1" dirty="0">
                <a:solidFill>
                  <a:srgbClr val="0070C0"/>
                </a:solidFill>
              </a:rPr>
              <a:t>mutex</a:t>
            </a:r>
            <a:r>
              <a:rPr lang="zh-CN" altLang="en-US" b="1" dirty="0">
                <a:solidFill>
                  <a:srgbClr val="0070C0"/>
                </a:solidFill>
              </a:rPr>
              <a:t> </a:t>
            </a:r>
            <a:r>
              <a:rPr lang="en-US" altLang="zh-CN" b="1" dirty="0">
                <a:solidFill>
                  <a:srgbClr val="0070C0"/>
                </a:solidFill>
              </a:rPr>
              <a:t>lock</a:t>
            </a:r>
            <a:endParaRPr lang="en-US" b="1" dirty="0">
              <a:solidFill>
                <a:srgbClr val="0070C0"/>
              </a:solidFill>
            </a:endParaRPr>
          </a:p>
        </p:txBody>
      </p:sp>
      <p:cxnSp>
        <p:nvCxnSpPr>
          <p:cNvPr id="6" name="直线连接符 5">
            <a:extLst>
              <a:ext uri="{FF2B5EF4-FFF2-40B4-BE49-F238E27FC236}">
                <a16:creationId xmlns:a16="http://schemas.microsoft.com/office/drawing/2014/main" id="{9DDFC415-287A-0956-DE4C-060B49666DFC}"/>
              </a:ext>
            </a:extLst>
          </p:cNvPr>
          <p:cNvCxnSpPr>
            <a:cxnSpLocks/>
          </p:cNvCxnSpPr>
          <p:nvPr/>
        </p:nvCxnSpPr>
        <p:spPr>
          <a:xfrm>
            <a:off x="3117223" y="2002031"/>
            <a:ext cx="2801797"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8" name="直线连接符 7">
            <a:extLst>
              <a:ext uri="{FF2B5EF4-FFF2-40B4-BE49-F238E27FC236}">
                <a16:creationId xmlns:a16="http://schemas.microsoft.com/office/drawing/2014/main" id="{9580254A-0236-4D58-7111-6558F2902738}"/>
              </a:ext>
            </a:extLst>
          </p:cNvPr>
          <p:cNvCxnSpPr>
            <a:cxnSpLocks/>
          </p:cNvCxnSpPr>
          <p:nvPr/>
        </p:nvCxnSpPr>
        <p:spPr>
          <a:xfrm>
            <a:off x="3117223" y="2931180"/>
            <a:ext cx="2801797"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9" name="直线连接符 8">
            <a:extLst>
              <a:ext uri="{FF2B5EF4-FFF2-40B4-BE49-F238E27FC236}">
                <a16:creationId xmlns:a16="http://schemas.microsoft.com/office/drawing/2014/main" id="{6C8868C7-B76E-EEFA-831D-CEBAFC1FCFC8}"/>
              </a:ext>
            </a:extLst>
          </p:cNvPr>
          <p:cNvCxnSpPr>
            <a:cxnSpLocks/>
          </p:cNvCxnSpPr>
          <p:nvPr/>
        </p:nvCxnSpPr>
        <p:spPr>
          <a:xfrm>
            <a:off x="3294204" y="4563334"/>
            <a:ext cx="2801797"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10" name="直线连接符 9">
            <a:extLst>
              <a:ext uri="{FF2B5EF4-FFF2-40B4-BE49-F238E27FC236}">
                <a16:creationId xmlns:a16="http://schemas.microsoft.com/office/drawing/2014/main" id="{122670CD-E788-7E20-3B60-D59460D082F3}"/>
              </a:ext>
            </a:extLst>
          </p:cNvPr>
          <p:cNvCxnSpPr>
            <a:cxnSpLocks/>
          </p:cNvCxnSpPr>
          <p:nvPr/>
        </p:nvCxnSpPr>
        <p:spPr>
          <a:xfrm>
            <a:off x="3294204" y="5523946"/>
            <a:ext cx="2801797" cy="0"/>
          </a:xfrm>
          <a:prstGeom prst="line">
            <a:avLst/>
          </a:prstGeom>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6397484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a:extLst>
              <a:ext uri="{FF2B5EF4-FFF2-40B4-BE49-F238E27FC236}">
                <a16:creationId xmlns:a16="http://schemas.microsoft.com/office/drawing/2014/main" id="{529889AB-1543-D4D6-E3C5-4C1A02016FF1}"/>
              </a:ext>
            </a:extLst>
          </p:cNvPr>
          <p:cNvPicPr>
            <a:picLocks noGrp="1" noChangeAspect="1"/>
          </p:cNvPicPr>
          <p:nvPr>
            <p:ph idx="1"/>
          </p:nvPr>
        </p:nvPicPr>
        <p:blipFill>
          <a:blip r:embed="rId2"/>
          <a:stretch>
            <a:fillRect/>
          </a:stretch>
        </p:blipFill>
        <p:spPr>
          <a:xfrm>
            <a:off x="6241597" y="2277128"/>
            <a:ext cx="4099285" cy="2465976"/>
          </a:xfrm>
          <a:prstGeom prst="rect">
            <a:avLst/>
          </a:prstGeom>
        </p:spPr>
      </p:pic>
      <p:sp>
        <p:nvSpPr>
          <p:cNvPr id="2" name="标题 1">
            <a:extLst>
              <a:ext uri="{FF2B5EF4-FFF2-40B4-BE49-F238E27FC236}">
                <a16:creationId xmlns:a16="http://schemas.microsoft.com/office/drawing/2014/main" id="{19265499-24F7-AE2F-C8FF-A3683D350ED0}"/>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r>
              <a:rPr lang="zh-CN" altLang="en-US" dirty="0"/>
              <a:t> </a:t>
            </a:r>
            <a:r>
              <a:rPr lang="en-US" altLang="zh-CN" dirty="0"/>
              <a:t>–</a:t>
            </a:r>
            <a:r>
              <a:rPr lang="zh-CN" altLang="en-US" dirty="0"/>
              <a:t> </a:t>
            </a:r>
            <a:r>
              <a:rPr lang="en-US" altLang="zh-CN" dirty="0"/>
              <a:t>Mutex</a:t>
            </a:r>
            <a:endParaRPr lang="en-US" dirty="0"/>
          </a:p>
        </p:txBody>
      </p:sp>
      <p:sp>
        <p:nvSpPr>
          <p:cNvPr id="7" name="矩形 6">
            <a:extLst>
              <a:ext uri="{FF2B5EF4-FFF2-40B4-BE49-F238E27FC236}">
                <a16:creationId xmlns:a16="http://schemas.microsoft.com/office/drawing/2014/main" id="{19BAC3BD-0802-7947-5F1A-1D3A9F6F0F03}"/>
              </a:ext>
            </a:extLst>
          </p:cNvPr>
          <p:cNvSpPr/>
          <p:nvPr/>
        </p:nvSpPr>
        <p:spPr>
          <a:xfrm>
            <a:off x="10200576" y="2914304"/>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组合 9">
            <a:extLst>
              <a:ext uri="{FF2B5EF4-FFF2-40B4-BE49-F238E27FC236}">
                <a16:creationId xmlns:a16="http://schemas.microsoft.com/office/drawing/2014/main" id="{DD119D99-5BA9-C5A6-CBF7-30DD7AE1898B}"/>
              </a:ext>
            </a:extLst>
          </p:cNvPr>
          <p:cNvGrpSpPr/>
          <p:nvPr/>
        </p:nvGrpSpPr>
        <p:grpSpPr>
          <a:xfrm>
            <a:off x="1623192" y="2277128"/>
            <a:ext cx="4466542" cy="2465976"/>
            <a:chOff x="257858" y="3035172"/>
            <a:chExt cx="4466542" cy="2465976"/>
          </a:xfrm>
        </p:grpSpPr>
        <p:pic>
          <p:nvPicPr>
            <p:cNvPr id="8" name="内容占位符 4">
              <a:extLst>
                <a:ext uri="{FF2B5EF4-FFF2-40B4-BE49-F238E27FC236}">
                  <a16:creationId xmlns:a16="http://schemas.microsoft.com/office/drawing/2014/main" id="{50175E99-37F5-72B0-E065-8FEB80E3E7C9}"/>
                </a:ext>
              </a:extLst>
            </p:cNvPr>
            <p:cNvPicPr>
              <a:picLocks noChangeAspect="1"/>
            </p:cNvPicPr>
            <p:nvPr/>
          </p:nvPicPr>
          <p:blipFill>
            <a:blip r:embed="rId3"/>
            <a:stretch>
              <a:fillRect/>
            </a:stretch>
          </p:blipFill>
          <p:spPr>
            <a:xfrm>
              <a:off x="257858" y="3035172"/>
              <a:ext cx="4466542" cy="2465976"/>
            </a:xfrm>
            <a:prstGeom prst="rect">
              <a:avLst/>
            </a:prstGeom>
          </p:spPr>
        </p:pic>
        <p:sp>
          <p:nvSpPr>
            <p:cNvPr id="9" name="矩形 8">
              <a:extLst>
                <a:ext uri="{FF2B5EF4-FFF2-40B4-BE49-F238E27FC236}">
                  <a16:creationId xmlns:a16="http://schemas.microsoft.com/office/drawing/2014/main" id="{5AE44FEA-CEB6-0E6F-72A3-E16B999FDA92}"/>
                </a:ext>
              </a:extLst>
            </p:cNvPr>
            <p:cNvSpPr/>
            <p:nvPr/>
          </p:nvSpPr>
          <p:spPr>
            <a:xfrm>
              <a:off x="4547419" y="3770671"/>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4" name="文本框 13">
            <a:extLst>
              <a:ext uri="{FF2B5EF4-FFF2-40B4-BE49-F238E27FC236}">
                <a16:creationId xmlns:a16="http://schemas.microsoft.com/office/drawing/2014/main" id="{201CC49E-54EE-747B-F5A3-79BEAC49F5AA}"/>
              </a:ext>
            </a:extLst>
          </p:cNvPr>
          <p:cNvSpPr txBox="1"/>
          <p:nvPr/>
        </p:nvSpPr>
        <p:spPr>
          <a:xfrm>
            <a:off x="5143477" y="998885"/>
            <a:ext cx="1903085" cy="1200329"/>
          </a:xfrm>
          <a:prstGeom prst="rect">
            <a:avLst/>
          </a:prstGeom>
          <a:noFill/>
        </p:spPr>
        <p:txBody>
          <a:bodyPr wrap="none" rtlCol="0">
            <a:spAutoFit/>
          </a:bodyPr>
          <a:lstStyle/>
          <a:p>
            <a:r>
              <a:rPr lang="en-US" altLang="zh-CN" sz="2400" dirty="0"/>
              <a:t>mutex</a:t>
            </a:r>
            <a:r>
              <a:rPr lang="zh-CN" altLang="en-US" sz="2400" dirty="0"/>
              <a:t> </a:t>
            </a:r>
            <a:r>
              <a:rPr lang="en-US" altLang="zh-CN" sz="2400" dirty="0"/>
              <a:t>=</a:t>
            </a:r>
            <a:r>
              <a:rPr lang="zh-CN" altLang="en-US" sz="2400" dirty="0"/>
              <a:t> </a:t>
            </a:r>
            <a:r>
              <a:rPr lang="en-US" altLang="zh-CN" sz="2400" dirty="0"/>
              <a:t>1</a:t>
            </a:r>
          </a:p>
          <a:p>
            <a:r>
              <a:rPr lang="en-US" altLang="zh-CN" sz="2400" dirty="0"/>
              <a:t>full</a:t>
            </a:r>
            <a:r>
              <a:rPr lang="zh-CN" altLang="en-US" sz="2400" dirty="0"/>
              <a:t> </a:t>
            </a:r>
            <a:r>
              <a:rPr lang="en-US" altLang="zh-CN" sz="2400" dirty="0"/>
              <a:t>=</a:t>
            </a:r>
            <a:r>
              <a:rPr lang="zh-CN" altLang="en-US" sz="2400" dirty="0"/>
              <a:t> </a:t>
            </a:r>
            <a:r>
              <a:rPr lang="en-US" altLang="zh-CN" sz="2400" dirty="0"/>
              <a:t>0</a:t>
            </a:r>
          </a:p>
          <a:p>
            <a:r>
              <a:rPr lang="en-US" altLang="zh-CN" sz="2400" dirty="0"/>
              <a:t>empty</a:t>
            </a:r>
            <a:r>
              <a:rPr lang="zh-CN" altLang="en-US" sz="2400" dirty="0"/>
              <a:t> </a:t>
            </a:r>
            <a:r>
              <a:rPr lang="en-US" altLang="zh-CN" sz="2400" dirty="0"/>
              <a:t>=</a:t>
            </a:r>
            <a:r>
              <a:rPr lang="zh-CN" altLang="en-US" sz="2400" dirty="0"/>
              <a:t> </a:t>
            </a:r>
            <a:r>
              <a:rPr lang="en-US" altLang="zh-CN" sz="2400" dirty="0"/>
              <a:t>10</a:t>
            </a:r>
            <a:endParaRPr lang="en-US" sz="2400" dirty="0"/>
          </a:p>
        </p:txBody>
      </p:sp>
    </p:spTree>
    <p:extLst>
      <p:ext uri="{BB962C8B-B14F-4D97-AF65-F5344CB8AC3E}">
        <p14:creationId xmlns:p14="http://schemas.microsoft.com/office/powerpoint/2010/main" val="15953358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a:extLst>
              <a:ext uri="{FF2B5EF4-FFF2-40B4-BE49-F238E27FC236}">
                <a16:creationId xmlns:a16="http://schemas.microsoft.com/office/drawing/2014/main" id="{529889AB-1543-D4D6-E3C5-4C1A02016FF1}"/>
              </a:ext>
            </a:extLst>
          </p:cNvPr>
          <p:cNvPicPr>
            <a:picLocks noGrp="1" noChangeAspect="1"/>
          </p:cNvPicPr>
          <p:nvPr>
            <p:ph idx="1"/>
          </p:nvPr>
        </p:nvPicPr>
        <p:blipFill>
          <a:blip r:embed="rId2"/>
          <a:stretch>
            <a:fillRect/>
          </a:stretch>
        </p:blipFill>
        <p:spPr>
          <a:xfrm>
            <a:off x="6241597" y="2277128"/>
            <a:ext cx="4099285" cy="2465976"/>
          </a:xfrm>
          <a:prstGeom prst="rect">
            <a:avLst/>
          </a:prstGeom>
        </p:spPr>
      </p:pic>
      <p:sp>
        <p:nvSpPr>
          <p:cNvPr id="2" name="标题 1">
            <a:extLst>
              <a:ext uri="{FF2B5EF4-FFF2-40B4-BE49-F238E27FC236}">
                <a16:creationId xmlns:a16="http://schemas.microsoft.com/office/drawing/2014/main" id="{19265499-24F7-AE2F-C8FF-A3683D350ED0}"/>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r>
              <a:rPr lang="zh-CN" altLang="en-US" dirty="0"/>
              <a:t> </a:t>
            </a:r>
            <a:r>
              <a:rPr lang="en-US" altLang="zh-CN" dirty="0"/>
              <a:t>–</a:t>
            </a:r>
            <a:r>
              <a:rPr lang="zh-CN" altLang="en-US" dirty="0"/>
              <a:t> </a:t>
            </a:r>
            <a:r>
              <a:rPr lang="en-US" altLang="zh-CN" dirty="0"/>
              <a:t>Mutex</a:t>
            </a:r>
            <a:endParaRPr lang="en-US" dirty="0"/>
          </a:p>
        </p:txBody>
      </p:sp>
      <p:sp>
        <p:nvSpPr>
          <p:cNvPr id="7" name="矩形 6">
            <a:extLst>
              <a:ext uri="{FF2B5EF4-FFF2-40B4-BE49-F238E27FC236}">
                <a16:creationId xmlns:a16="http://schemas.microsoft.com/office/drawing/2014/main" id="{19BAC3BD-0802-7947-5F1A-1D3A9F6F0F03}"/>
              </a:ext>
            </a:extLst>
          </p:cNvPr>
          <p:cNvSpPr/>
          <p:nvPr/>
        </p:nvSpPr>
        <p:spPr>
          <a:xfrm>
            <a:off x="10200576" y="2914304"/>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组合 9">
            <a:extLst>
              <a:ext uri="{FF2B5EF4-FFF2-40B4-BE49-F238E27FC236}">
                <a16:creationId xmlns:a16="http://schemas.microsoft.com/office/drawing/2014/main" id="{DD119D99-5BA9-C5A6-CBF7-30DD7AE1898B}"/>
              </a:ext>
            </a:extLst>
          </p:cNvPr>
          <p:cNvGrpSpPr/>
          <p:nvPr/>
        </p:nvGrpSpPr>
        <p:grpSpPr>
          <a:xfrm>
            <a:off x="1623192" y="2277128"/>
            <a:ext cx="4466542" cy="2465976"/>
            <a:chOff x="257858" y="3035172"/>
            <a:chExt cx="4466542" cy="2465976"/>
          </a:xfrm>
        </p:grpSpPr>
        <p:pic>
          <p:nvPicPr>
            <p:cNvPr id="8" name="内容占位符 4">
              <a:extLst>
                <a:ext uri="{FF2B5EF4-FFF2-40B4-BE49-F238E27FC236}">
                  <a16:creationId xmlns:a16="http://schemas.microsoft.com/office/drawing/2014/main" id="{50175E99-37F5-72B0-E065-8FEB80E3E7C9}"/>
                </a:ext>
              </a:extLst>
            </p:cNvPr>
            <p:cNvPicPr>
              <a:picLocks noChangeAspect="1"/>
            </p:cNvPicPr>
            <p:nvPr/>
          </p:nvPicPr>
          <p:blipFill>
            <a:blip r:embed="rId3"/>
            <a:stretch>
              <a:fillRect/>
            </a:stretch>
          </p:blipFill>
          <p:spPr>
            <a:xfrm>
              <a:off x="257858" y="3035172"/>
              <a:ext cx="4466542" cy="2465976"/>
            </a:xfrm>
            <a:prstGeom prst="rect">
              <a:avLst/>
            </a:prstGeom>
          </p:spPr>
        </p:pic>
        <p:sp>
          <p:nvSpPr>
            <p:cNvPr id="9" name="矩形 8">
              <a:extLst>
                <a:ext uri="{FF2B5EF4-FFF2-40B4-BE49-F238E27FC236}">
                  <a16:creationId xmlns:a16="http://schemas.microsoft.com/office/drawing/2014/main" id="{5AE44FEA-CEB6-0E6F-72A3-E16B999FDA92}"/>
                </a:ext>
              </a:extLst>
            </p:cNvPr>
            <p:cNvSpPr/>
            <p:nvPr/>
          </p:nvSpPr>
          <p:spPr>
            <a:xfrm>
              <a:off x="4547419" y="3770671"/>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4" name="文本框 13">
            <a:extLst>
              <a:ext uri="{FF2B5EF4-FFF2-40B4-BE49-F238E27FC236}">
                <a16:creationId xmlns:a16="http://schemas.microsoft.com/office/drawing/2014/main" id="{201CC49E-54EE-747B-F5A3-79BEAC49F5AA}"/>
              </a:ext>
            </a:extLst>
          </p:cNvPr>
          <p:cNvSpPr txBox="1"/>
          <p:nvPr/>
        </p:nvSpPr>
        <p:spPr>
          <a:xfrm>
            <a:off x="5143477" y="998885"/>
            <a:ext cx="1903085" cy="1200329"/>
          </a:xfrm>
          <a:prstGeom prst="rect">
            <a:avLst/>
          </a:prstGeom>
          <a:noFill/>
        </p:spPr>
        <p:txBody>
          <a:bodyPr wrap="none" rtlCol="0">
            <a:spAutoFit/>
          </a:bodyPr>
          <a:lstStyle/>
          <a:p>
            <a:r>
              <a:rPr lang="en-US" altLang="zh-CN" sz="2400" dirty="0"/>
              <a:t>mutex</a:t>
            </a:r>
            <a:r>
              <a:rPr lang="zh-CN" altLang="en-US" sz="2400" dirty="0"/>
              <a:t> </a:t>
            </a:r>
            <a:r>
              <a:rPr lang="en-US" altLang="zh-CN" sz="2400" dirty="0"/>
              <a:t>=</a:t>
            </a:r>
            <a:r>
              <a:rPr lang="zh-CN" altLang="en-US" sz="2400" dirty="0"/>
              <a:t> </a:t>
            </a:r>
            <a:r>
              <a:rPr lang="en-US" altLang="zh-CN" sz="2400" dirty="0"/>
              <a:t>0</a:t>
            </a:r>
          </a:p>
          <a:p>
            <a:r>
              <a:rPr lang="en-US" altLang="zh-CN" sz="2400" dirty="0"/>
              <a:t>full</a:t>
            </a:r>
            <a:r>
              <a:rPr lang="zh-CN" altLang="en-US" sz="2400" dirty="0"/>
              <a:t> </a:t>
            </a:r>
            <a:r>
              <a:rPr lang="en-US" altLang="zh-CN" sz="2400" dirty="0"/>
              <a:t>=</a:t>
            </a:r>
            <a:r>
              <a:rPr lang="zh-CN" altLang="en-US" sz="2400" dirty="0"/>
              <a:t> </a:t>
            </a:r>
            <a:r>
              <a:rPr lang="en-US" altLang="zh-CN" sz="2400" dirty="0"/>
              <a:t>0</a:t>
            </a:r>
          </a:p>
          <a:p>
            <a:r>
              <a:rPr lang="en-US" altLang="zh-CN" sz="2400" dirty="0"/>
              <a:t>empty</a:t>
            </a:r>
            <a:r>
              <a:rPr lang="zh-CN" altLang="en-US" sz="2400" dirty="0"/>
              <a:t> </a:t>
            </a:r>
            <a:r>
              <a:rPr lang="en-US" altLang="zh-CN" sz="2400" dirty="0"/>
              <a:t>=</a:t>
            </a:r>
            <a:r>
              <a:rPr lang="zh-CN" altLang="en-US" sz="2400" dirty="0"/>
              <a:t> </a:t>
            </a:r>
            <a:r>
              <a:rPr lang="en-US" altLang="zh-CN" sz="2400" dirty="0"/>
              <a:t>10</a:t>
            </a:r>
            <a:endParaRPr lang="en-US" sz="2400" dirty="0"/>
          </a:p>
        </p:txBody>
      </p:sp>
      <p:sp>
        <p:nvSpPr>
          <p:cNvPr id="3" name="右箭头 2">
            <a:extLst>
              <a:ext uri="{FF2B5EF4-FFF2-40B4-BE49-F238E27FC236}">
                <a16:creationId xmlns:a16="http://schemas.microsoft.com/office/drawing/2014/main" id="{D811039F-EA96-1623-52CA-3626E3AA66FD}"/>
              </a:ext>
            </a:extLst>
          </p:cNvPr>
          <p:cNvSpPr/>
          <p:nvPr/>
        </p:nvSpPr>
        <p:spPr>
          <a:xfrm>
            <a:off x="1623192" y="3012628"/>
            <a:ext cx="982356" cy="202521"/>
          </a:xfrm>
          <a:prstGeom prst="rightArrow">
            <a:avLst/>
          </a:prstGeom>
          <a:solidFill>
            <a:srgbClr val="43B7B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文本框 4">
            <a:extLst>
              <a:ext uri="{FF2B5EF4-FFF2-40B4-BE49-F238E27FC236}">
                <a16:creationId xmlns:a16="http://schemas.microsoft.com/office/drawing/2014/main" id="{8B41E9A2-67BA-6CEC-E6C4-D73ACF1A6DF0}"/>
              </a:ext>
            </a:extLst>
          </p:cNvPr>
          <p:cNvSpPr txBox="1"/>
          <p:nvPr/>
        </p:nvSpPr>
        <p:spPr>
          <a:xfrm>
            <a:off x="7232831" y="4590187"/>
            <a:ext cx="2127505" cy="1200329"/>
          </a:xfrm>
          <a:prstGeom prst="rect">
            <a:avLst/>
          </a:prstGeom>
          <a:noFill/>
        </p:spPr>
        <p:txBody>
          <a:bodyPr wrap="none" rtlCol="0">
            <a:spAutoFit/>
          </a:bodyPr>
          <a:lstStyle/>
          <a:p>
            <a:r>
              <a:rPr lang="en-US" altLang="zh-CN" sz="2400" dirty="0">
                <a:solidFill>
                  <a:srgbClr val="0070C0"/>
                </a:solidFill>
              </a:rPr>
              <a:t>Running</a:t>
            </a:r>
          </a:p>
          <a:p>
            <a:r>
              <a:rPr lang="en-US" altLang="zh-CN" sz="2400" dirty="0">
                <a:solidFill>
                  <a:srgbClr val="0070C0"/>
                </a:solidFill>
              </a:rPr>
              <a:t>Hold</a:t>
            </a:r>
            <a:r>
              <a:rPr lang="zh-CN" altLang="en-US" sz="2400" dirty="0">
                <a:solidFill>
                  <a:srgbClr val="0070C0"/>
                </a:solidFill>
              </a:rPr>
              <a:t> </a:t>
            </a:r>
            <a:r>
              <a:rPr lang="en-US" altLang="zh-CN" sz="2400" dirty="0">
                <a:solidFill>
                  <a:srgbClr val="0070C0"/>
                </a:solidFill>
              </a:rPr>
              <a:t>lock</a:t>
            </a:r>
          </a:p>
          <a:p>
            <a:r>
              <a:rPr lang="en-US" altLang="zh-CN" sz="2400" dirty="0">
                <a:solidFill>
                  <a:srgbClr val="0070C0"/>
                </a:solidFill>
              </a:rPr>
              <a:t>Wait</a:t>
            </a:r>
            <a:r>
              <a:rPr lang="zh-CN" altLang="en-US" sz="2400" dirty="0">
                <a:solidFill>
                  <a:srgbClr val="0070C0"/>
                </a:solidFill>
              </a:rPr>
              <a:t> </a:t>
            </a:r>
            <a:r>
              <a:rPr lang="en-US" altLang="zh-CN" sz="2400" dirty="0">
                <a:solidFill>
                  <a:srgbClr val="0070C0"/>
                </a:solidFill>
              </a:rPr>
              <a:t>for</a:t>
            </a:r>
            <a:r>
              <a:rPr lang="zh-CN" altLang="en-US" sz="2400" dirty="0">
                <a:solidFill>
                  <a:srgbClr val="0070C0"/>
                </a:solidFill>
              </a:rPr>
              <a:t> </a:t>
            </a:r>
            <a:r>
              <a:rPr lang="en-US" altLang="zh-CN" sz="2400" dirty="0">
                <a:solidFill>
                  <a:srgbClr val="FF0000"/>
                </a:solidFill>
              </a:rPr>
              <a:t>full</a:t>
            </a:r>
            <a:endParaRPr lang="en-US" sz="2400" dirty="0">
              <a:solidFill>
                <a:srgbClr val="FF0000"/>
              </a:solidFill>
            </a:endParaRPr>
          </a:p>
        </p:txBody>
      </p:sp>
      <p:sp>
        <p:nvSpPr>
          <p:cNvPr id="6" name="右箭头 5">
            <a:extLst>
              <a:ext uri="{FF2B5EF4-FFF2-40B4-BE49-F238E27FC236}">
                <a16:creationId xmlns:a16="http://schemas.microsoft.com/office/drawing/2014/main" id="{E626038D-0E0F-AA2F-76A3-2448731A6135}"/>
              </a:ext>
            </a:extLst>
          </p:cNvPr>
          <p:cNvSpPr/>
          <p:nvPr/>
        </p:nvSpPr>
        <p:spPr>
          <a:xfrm>
            <a:off x="6102268" y="3176575"/>
            <a:ext cx="982356" cy="202521"/>
          </a:xfrm>
          <a:prstGeom prst="rightArrow">
            <a:avLst/>
          </a:prstGeom>
          <a:solidFill>
            <a:srgbClr val="43B7B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文本框 10">
            <a:extLst>
              <a:ext uri="{FF2B5EF4-FFF2-40B4-BE49-F238E27FC236}">
                <a16:creationId xmlns:a16="http://schemas.microsoft.com/office/drawing/2014/main" id="{BC90550C-8F9F-1A34-0D58-C8E55061BF19}"/>
              </a:ext>
            </a:extLst>
          </p:cNvPr>
          <p:cNvSpPr txBox="1"/>
          <p:nvPr/>
        </p:nvSpPr>
        <p:spPr>
          <a:xfrm>
            <a:off x="2605549" y="4486949"/>
            <a:ext cx="2212465" cy="830997"/>
          </a:xfrm>
          <a:prstGeom prst="rect">
            <a:avLst/>
          </a:prstGeom>
          <a:noFill/>
        </p:spPr>
        <p:txBody>
          <a:bodyPr wrap="none" rtlCol="0">
            <a:spAutoFit/>
          </a:bodyPr>
          <a:lstStyle/>
          <a:p>
            <a:r>
              <a:rPr lang="en-US" altLang="zh-CN" sz="2400" dirty="0">
                <a:solidFill>
                  <a:srgbClr val="0070C0"/>
                </a:solidFill>
              </a:rPr>
              <a:t>Ready</a:t>
            </a:r>
          </a:p>
          <a:p>
            <a:r>
              <a:rPr lang="en-US" altLang="zh-CN" sz="2400" dirty="0">
                <a:solidFill>
                  <a:srgbClr val="0070C0"/>
                </a:solidFill>
              </a:rPr>
              <a:t>Wait</a:t>
            </a:r>
            <a:r>
              <a:rPr lang="zh-CN" altLang="en-US" sz="2400" dirty="0">
                <a:solidFill>
                  <a:srgbClr val="0070C0"/>
                </a:solidFill>
              </a:rPr>
              <a:t> </a:t>
            </a:r>
            <a:r>
              <a:rPr lang="en-US" altLang="zh-CN" sz="2400" dirty="0">
                <a:solidFill>
                  <a:srgbClr val="0070C0"/>
                </a:solidFill>
              </a:rPr>
              <a:t>for</a:t>
            </a:r>
            <a:r>
              <a:rPr lang="zh-CN" altLang="en-US" sz="2400" dirty="0">
                <a:solidFill>
                  <a:srgbClr val="0070C0"/>
                </a:solidFill>
              </a:rPr>
              <a:t> </a:t>
            </a:r>
            <a:r>
              <a:rPr lang="en-US" altLang="zh-CN" sz="2400" dirty="0">
                <a:solidFill>
                  <a:srgbClr val="FF0000"/>
                </a:solidFill>
              </a:rPr>
              <a:t>lock</a:t>
            </a:r>
            <a:endParaRPr lang="en-US" sz="2400" dirty="0">
              <a:solidFill>
                <a:srgbClr val="FF0000"/>
              </a:solidFill>
            </a:endParaRPr>
          </a:p>
        </p:txBody>
      </p:sp>
      <p:sp>
        <p:nvSpPr>
          <p:cNvPr id="12" name="文本框 20">
            <a:extLst>
              <a:ext uri="{FF2B5EF4-FFF2-40B4-BE49-F238E27FC236}">
                <a16:creationId xmlns:a16="http://schemas.microsoft.com/office/drawing/2014/main" id="{53618174-598E-BD99-1DF1-0EB4CD4B597D}"/>
              </a:ext>
            </a:extLst>
          </p:cNvPr>
          <p:cNvSpPr txBox="1"/>
          <p:nvPr/>
        </p:nvSpPr>
        <p:spPr>
          <a:xfrm>
            <a:off x="4495800" y="5981804"/>
            <a:ext cx="3063414" cy="523220"/>
          </a:xfrm>
          <a:prstGeom prst="rect">
            <a:avLst/>
          </a:prstGeom>
          <a:noFill/>
        </p:spPr>
        <p:txBody>
          <a:bodyPr wrap="square">
            <a:spAutoFit/>
          </a:bodyPr>
          <a:lstStyle>
            <a:defPPr>
              <a:defRPr lang="en-US"/>
            </a:defPPr>
            <a:lvl1pPr>
              <a:defRPr sz="2400" b="0">
                <a:latin typeface="Gill Sans" panose="020B0502020104020203"/>
              </a:defRPr>
            </a:lvl1pPr>
          </a:lstStyle>
          <a:p>
            <a:r>
              <a:rPr lang="en-GB" altLang="zh-CN" sz="2800" dirty="0"/>
              <a:t>Deadlock occurred!</a:t>
            </a:r>
            <a:endParaRPr lang="en-US" sz="2800" dirty="0"/>
          </a:p>
        </p:txBody>
      </p:sp>
    </p:spTree>
    <p:extLst>
      <p:ext uri="{BB962C8B-B14F-4D97-AF65-F5344CB8AC3E}">
        <p14:creationId xmlns:p14="http://schemas.microsoft.com/office/powerpoint/2010/main" val="24491319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a:extLst>
              <a:ext uri="{FF2B5EF4-FFF2-40B4-BE49-F238E27FC236}">
                <a16:creationId xmlns:a16="http://schemas.microsoft.com/office/drawing/2014/main" id="{529889AB-1543-D4D6-E3C5-4C1A02016FF1}"/>
              </a:ext>
            </a:extLst>
          </p:cNvPr>
          <p:cNvPicPr>
            <a:picLocks noGrp="1" noChangeAspect="1"/>
          </p:cNvPicPr>
          <p:nvPr>
            <p:ph idx="1"/>
          </p:nvPr>
        </p:nvPicPr>
        <p:blipFill>
          <a:blip r:embed="rId2"/>
          <a:stretch>
            <a:fillRect/>
          </a:stretch>
        </p:blipFill>
        <p:spPr>
          <a:xfrm>
            <a:off x="6241597" y="2277128"/>
            <a:ext cx="4099285" cy="2465976"/>
          </a:xfrm>
          <a:prstGeom prst="rect">
            <a:avLst/>
          </a:prstGeom>
        </p:spPr>
      </p:pic>
      <p:sp>
        <p:nvSpPr>
          <p:cNvPr id="2" name="标题 1">
            <a:extLst>
              <a:ext uri="{FF2B5EF4-FFF2-40B4-BE49-F238E27FC236}">
                <a16:creationId xmlns:a16="http://schemas.microsoft.com/office/drawing/2014/main" id="{19265499-24F7-AE2F-C8FF-A3683D350ED0}"/>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r>
              <a:rPr lang="zh-CN" altLang="en-US" dirty="0"/>
              <a:t> </a:t>
            </a:r>
            <a:r>
              <a:rPr lang="en-US" altLang="zh-CN" dirty="0"/>
              <a:t>–</a:t>
            </a:r>
            <a:r>
              <a:rPr lang="zh-CN" altLang="en-US" dirty="0"/>
              <a:t> </a:t>
            </a:r>
            <a:r>
              <a:rPr lang="en-US" altLang="zh-CN" dirty="0"/>
              <a:t>Mutex</a:t>
            </a:r>
            <a:endParaRPr lang="en-US" dirty="0"/>
          </a:p>
        </p:txBody>
      </p:sp>
      <p:sp>
        <p:nvSpPr>
          <p:cNvPr id="7" name="矩形 6">
            <a:extLst>
              <a:ext uri="{FF2B5EF4-FFF2-40B4-BE49-F238E27FC236}">
                <a16:creationId xmlns:a16="http://schemas.microsoft.com/office/drawing/2014/main" id="{19BAC3BD-0802-7947-5F1A-1D3A9F6F0F03}"/>
              </a:ext>
            </a:extLst>
          </p:cNvPr>
          <p:cNvSpPr/>
          <p:nvPr/>
        </p:nvSpPr>
        <p:spPr>
          <a:xfrm>
            <a:off x="10200576" y="2914304"/>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组合 9">
            <a:extLst>
              <a:ext uri="{FF2B5EF4-FFF2-40B4-BE49-F238E27FC236}">
                <a16:creationId xmlns:a16="http://schemas.microsoft.com/office/drawing/2014/main" id="{DD119D99-5BA9-C5A6-CBF7-30DD7AE1898B}"/>
              </a:ext>
            </a:extLst>
          </p:cNvPr>
          <p:cNvGrpSpPr/>
          <p:nvPr/>
        </p:nvGrpSpPr>
        <p:grpSpPr>
          <a:xfrm>
            <a:off x="1623192" y="2277128"/>
            <a:ext cx="4466542" cy="2465976"/>
            <a:chOff x="257858" y="3035172"/>
            <a:chExt cx="4466542" cy="2465976"/>
          </a:xfrm>
        </p:grpSpPr>
        <p:pic>
          <p:nvPicPr>
            <p:cNvPr id="8" name="内容占位符 4">
              <a:extLst>
                <a:ext uri="{FF2B5EF4-FFF2-40B4-BE49-F238E27FC236}">
                  <a16:creationId xmlns:a16="http://schemas.microsoft.com/office/drawing/2014/main" id="{50175E99-37F5-72B0-E065-8FEB80E3E7C9}"/>
                </a:ext>
              </a:extLst>
            </p:cNvPr>
            <p:cNvPicPr>
              <a:picLocks noChangeAspect="1"/>
            </p:cNvPicPr>
            <p:nvPr/>
          </p:nvPicPr>
          <p:blipFill>
            <a:blip r:embed="rId3"/>
            <a:stretch>
              <a:fillRect/>
            </a:stretch>
          </p:blipFill>
          <p:spPr>
            <a:xfrm>
              <a:off x="257858" y="3035172"/>
              <a:ext cx="4466542" cy="2465976"/>
            </a:xfrm>
            <a:prstGeom prst="rect">
              <a:avLst/>
            </a:prstGeom>
          </p:spPr>
        </p:pic>
        <p:sp>
          <p:nvSpPr>
            <p:cNvPr id="9" name="矩形 8">
              <a:extLst>
                <a:ext uri="{FF2B5EF4-FFF2-40B4-BE49-F238E27FC236}">
                  <a16:creationId xmlns:a16="http://schemas.microsoft.com/office/drawing/2014/main" id="{5AE44FEA-CEB6-0E6F-72A3-E16B999FDA92}"/>
                </a:ext>
              </a:extLst>
            </p:cNvPr>
            <p:cNvSpPr/>
            <p:nvPr/>
          </p:nvSpPr>
          <p:spPr>
            <a:xfrm>
              <a:off x="4547419" y="3770671"/>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4" name="文本框 13">
            <a:extLst>
              <a:ext uri="{FF2B5EF4-FFF2-40B4-BE49-F238E27FC236}">
                <a16:creationId xmlns:a16="http://schemas.microsoft.com/office/drawing/2014/main" id="{201CC49E-54EE-747B-F5A3-79BEAC49F5AA}"/>
              </a:ext>
            </a:extLst>
          </p:cNvPr>
          <p:cNvSpPr txBox="1"/>
          <p:nvPr/>
        </p:nvSpPr>
        <p:spPr>
          <a:xfrm>
            <a:off x="5143477" y="998885"/>
            <a:ext cx="1903085" cy="1200329"/>
          </a:xfrm>
          <a:prstGeom prst="rect">
            <a:avLst/>
          </a:prstGeom>
          <a:noFill/>
        </p:spPr>
        <p:txBody>
          <a:bodyPr wrap="none" rtlCol="0">
            <a:spAutoFit/>
          </a:bodyPr>
          <a:lstStyle/>
          <a:p>
            <a:r>
              <a:rPr lang="en-US" altLang="zh-CN" sz="2400" dirty="0"/>
              <a:t>mutex</a:t>
            </a:r>
            <a:r>
              <a:rPr lang="zh-CN" altLang="en-US" sz="2400" dirty="0"/>
              <a:t> </a:t>
            </a:r>
            <a:r>
              <a:rPr lang="en-US" altLang="zh-CN" sz="2400" dirty="0"/>
              <a:t>=</a:t>
            </a:r>
            <a:r>
              <a:rPr lang="zh-CN" altLang="en-US" sz="2400" dirty="0"/>
              <a:t> </a:t>
            </a:r>
            <a:r>
              <a:rPr lang="en-US" altLang="zh-CN" sz="2400" dirty="0"/>
              <a:t>0</a:t>
            </a:r>
          </a:p>
          <a:p>
            <a:r>
              <a:rPr lang="en-US" altLang="zh-CN" sz="2400" dirty="0"/>
              <a:t>full</a:t>
            </a:r>
            <a:r>
              <a:rPr lang="zh-CN" altLang="en-US" sz="2400" dirty="0"/>
              <a:t> </a:t>
            </a:r>
            <a:r>
              <a:rPr lang="en-US" altLang="zh-CN" sz="2400" dirty="0"/>
              <a:t>=</a:t>
            </a:r>
            <a:r>
              <a:rPr lang="zh-CN" altLang="en-US" sz="2400" dirty="0"/>
              <a:t> </a:t>
            </a:r>
            <a:r>
              <a:rPr lang="en-US" altLang="zh-CN" sz="2400" dirty="0"/>
              <a:t>0</a:t>
            </a:r>
          </a:p>
          <a:p>
            <a:r>
              <a:rPr lang="en-US" altLang="zh-CN" sz="2400" dirty="0"/>
              <a:t>empty</a:t>
            </a:r>
            <a:r>
              <a:rPr lang="zh-CN" altLang="en-US" sz="2400" dirty="0"/>
              <a:t> </a:t>
            </a:r>
            <a:r>
              <a:rPr lang="en-US" altLang="zh-CN" sz="2400" dirty="0"/>
              <a:t>=</a:t>
            </a:r>
            <a:r>
              <a:rPr lang="zh-CN" altLang="en-US" sz="2400" dirty="0"/>
              <a:t> </a:t>
            </a:r>
            <a:r>
              <a:rPr lang="en-US" altLang="zh-CN" sz="2400" dirty="0"/>
              <a:t>10</a:t>
            </a:r>
            <a:endParaRPr lang="en-US" sz="2400" dirty="0"/>
          </a:p>
        </p:txBody>
      </p:sp>
      <p:sp>
        <p:nvSpPr>
          <p:cNvPr id="3" name="右箭头 2">
            <a:extLst>
              <a:ext uri="{FF2B5EF4-FFF2-40B4-BE49-F238E27FC236}">
                <a16:creationId xmlns:a16="http://schemas.microsoft.com/office/drawing/2014/main" id="{D811039F-EA96-1623-52CA-3626E3AA66FD}"/>
              </a:ext>
            </a:extLst>
          </p:cNvPr>
          <p:cNvSpPr/>
          <p:nvPr/>
        </p:nvSpPr>
        <p:spPr>
          <a:xfrm>
            <a:off x="1623192" y="3012628"/>
            <a:ext cx="982356" cy="202521"/>
          </a:xfrm>
          <a:prstGeom prst="rightArrow">
            <a:avLst/>
          </a:prstGeom>
          <a:solidFill>
            <a:srgbClr val="43B7B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文本框 4">
            <a:extLst>
              <a:ext uri="{FF2B5EF4-FFF2-40B4-BE49-F238E27FC236}">
                <a16:creationId xmlns:a16="http://schemas.microsoft.com/office/drawing/2014/main" id="{8B41E9A2-67BA-6CEC-E6C4-D73ACF1A6DF0}"/>
              </a:ext>
            </a:extLst>
          </p:cNvPr>
          <p:cNvSpPr txBox="1"/>
          <p:nvPr/>
        </p:nvSpPr>
        <p:spPr>
          <a:xfrm>
            <a:off x="7232831" y="4590187"/>
            <a:ext cx="2127505" cy="1200329"/>
          </a:xfrm>
          <a:prstGeom prst="rect">
            <a:avLst/>
          </a:prstGeom>
          <a:noFill/>
        </p:spPr>
        <p:txBody>
          <a:bodyPr wrap="none" rtlCol="0">
            <a:spAutoFit/>
          </a:bodyPr>
          <a:lstStyle/>
          <a:p>
            <a:r>
              <a:rPr lang="en-US" altLang="zh-CN" sz="2400" dirty="0">
                <a:solidFill>
                  <a:srgbClr val="FF0000"/>
                </a:solidFill>
              </a:rPr>
              <a:t>Block</a:t>
            </a:r>
          </a:p>
          <a:p>
            <a:r>
              <a:rPr lang="en-US" altLang="zh-CN" sz="2400" dirty="0">
                <a:solidFill>
                  <a:srgbClr val="0070C0"/>
                </a:solidFill>
              </a:rPr>
              <a:t>Hold</a:t>
            </a:r>
            <a:r>
              <a:rPr lang="zh-CN" altLang="en-US" sz="2400" dirty="0">
                <a:solidFill>
                  <a:srgbClr val="0070C0"/>
                </a:solidFill>
              </a:rPr>
              <a:t> </a:t>
            </a:r>
            <a:r>
              <a:rPr lang="en-US" altLang="zh-CN" sz="2400" dirty="0">
                <a:solidFill>
                  <a:srgbClr val="0070C0"/>
                </a:solidFill>
              </a:rPr>
              <a:t>lock</a:t>
            </a:r>
          </a:p>
          <a:p>
            <a:r>
              <a:rPr lang="en-US" altLang="zh-CN" sz="2400" dirty="0">
                <a:solidFill>
                  <a:srgbClr val="0070C0"/>
                </a:solidFill>
              </a:rPr>
              <a:t>Wait</a:t>
            </a:r>
            <a:r>
              <a:rPr lang="zh-CN" altLang="en-US" sz="2400" dirty="0">
                <a:solidFill>
                  <a:srgbClr val="0070C0"/>
                </a:solidFill>
              </a:rPr>
              <a:t> </a:t>
            </a:r>
            <a:r>
              <a:rPr lang="en-US" altLang="zh-CN" sz="2400" dirty="0">
                <a:solidFill>
                  <a:srgbClr val="0070C0"/>
                </a:solidFill>
              </a:rPr>
              <a:t>for</a:t>
            </a:r>
            <a:r>
              <a:rPr lang="zh-CN" altLang="en-US" sz="2400" dirty="0">
                <a:solidFill>
                  <a:srgbClr val="0070C0"/>
                </a:solidFill>
              </a:rPr>
              <a:t> </a:t>
            </a:r>
            <a:r>
              <a:rPr lang="en-US" altLang="zh-CN" sz="2400" dirty="0">
                <a:solidFill>
                  <a:srgbClr val="FF0000"/>
                </a:solidFill>
              </a:rPr>
              <a:t>full</a:t>
            </a:r>
            <a:endParaRPr lang="en-US" sz="2400" dirty="0">
              <a:solidFill>
                <a:srgbClr val="FF0000"/>
              </a:solidFill>
            </a:endParaRPr>
          </a:p>
        </p:txBody>
      </p:sp>
      <p:sp>
        <p:nvSpPr>
          <p:cNvPr id="6" name="右箭头 5">
            <a:extLst>
              <a:ext uri="{FF2B5EF4-FFF2-40B4-BE49-F238E27FC236}">
                <a16:creationId xmlns:a16="http://schemas.microsoft.com/office/drawing/2014/main" id="{E626038D-0E0F-AA2F-76A3-2448731A6135}"/>
              </a:ext>
            </a:extLst>
          </p:cNvPr>
          <p:cNvSpPr/>
          <p:nvPr/>
        </p:nvSpPr>
        <p:spPr>
          <a:xfrm>
            <a:off x="6102268" y="3176575"/>
            <a:ext cx="982356" cy="202521"/>
          </a:xfrm>
          <a:prstGeom prst="rightArrow">
            <a:avLst/>
          </a:prstGeom>
          <a:solidFill>
            <a:srgbClr val="43B7B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文本框 10">
            <a:extLst>
              <a:ext uri="{FF2B5EF4-FFF2-40B4-BE49-F238E27FC236}">
                <a16:creationId xmlns:a16="http://schemas.microsoft.com/office/drawing/2014/main" id="{BC90550C-8F9F-1A34-0D58-C8E55061BF19}"/>
              </a:ext>
            </a:extLst>
          </p:cNvPr>
          <p:cNvSpPr txBox="1"/>
          <p:nvPr/>
        </p:nvSpPr>
        <p:spPr>
          <a:xfrm>
            <a:off x="2605549" y="4486949"/>
            <a:ext cx="2212465" cy="1200329"/>
          </a:xfrm>
          <a:prstGeom prst="rect">
            <a:avLst/>
          </a:prstGeom>
          <a:noFill/>
        </p:spPr>
        <p:txBody>
          <a:bodyPr wrap="none" rtlCol="0">
            <a:spAutoFit/>
          </a:bodyPr>
          <a:lstStyle/>
          <a:p>
            <a:r>
              <a:rPr lang="en-US" altLang="zh-CN" sz="2400" dirty="0">
                <a:solidFill>
                  <a:srgbClr val="0070C0"/>
                </a:solidFill>
              </a:rPr>
              <a:t>Running</a:t>
            </a:r>
          </a:p>
          <a:p>
            <a:r>
              <a:rPr lang="en-US" altLang="zh-CN" sz="2400" dirty="0">
                <a:solidFill>
                  <a:srgbClr val="FF0000"/>
                </a:solidFill>
              </a:rPr>
              <a:t>Wait</a:t>
            </a:r>
            <a:r>
              <a:rPr lang="zh-CN" altLang="en-US" sz="2400" dirty="0">
                <a:solidFill>
                  <a:srgbClr val="FF0000"/>
                </a:solidFill>
              </a:rPr>
              <a:t> </a:t>
            </a:r>
            <a:r>
              <a:rPr lang="en-US" altLang="zh-CN" sz="2400" dirty="0">
                <a:solidFill>
                  <a:srgbClr val="FF0000"/>
                </a:solidFill>
              </a:rPr>
              <a:t>for</a:t>
            </a:r>
            <a:r>
              <a:rPr lang="zh-CN" altLang="en-US" sz="2400" dirty="0">
                <a:solidFill>
                  <a:srgbClr val="FF0000"/>
                </a:solidFill>
              </a:rPr>
              <a:t> </a:t>
            </a:r>
            <a:r>
              <a:rPr lang="en-US" altLang="zh-CN" sz="2400" dirty="0">
                <a:solidFill>
                  <a:srgbClr val="FF0000"/>
                </a:solidFill>
              </a:rPr>
              <a:t>lock</a:t>
            </a:r>
          </a:p>
          <a:p>
            <a:endParaRPr lang="en-US" sz="2400" dirty="0">
              <a:solidFill>
                <a:srgbClr val="0070C0"/>
              </a:solidFill>
            </a:endParaRPr>
          </a:p>
        </p:txBody>
      </p:sp>
      <p:sp>
        <p:nvSpPr>
          <p:cNvPr id="12" name="右箭头 11">
            <a:extLst>
              <a:ext uri="{FF2B5EF4-FFF2-40B4-BE49-F238E27FC236}">
                <a16:creationId xmlns:a16="http://schemas.microsoft.com/office/drawing/2014/main" id="{518918AA-F1F8-B415-2D81-4F769BD905D1}"/>
              </a:ext>
            </a:extLst>
          </p:cNvPr>
          <p:cNvSpPr/>
          <p:nvPr/>
        </p:nvSpPr>
        <p:spPr>
          <a:xfrm>
            <a:off x="4789475" y="5104978"/>
            <a:ext cx="2368409" cy="163947"/>
          </a:xfrm>
          <a:prstGeom prst="rightArrow">
            <a:avLst/>
          </a:prstGeom>
          <a:solidFill>
            <a:srgbClr val="FF000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277727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255A5-0BC5-1624-EFB5-93A9A8FC79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3D7D2A-D4D3-2EE2-34CD-2D0AC5375318}"/>
              </a:ext>
            </a:extLst>
          </p:cNvPr>
          <p:cNvSpPr>
            <a:spLocks noGrp="1"/>
          </p:cNvSpPr>
          <p:nvPr>
            <p:ph type="title"/>
          </p:nvPr>
        </p:nvSpPr>
        <p:spPr/>
        <p:txBody>
          <a:bodyPr/>
          <a:lstStyle/>
          <a:p>
            <a:r>
              <a:rPr lang="en-US" altLang="zh-CN" dirty="0"/>
              <a:t>Utilization Bound w/ Blocking Time</a:t>
            </a:r>
            <a:endParaRPr lang="zh-CN" altLang="en-US" dirty="0"/>
          </a:p>
        </p:txBody>
      </p:sp>
      <p:sp>
        <p:nvSpPr>
          <p:cNvPr id="3" name="Content Placeholder 2">
            <a:extLst>
              <a:ext uri="{FF2B5EF4-FFF2-40B4-BE49-F238E27FC236}">
                <a16:creationId xmlns:a16="http://schemas.microsoft.com/office/drawing/2014/main" id="{71E931D1-978F-CC17-DFE9-7A2768874219}"/>
              </a:ext>
            </a:extLst>
          </p:cNvPr>
          <p:cNvSpPr>
            <a:spLocks noGrp="1"/>
          </p:cNvSpPr>
          <p:nvPr>
            <p:ph idx="1"/>
          </p:nvPr>
        </p:nvSpPr>
        <p:spPr/>
        <p:txBody>
          <a:bodyPr/>
          <a:lstStyle/>
          <a:p>
            <a:r>
              <a:rPr lang="en-US" altLang="zh-CN" dirty="0"/>
              <a:t>Compute the maximum blocking time B</a:t>
            </a:r>
            <a:r>
              <a:rPr lang="en-US" altLang="zh-CN" baseline="-25000" dirty="0"/>
              <a:t>i</a:t>
            </a:r>
            <a:r>
              <a:rPr lang="en-US" altLang="zh-CN" dirty="0"/>
              <a:t> for each task </a:t>
            </a:r>
            <a:r>
              <a:rPr lang="en-US" altLang="zh-CN" dirty="0" err="1"/>
              <a:t>Tau</a:t>
            </a:r>
            <a:r>
              <a:rPr lang="en-US" altLang="zh-CN" baseline="-25000" dirty="0" err="1"/>
              <a:t>i</a:t>
            </a:r>
            <a:endParaRPr lang="en-US" altLang="zh-CN" baseline="-25000" dirty="0"/>
          </a:p>
          <a:p>
            <a:r>
              <a:rPr lang="pl-PL" altLang="zh-CN" dirty="0"/>
              <a:t>Inflate C</a:t>
            </a:r>
            <a:r>
              <a:rPr lang="pl-PL" altLang="zh-CN" baseline="-25000" dirty="0"/>
              <a:t>i</a:t>
            </a:r>
            <a:r>
              <a:rPr lang="pl-PL" altLang="zh-CN" dirty="0"/>
              <a:t> by B</a:t>
            </a:r>
            <a:r>
              <a:rPr lang="pl-PL" altLang="zh-CN" baseline="-25000" dirty="0"/>
              <a:t>i</a:t>
            </a:r>
            <a:endParaRPr lang="zh-CN" altLang="en-US" baseline="-25000" dirty="0"/>
          </a:p>
        </p:txBody>
      </p:sp>
      <p:pic>
        <p:nvPicPr>
          <p:cNvPr id="392194" name="Picture 2">
            <a:extLst>
              <a:ext uri="{FF2B5EF4-FFF2-40B4-BE49-F238E27FC236}">
                <a16:creationId xmlns:a16="http://schemas.microsoft.com/office/drawing/2014/main" id="{2A77E7AD-1C09-45E5-F891-A1C3BF0D963C}"/>
              </a:ext>
            </a:extLst>
          </p:cNvPr>
          <p:cNvPicPr>
            <a:picLocks noChangeAspect="1" noChangeArrowheads="1"/>
          </p:cNvPicPr>
          <p:nvPr/>
        </p:nvPicPr>
        <p:blipFill>
          <a:blip r:embed="rId3"/>
          <a:srcRect/>
          <a:stretch>
            <a:fillRect/>
          </a:stretch>
        </p:blipFill>
        <p:spPr bwMode="auto">
          <a:xfrm>
            <a:off x="2514601" y="2705100"/>
            <a:ext cx="6921359" cy="2933700"/>
          </a:xfrm>
          <a:prstGeom prst="rect">
            <a:avLst/>
          </a:prstGeom>
          <a:noFill/>
          <a:ln w="9525">
            <a:noFill/>
            <a:miter lim="800000"/>
            <a:headEnd/>
            <a:tailEnd/>
          </a:ln>
          <a:effectLst/>
        </p:spPr>
      </p:pic>
    </p:spTree>
    <p:extLst>
      <p:ext uri="{BB962C8B-B14F-4D97-AF65-F5344CB8AC3E}">
        <p14:creationId xmlns:p14="http://schemas.microsoft.com/office/powerpoint/2010/main" val="1932466340"/>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CB316-B30D-79FF-51F5-4381214018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7AF311-6298-121C-75B8-B2EC18037158}"/>
              </a:ext>
            </a:extLst>
          </p:cNvPr>
          <p:cNvSpPr>
            <a:spLocks noGrp="1"/>
          </p:cNvSpPr>
          <p:nvPr>
            <p:ph type="title"/>
          </p:nvPr>
        </p:nvSpPr>
        <p:spPr/>
        <p:txBody>
          <a:bodyPr/>
          <a:lstStyle/>
          <a:p>
            <a:r>
              <a:rPr lang="en-US" altLang="zh-CN" dirty="0"/>
              <a:t>Exact </a:t>
            </a:r>
            <a:r>
              <a:rPr lang="en-US" altLang="zh-CN" dirty="0" err="1"/>
              <a:t>Schedulability</a:t>
            </a:r>
            <a:r>
              <a:rPr lang="en-US" altLang="zh-CN" dirty="0"/>
              <a:t> Analysis</a:t>
            </a:r>
            <a:endParaRPr lang="zh-CN" altLang="en-US" dirty="0"/>
          </a:p>
        </p:txBody>
      </p:sp>
      <p:sp>
        <p:nvSpPr>
          <p:cNvPr id="3" name="Content Placeholder 2">
            <a:extLst>
              <a:ext uri="{FF2B5EF4-FFF2-40B4-BE49-F238E27FC236}">
                <a16:creationId xmlns:a16="http://schemas.microsoft.com/office/drawing/2014/main" id="{2F665EB7-8EEA-ADCA-58D6-75A573D30C0B}"/>
              </a:ext>
            </a:extLst>
          </p:cNvPr>
          <p:cNvSpPr>
            <a:spLocks noGrp="1"/>
          </p:cNvSpPr>
          <p:nvPr>
            <p:ph idx="1"/>
          </p:nvPr>
        </p:nvSpPr>
        <p:spPr/>
        <p:txBody>
          <a:bodyPr/>
          <a:lstStyle/>
          <a:p>
            <a:r>
              <a:rPr lang="en-US" altLang="zh-CN" dirty="0"/>
              <a:t>RM or DM: Response Time Analysis (RTA)</a:t>
            </a:r>
          </a:p>
          <a:p>
            <a:r>
              <a:rPr lang="en-US" altLang="zh-CN" dirty="0"/>
              <a:t>EDF: Processor Demand Analysis</a:t>
            </a:r>
            <a:endParaRPr lang="zh-CN" altLang="en-US" dirty="0"/>
          </a:p>
        </p:txBody>
      </p:sp>
      <p:pic>
        <p:nvPicPr>
          <p:cNvPr id="393218" name="Picture 2">
            <a:extLst>
              <a:ext uri="{FF2B5EF4-FFF2-40B4-BE49-F238E27FC236}">
                <a16:creationId xmlns:a16="http://schemas.microsoft.com/office/drawing/2014/main" id="{A7133A3B-2FDF-1E4D-F86D-FC2499D4ACBC}"/>
              </a:ext>
            </a:extLst>
          </p:cNvPr>
          <p:cNvPicPr>
            <a:picLocks noChangeAspect="1" noChangeArrowheads="1"/>
          </p:cNvPicPr>
          <p:nvPr/>
        </p:nvPicPr>
        <p:blipFill>
          <a:blip r:embed="rId2"/>
          <a:srcRect/>
          <a:stretch>
            <a:fillRect/>
          </a:stretch>
        </p:blipFill>
        <p:spPr bwMode="auto">
          <a:xfrm>
            <a:off x="2133600" y="2095500"/>
            <a:ext cx="7398798" cy="4610100"/>
          </a:xfrm>
          <a:prstGeom prst="rect">
            <a:avLst/>
          </a:prstGeom>
          <a:noFill/>
          <a:ln w="9525">
            <a:noFill/>
            <a:miter lim="800000"/>
            <a:headEnd/>
            <a:tailEnd/>
          </a:ln>
          <a:effectLst/>
        </p:spPr>
      </p:pic>
    </p:spTree>
    <p:extLst>
      <p:ext uri="{BB962C8B-B14F-4D97-AF65-F5344CB8AC3E}">
        <p14:creationId xmlns:p14="http://schemas.microsoft.com/office/powerpoint/2010/main" val="2544928140"/>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dirty="0">
                <a:ea typeface="宋体" pitchFamily="2" charset="-122"/>
              </a:rPr>
              <a:t>Event-Triggered (ET) Systems</a:t>
            </a:r>
          </a:p>
        </p:txBody>
      </p:sp>
      <p:sp>
        <p:nvSpPr>
          <p:cNvPr id="28675" name="Rectangle 3" descr="Rectangle: Click to edit Master text styles&#10;Second level&#10;Third level&#10;Fourth level&#10;Fifth level"/>
          <p:cNvSpPr>
            <a:spLocks noGrp="1" noChangeArrowheads="1"/>
          </p:cNvSpPr>
          <p:nvPr>
            <p:ph idx="1"/>
          </p:nvPr>
        </p:nvSpPr>
        <p:spPr>
          <a:xfrm>
            <a:off x="1809720" y="1285860"/>
            <a:ext cx="8572560" cy="3286140"/>
          </a:xfrm>
        </p:spPr>
        <p:txBody>
          <a:bodyPr>
            <a:normAutofit/>
          </a:bodyPr>
          <a:lstStyle/>
          <a:p>
            <a:pPr eaLnBrk="1" hangingPunct="1"/>
            <a:r>
              <a:rPr lang="en-US" altLang="zh-CN" dirty="0">
                <a:ea typeface="宋体" pitchFamily="2" charset="-122"/>
              </a:rPr>
              <a:t>Task release is triggered by external interrupts or events</a:t>
            </a:r>
          </a:p>
          <a:p>
            <a:pPr eaLnBrk="1" hangingPunct="1"/>
            <a:endParaRPr lang="en-US" altLang="zh-CN" dirty="0">
              <a:ea typeface="宋体" pitchFamily="2" charset="-122"/>
            </a:endParaRPr>
          </a:p>
        </p:txBody>
      </p:sp>
      <p:pic>
        <p:nvPicPr>
          <p:cNvPr id="28676" name="Picture 4"/>
          <p:cNvPicPr>
            <a:picLocks noChangeAspect="1" noChangeArrowheads="1"/>
          </p:cNvPicPr>
          <p:nvPr/>
        </p:nvPicPr>
        <p:blipFill>
          <a:blip r:embed="rId3"/>
          <a:srcRect/>
          <a:stretch>
            <a:fillRect/>
          </a:stretch>
        </p:blipFill>
        <p:spPr bwMode="auto">
          <a:xfrm>
            <a:off x="3522663" y="4425950"/>
            <a:ext cx="5630862" cy="2127250"/>
          </a:xfrm>
          <a:prstGeom prst="rect">
            <a:avLst/>
          </a:prstGeom>
          <a:noFill/>
          <a:ln w="9525">
            <a:noFill/>
            <a:miter lim="800000"/>
            <a:headEnd/>
            <a:tailEnd/>
          </a:ln>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zh-CN" dirty="0">
                <a:ea typeface="宋体" pitchFamily="2" charset="-122"/>
              </a:rPr>
              <a:t>Non-Preemptive ET Scheduling Example</a:t>
            </a:r>
          </a:p>
        </p:txBody>
      </p:sp>
      <p:pic>
        <p:nvPicPr>
          <p:cNvPr id="30723" name="Picture 4"/>
          <p:cNvPicPr>
            <a:picLocks noGrp="1" noChangeAspect="1" noChangeArrowheads="1"/>
          </p:cNvPicPr>
          <p:nvPr>
            <p:ph idx="1"/>
          </p:nvPr>
        </p:nvPicPr>
        <p:blipFill>
          <a:blip r:embed="rId3"/>
          <a:stretch>
            <a:fillRect/>
          </a:stretch>
        </p:blipFill>
        <p:spPr>
          <a:xfrm>
            <a:off x="2085390" y="1735715"/>
            <a:ext cx="8021220" cy="4100947"/>
          </a:xfrm>
          <a:noFill/>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p:txBody>
          <a:bodyPr/>
          <a:lstStyle/>
          <a:p>
            <a:pPr eaLnBrk="1" hangingPunct="1"/>
            <a:r>
              <a:rPr lang="en-US" altLang="zh-CN" dirty="0">
                <a:ea typeface="宋体" charset="-122"/>
              </a:rPr>
              <a:t>Deadlock recovery</a:t>
            </a:r>
          </a:p>
        </p:txBody>
      </p:sp>
      <p:sp>
        <p:nvSpPr>
          <p:cNvPr id="26629" name="Rectangle 3"/>
          <p:cNvSpPr>
            <a:spLocks noGrp="1" noChangeArrowheads="1"/>
          </p:cNvSpPr>
          <p:nvPr>
            <p:ph type="body" idx="1"/>
          </p:nvPr>
        </p:nvSpPr>
        <p:spPr/>
        <p:txBody>
          <a:bodyPr/>
          <a:lstStyle/>
          <a:p>
            <a:pPr marL="533400" indent="-533400">
              <a:lnSpc>
                <a:spcPct val="90000"/>
              </a:lnSpc>
              <a:buFont typeface="Wingdings" pitchFamily="2" charset="2"/>
              <a:buAutoNum type="arabicPeriod"/>
            </a:pPr>
            <a:r>
              <a:rPr lang="en-US" altLang="zh-CN" sz="2800" dirty="0">
                <a:ea typeface="宋体" charset="-122"/>
              </a:rPr>
              <a:t>Abort all deadlocked processes: </a:t>
            </a:r>
          </a:p>
          <a:p>
            <a:pPr marL="928688" lvl="1" indent="-457200">
              <a:lnSpc>
                <a:spcPct val="90000"/>
              </a:lnSpc>
            </a:pPr>
            <a:r>
              <a:rPr lang="en-US" altLang="zh-CN" sz="2400" dirty="0">
                <a:ea typeface="宋体" charset="-122"/>
              </a:rPr>
              <a:t>most common solution implemented in OSs.</a:t>
            </a:r>
          </a:p>
          <a:p>
            <a:pPr marL="533400" indent="-533400">
              <a:lnSpc>
                <a:spcPct val="90000"/>
              </a:lnSpc>
              <a:buFont typeface="Wingdings" pitchFamily="2" charset="2"/>
              <a:buAutoNum type="arabicPeriod"/>
            </a:pPr>
            <a:r>
              <a:rPr lang="en-US" altLang="zh-CN" sz="2800" dirty="0">
                <a:ea typeface="宋体" charset="-122"/>
              </a:rPr>
              <a:t>Rollback: </a:t>
            </a:r>
          </a:p>
          <a:p>
            <a:pPr marL="928688" lvl="1" indent="-457200">
              <a:lnSpc>
                <a:spcPct val="90000"/>
              </a:lnSpc>
            </a:pPr>
            <a:r>
              <a:rPr lang="en-US" altLang="zh-CN" sz="2400" dirty="0">
                <a:ea typeface="宋体" charset="-122"/>
              </a:rPr>
              <a:t>Back up each process periodically.</a:t>
            </a:r>
          </a:p>
          <a:p>
            <a:pPr marL="928688" lvl="1" indent="-457200">
              <a:lnSpc>
                <a:spcPct val="90000"/>
              </a:lnSpc>
            </a:pPr>
            <a:r>
              <a:rPr lang="en-US" altLang="zh-CN" sz="2400" dirty="0">
                <a:ea typeface="宋体" charset="-122"/>
              </a:rPr>
              <a:t>in case of deadlock roll back to the previous backup (checkpoint). </a:t>
            </a:r>
          </a:p>
          <a:p>
            <a:pPr marL="928688" lvl="1" indent="-457200">
              <a:lnSpc>
                <a:spcPct val="90000"/>
              </a:lnSpc>
            </a:pPr>
            <a:r>
              <a:rPr lang="en-US" altLang="zh-CN" sz="2400" dirty="0">
                <a:ea typeface="宋体" charset="-122"/>
              </a:rPr>
              <a:t>It is possible the deadlock may reoccur.</a:t>
            </a:r>
          </a:p>
          <a:p>
            <a:pPr marL="928688" lvl="1" indent="-457200">
              <a:lnSpc>
                <a:spcPct val="90000"/>
              </a:lnSpc>
            </a:pPr>
            <a:r>
              <a:rPr lang="en-US" altLang="zh-CN" sz="2400" dirty="0">
                <a:ea typeface="宋体" charset="-122"/>
              </a:rPr>
              <a:t>Usually the deadlock will not reoccur due to the nondeterministic nature of the execution of concurrent processes (there may be a different interleaving of instruction executions the next time).</a:t>
            </a:r>
          </a:p>
          <a:p>
            <a:pPr lvl="2" eaLnBrk="1" hangingPunct="1">
              <a:lnSpc>
                <a:spcPct val="90000"/>
              </a:lnSpc>
            </a:pPr>
            <a:endParaRPr lang="en-US" altLang="zh-CN" sz="2000" dirty="0">
              <a:ea typeface="宋体" charset="-122"/>
            </a:endParaRPr>
          </a:p>
        </p:txBody>
      </p:sp>
    </p:spTree>
    <p:extLst>
      <p:ext uri="{BB962C8B-B14F-4D97-AF65-F5344CB8AC3E}">
        <p14:creationId xmlns:p14="http://schemas.microsoft.com/office/powerpoint/2010/main" val="3616573308"/>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zh-CN">
                <a:ea typeface="宋体" pitchFamily="2" charset="-122"/>
              </a:rPr>
              <a:t>Co-operative Multitasking</a:t>
            </a:r>
          </a:p>
        </p:txBody>
      </p:sp>
      <p:sp>
        <p:nvSpPr>
          <p:cNvPr id="32771" name="Rectangle 3" descr="Rectangle: Click to edit Master text styles&#10;Second level&#10;Third level&#10;Fourth level&#10;Fifth level"/>
          <p:cNvSpPr>
            <a:spLocks noGrp="1" noChangeArrowheads="1"/>
          </p:cNvSpPr>
          <p:nvPr>
            <p:ph idx="1"/>
          </p:nvPr>
        </p:nvSpPr>
        <p:spPr/>
        <p:txBody>
          <a:bodyPr>
            <a:normAutofit/>
          </a:bodyPr>
          <a:lstStyle/>
          <a:p>
            <a:pPr eaLnBrk="1" hangingPunct="1"/>
            <a:r>
              <a:rPr lang="en-US" altLang="zh-CN" dirty="0">
                <a:ea typeface="宋体" pitchFamily="2" charset="-122"/>
              </a:rPr>
              <a:t>Each task allows a context switch at </a:t>
            </a:r>
            <a:r>
              <a:rPr lang="en-US" altLang="zh-CN" dirty="0" err="1">
                <a:ea typeface="宋体" pitchFamily="2" charset="-122"/>
              </a:rPr>
              <a:t>cswitch</a:t>
            </a:r>
            <a:r>
              <a:rPr lang="en-US" altLang="zh-CN" dirty="0">
                <a:ea typeface="宋体" pitchFamily="2" charset="-122"/>
              </a:rPr>
              <a:t>() call. OS scheduler chooses which task runs next.</a:t>
            </a:r>
          </a:p>
          <a:p>
            <a:pPr eaLnBrk="1" hangingPunct="1"/>
            <a:r>
              <a:rPr lang="en-US" altLang="zh-CN" b="1" i="1" dirty="0">
                <a:ea typeface="宋体" pitchFamily="2" charset="-122"/>
              </a:rPr>
              <a:t>Advantages</a:t>
            </a:r>
            <a:r>
              <a:rPr lang="en-US" altLang="zh-CN" dirty="0">
                <a:ea typeface="宋体" pitchFamily="2" charset="-122"/>
              </a:rPr>
              <a:t>:</a:t>
            </a:r>
          </a:p>
          <a:p>
            <a:pPr lvl="1" eaLnBrk="1" hangingPunct="1"/>
            <a:r>
              <a:rPr lang="en-US" altLang="zh-CN" dirty="0">
                <a:ea typeface="宋体" pitchFamily="2" charset="-122"/>
              </a:rPr>
              <a:t>predictable, where context switches can occur</a:t>
            </a:r>
          </a:p>
          <a:p>
            <a:pPr lvl="1" eaLnBrk="1" hangingPunct="1"/>
            <a:r>
              <a:rPr lang="en-US" altLang="zh-CN" dirty="0">
                <a:ea typeface="宋体" pitchFamily="2" charset="-122"/>
              </a:rPr>
              <a:t>less errors with use of shared resources</a:t>
            </a:r>
          </a:p>
          <a:p>
            <a:pPr eaLnBrk="1" hangingPunct="1"/>
            <a:r>
              <a:rPr lang="en-US" altLang="zh-CN" b="1" i="1" dirty="0">
                <a:ea typeface="宋体" pitchFamily="2" charset="-122"/>
              </a:rPr>
              <a:t>Problems</a:t>
            </a:r>
            <a:r>
              <a:rPr lang="en-US" altLang="zh-CN" dirty="0">
                <a:ea typeface="宋体" pitchFamily="2" charset="-122"/>
              </a:rPr>
              <a:t>:</a:t>
            </a:r>
          </a:p>
          <a:p>
            <a:pPr lvl="1" eaLnBrk="1" hangingPunct="1"/>
            <a:r>
              <a:rPr lang="en-US" altLang="zh-CN" dirty="0">
                <a:ea typeface="宋体" pitchFamily="2" charset="-122"/>
              </a:rPr>
              <a:t>real-time behavior at risk if it takes too long before context switch allowed</a:t>
            </a:r>
          </a:p>
          <a:p>
            <a:pPr eaLnBrk="1" hangingPunct="1"/>
            <a:endParaRPr lang="en-US" altLang="zh-CN" dirty="0">
              <a:ea typeface="宋体" pitchFamily="2" charset="-122"/>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zh-CN">
                <a:ea typeface="宋体" pitchFamily="2" charset="-122"/>
              </a:rPr>
              <a:t>Example</a:t>
            </a:r>
          </a:p>
        </p:txBody>
      </p:sp>
      <p:sp>
        <p:nvSpPr>
          <p:cNvPr id="5" name="内容占位符 4"/>
          <p:cNvSpPr>
            <a:spLocks noGrp="1"/>
          </p:cNvSpPr>
          <p:nvPr>
            <p:ph idx="1"/>
          </p:nvPr>
        </p:nvSpPr>
        <p:spPr/>
        <p:txBody>
          <a:bodyPr/>
          <a:lstStyle/>
          <a:p>
            <a:endParaRPr lang="zh-CN" altLang="en-US"/>
          </a:p>
        </p:txBody>
      </p:sp>
      <p:pic>
        <p:nvPicPr>
          <p:cNvPr id="33796" name="Picture 4"/>
          <p:cNvPicPr>
            <a:picLocks noChangeAspect="1" noChangeArrowheads="1"/>
          </p:cNvPicPr>
          <p:nvPr/>
        </p:nvPicPr>
        <p:blipFill>
          <a:blip r:embed="rId3"/>
          <a:srcRect/>
          <a:stretch>
            <a:fillRect/>
          </a:stretch>
        </p:blipFill>
        <p:spPr bwMode="auto">
          <a:xfrm>
            <a:off x="2038351" y="1281114"/>
            <a:ext cx="8297863" cy="5272087"/>
          </a:xfrm>
          <a:prstGeom prst="rect">
            <a:avLst/>
          </a:prstGeom>
          <a:noFill/>
          <a:ln w="9525">
            <a:noFill/>
            <a:miter lim="800000"/>
            <a:headEnd/>
            <a:tailEnd/>
          </a:ln>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zh-CN">
                <a:ea typeface="宋体" pitchFamily="2" charset="-122"/>
              </a:rPr>
              <a:t>Preemptive Multitasking</a:t>
            </a:r>
          </a:p>
        </p:txBody>
      </p:sp>
      <p:sp>
        <p:nvSpPr>
          <p:cNvPr id="5" name="内容占位符 4"/>
          <p:cNvSpPr>
            <a:spLocks noGrp="1"/>
          </p:cNvSpPr>
          <p:nvPr>
            <p:ph idx="1"/>
          </p:nvPr>
        </p:nvSpPr>
        <p:spPr/>
        <p:txBody>
          <a:bodyPr/>
          <a:lstStyle/>
          <a:p>
            <a:endParaRPr lang="zh-CN" altLang="en-US"/>
          </a:p>
        </p:txBody>
      </p:sp>
      <p:pic>
        <p:nvPicPr>
          <p:cNvPr id="36868" name="Picture 4"/>
          <p:cNvPicPr>
            <a:picLocks noChangeAspect="1" noChangeArrowheads="1"/>
          </p:cNvPicPr>
          <p:nvPr/>
        </p:nvPicPr>
        <p:blipFill>
          <a:blip r:embed="rId3"/>
          <a:srcRect/>
          <a:stretch>
            <a:fillRect/>
          </a:stretch>
        </p:blipFill>
        <p:spPr bwMode="auto">
          <a:xfrm>
            <a:off x="2628900" y="838201"/>
            <a:ext cx="6934200" cy="4570299"/>
          </a:xfrm>
          <a:prstGeom prst="rect">
            <a:avLst/>
          </a:prstGeom>
          <a:noFill/>
          <a:ln w="9525">
            <a:noFill/>
            <a:miter lim="800000"/>
            <a:headEnd/>
            <a:tailEnd/>
          </a:ln>
        </p:spPr>
      </p:pic>
      <p:pic>
        <p:nvPicPr>
          <p:cNvPr id="6" name="Picture 4"/>
          <p:cNvPicPr>
            <a:picLocks noChangeAspect="1" noChangeArrowheads="1"/>
          </p:cNvPicPr>
          <p:nvPr/>
        </p:nvPicPr>
        <p:blipFill>
          <a:blip r:embed="rId4"/>
          <a:srcRect/>
          <a:stretch>
            <a:fillRect/>
          </a:stretch>
        </p:blipFill>
        <p:spPr bwMode="auto">
          <a:xfrm>
            <a:off x="3810000" y="5408499"/>
            <a:ext cx="4718050" cy="1414082"/>
          </a:xfrm>
          <a:prstGeom prst="rect">
            <a:avLst/>
          </a:prstGeom>
          <a:noFill/>
          <a:ln w="9525">
            <a:noFill/>
            <a:miter lim="800000"/>
            <a:headEnd/>
            <a:tailEnd/>
          </a:ln>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Periodic Task </a:t>
            </a:r>
            <a:r>
              <a:rPr lang="en-US" altLang="zh-CN" dirty="0" err="1"/>
              <a:t>Params</a:t>
            </a:r>
            <a:endParaRPr lang="zh-CN" altLang="en-US" dirty="0"/>
          </a:p>
        </p:txBody>
      </p:sp>
      <p:sp>
        <p:nvSpPr>
          <p:cNvPr id="5" name="内容占位符 4"/>
          <p:cNvSpPr>
            <a:spLocks noGrp="1"/>
          </p:cNvSpPr>
          <p:nvPr>
            <p:ph idx="1"/>
          </p:nvPr>
        </p:nvSpPr>
        <p:spPr/>
        <p:txBody>
          <a:bodyPr/>
          <a:lstStyle/>
          <a:p>
            <a:endParaRPr lang="zh-CN" altLang="en-US" dirty="0"/>
          </a:p>
        </p:txBody>
      </p:sp>
      <p:pic>
        <p:nvPicPr>
          <p:cNvPr id="7" name="Picture 2"/>
          <p:cNvPicPr>
            <a:picLocks noChangeAspect="1" noChangeArrowheads="1"/>
          </p:cNvPicPr>
          <p:nvPr/>
        </p:nvPicPr>
        <p:blipFill>
          <a:blip r:embed="rId3"/>
          <a:srcRect/>
          <a:stretch>
            <a:fillRect/>
          </a:stretch>
        </p:blipFill>
        <p:spPr bwMode="auto">
          <a:xfrm>
            <a:off x="2667000" y="1285861"/>
            <a:ext cx="6972300" cy="5279995"/>
          </a:xfrm>
          <a:prstGeom prst="rect">
            <a:avLst/>
          </a:prstGeom>
          <a:noFill/>
          <a:ln w="9525">
            <a:noFill/>
            <a:miter lim="800000"/>
            <a:headEnd/>
            <a:tailEnd/>
          </a:ln>
          <a:effectLst/>
        </p:spPr>
      </p:pic>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Periodic Task Model</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44</a:t>
            </a:fld>
            <a:endParaRPr lang="it-IT" altLang="zh-CN" dirty="0"/>
          </a:p>
        </p:txBody>
      </p:sp>
      <p:pic>
        <p:nvPicPr>
          <p:cNvPr id="113666" name="Picture 2"/>
          <p:cNvPicPr>
            <a:picLocks noChangeAspect="1" noChangeArrowheads="1"/>
          </p:cNvPicPr>
          <p:nvPr/>
        </p:nvPicPr>
        <p:blipFill>
          <a:blip r:embed="rId2"/>
          <a:srcRect/>
          <a:stretch>
            <a:fillRect/>
          </a:stretch>
        </p:blipFill>
        <p:spPr bwMode="auto">
          <a:xfrm>
            <a:off x="1809720" y="1285861"/>
            <a:ext cx="8324850" cy="5207385"/>
          </a:xfrm>
          <a:prstGeom prst="rect">
            <a:avLst/>
          </a:prstGeom>
          <a:noFill/>
          <a:ln w="9525">
            <a:noFill/>
            <a:miter lim="800000"/>
            <a:headEnd/>
            <a:tailEnd/>
          </a:ln>
          <a:effectLst/>
        </p:spPr>
      </p:pic>
      <p:sp>
        <p:nvSpPr>
          <p:cNvPr id="6" name="矩形标注 5"/>
          <p:cNvSpPr/>
          <p:nvPr/>
        </p:nvSpPr>
        <p:spPr bwMode="auto">
          <a:xfrm>
            <a:off x="7391400" y="990600"/>
            <a:ext cx="1562100" cy="1014936"/>
          </a:xfrm>
          <a:prstGeom prst="wedgeRectCallout">
            <a:avLst>
              <a:gd name="adj1" fmla="val -102228"/>
              <a:gd name="adj2" fmla="val 17937"/>
            </a:avLst>
          </a:prstGeom>
          <a:gradFill rotWithShape="0">
            <a:gsLst>
              <a:gs pos="0">
                <a:srgbClr val="CCFFCC">
                  <a:gamma/>
                  <a:tint val="33725"/>
                  <a:invGamma/>
                </a:srgbClr>
              </a:gs>
              <a:gs pos="100000">
                <a:srgbClr val="CCFFCC"/>
              </a:gs>
            </a:gsLst>
            <a:lin ang="5400000" scaled="1"/>
          </a:gradFill>
          <a:ln w="9525" cap="flat" cmpd="sng" algn="ctr">
            <a:solidFill>
              <a:schemeClr val="tx1"/>
            </a:solidFill>
            <a:prstDash val="solid"/>
            <a:round/>
            <a:headEnd type="none" w="med" len="med"/>
            <a:tailEnd type="none" w="med" len="med"/>
          </a:ln>
          <a:effectLst/>
        </p:spPr>
        <p:txBody>
          <a:bodyPr vert="horz" wrap="square" lIns="162000" tIns="118800" rIns="162000" bIns="154800" numCol="1" rtlCol="0" anchor="t" anchorCtr="0" compatLnSpc="1">
            <a:prstTxWarp prst="textNoShape">
              <a:avLst/>
            </a:prstTxWarp>
            <a:spAutoFit/>
          </a:bodyPr>
          <a:lstStyle/>
          <a:p>
            <a:r>
              <a:rPr lang="en-US" altLang="zh-CN" sz="2400" b="0" dirty="0">
                <a:latin typeface="Arial" charset="0"/>
              </a:rPr>
              <a:t>Release Offset</a:t>
            </a:r>
            <a:endParaRPr lang="zh-CN" altLang="en-US" sz="2400" b="0" dirty="0">
              <a:latin typeface="Arial" charset="0"/>
            </a:endParaRP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General Scheduling Problem</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45</a:t>
            </a:fld>
            <a:endParaRPr lang="it-IT" altLang="zh-CN" dirty="0"/>
          </a:p>
        </p:txBody>
      </p:sp>
      <p:pic>
        <p:nvPicPr>
          <p:cNvPr id="125954" name="Picture 2"/>
          <p:cNvPicPr>
            <a:picLocks noChangeAspect="1" noChangeArrowheads="1"/>
          </p:cNvPicPr>
          <p:nvPr/>
        </p:nvPicPr>
        <p:blipFill>
          <a:blip r:embed="rId2"/>
          <a:srcRect/>
          <a:stretch>
            <a:fillRect/>
          </a:stretch>
        </p:blipFill>
        <p:spPr bwMode="auto">
          <a:xfrm>
            <a:off x="1737366" y="1142984"/>
            <a:ext cx="8621089" cy="4114800"/>
          </a:xfrm>
          <a:prstGeom prst="rect">
            <a:avLst/>
          </a:prstGeom>
          <a:noFill/>
          <a:ln w="9525">
            <a:noFill/>
            <a:miter lim="800000"/>
            <a:headEnd/>
            <a:tailEnd/>
          </a:ln>
          <a:effectLst/>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Preemptive vs. Non-Preemptive</a:t>
            </a:r>
            <a:endParaRPr lang="zh-CN" altLang="en-US" dirty="0"/>
          </a:p>
        </p:txBody>
      </p:sp>
      <p:sp>
        <p:nvSpPr>
          <p:cNvPr id="3" name="内容占位符 2"/>
          <p:cNvSpPr>
            <a:spLocks noGrp="1"/>
          </p:cNvSpPr>
          <p:nvPr>
            <p:ph idx="1"/>
          </p:nvPr>
        </p:nvSpPr>
        <p:spPr/>
        <p:txBody>
          <a:bodyPr/>
          <a:lstStyle/>
          <a:p>
            <a:r>
              <a:rPr lang="en-US" altLang="zh-CN" dirty="0"/>
              <a:t>A scheduling algorithm is:</a:t>
            </a:r>
          </a:p>
          <a:p>
            <a:pPr lvl="1"/>
            <a:r>
              <a:rPr lang="en-US" altLang="zh-CN" b="1" dirty="0"/>
              <a:t>preemptive: </a:t>
            </a:r>
            <a:r>
              <a:rPr lang="en-US" altLang="zh-CN" dirty="0"/>
              <a:t>if the active job can be temporarily suspended to execute a more important job.</a:t>
            </a:r>
          </a:p>
          <a:p>
            <a:pPr lvl="1"/>
            <a:r>
              <a:rPr lang="en-US" altLang="zh-CN" b="1" dirty="0"/>
              <a:t>non preemptive: </a:t>
            </a:r>
            <a:r>
              <a:rPr lang="en-US" altLang="zh-CN" dirty="0"/>
              <a:t>if the active job cannot be suspended, i.e., always runs to completion.</a:t>
            </a:r>
            <a:endParaRPr lang="zh-CN" altLang="en-US" dirty="0"/>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46</a:t>
            </a:fld>
            <a:endParaRPr lang="it-IT" altLang="zh-CN" dirty="0"/>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Schedule</a:t>
            </a:r>
            <a:endParaRPr lang="zh-CN" altLang="en-US" dirty="0"/>
          </a:p>
        </p:txBody>
      </p:sp>
      <p:sp>
        <p:nvSpPr>
          <p:cNvPr id="3" name="内容占位符 2"/>
          <p:cNvSpPr>
            <a:spLocks noGrp="1"/>
          </p:cNvSpPr>
          <p:nvPr>
            <p:ph idx="1"/>
          </p:nvPr>
        </p:nvSpPr>
        <p:spPr>
          <a:xfrm>
            <a:off x="1809720" y="1285860"/>
            <a:ext cx="8572560" cy="5419740"/>
          </a:xfrm>
        </p:spPr>
        <p:txBody>
          <a:bodyPr>
            <a:normAutofit/>
          </a:bodyPr>
          <a:lstStyle/>
          <a:p>
            <a:r>
              <a:rPr lang="en-US" altLang="zh-CN" dirty="0"/>
              <a:t>When used as a noun, a schedule is an execution trace</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When used as a verb, to schedule a </a:t>
            </a:r>
            <a:r>
              <a:rPr lang="en-US" altLang="zh-CN" dirty="0" err="1"/>
              <a:t>taskset</a:t>
            </a:r>
            <a:r>
              <a:rPr lang="en-US" altLang="zh-CN" dirty="0"/>
              <a:t> is to find a feasible schedule (noun)</a:t>
            </a:r>
            <a:endParaRPr lang="zh-CN" altLang="en-US" dirty="0"/>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47</a:t>
            </a:fld>
            <a:endParaRPr lang="it-IT" altLang="zh-CN" dirty="0"/>
          </a:p>
        </p:txBody>
      </p:sp>
      <p:pic>
        <p:nvPicPr>
          <p:cNvPr id="115714" name="Picture 2"/>
          <p:cNvPicPr>
            <a:picLocks noChangeAspect="1" noChangeArrowheads="1"/>
          </p:cNvPicPr>
          <p:nvPr/>
        </p:nvPicPr>
        <p:blipFill>
          <a:blip r:embed="rId2"/>
          <a:srcRect/>
          <a:stretch>
            <a:fillRect/>
          </a:stretch>
        </p:blipFill>
        <p:spPr bwMode="auto">
          <a:xfrm>
            <a:off x="2400300" y="2019301"/>
            <a:ext cx="7372380" cy="3154083"/>
          </a:xfrm>
          <a:prstGeom prst="rect">
            <a:avLst/>
          </a:prstGeom>
          <a:noFill/>
          <a:ln w="9525">
            <a:noFill/>
            <a:miter lim="800000"/>
            <a:headEnd/>
            <a:tailEnd/>
          </a:ln>
          <a:effectLst/>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Definitions</a:t>
            </a:r>
            <a:endParaRPr lang="zh-CN" altLang="en-US" dirty="0"/>
          </a:p>
        </p:txBody>
      </p:sp>
      <p:sp>
        <p:nvSpPr>
          <p:cNvPr id="3" name="内容占位符 2"/>
          <p:cNvSpPr>
            <a:spLocks noGrp="1"/>
          </p:cNvSpPr>
          <p:nvPr>
            <p:ph idx="1"/>
          </p:nvPr>
        </p:nvSpPr>
        <p:spPr/>
        <p:txBody>
          <a:bodyPr/>
          <a:lstStyle/>
          <a:p>
            <a:r>
              <a:rPr lang="en-US" altLang="zh-CN" dirty="0"/>
              <a:t>A schedule σ is </a:t>
            </a:r>
            <a:r>
              <a:rPr lang="en-US" altLang="zh-CN" b="1" dirty="0"/>
              <a:t>feasible </a:t>
            </a:r>
            <a:r>
              <a:rPr lang="en-US" altLang="zh-CN" dirty="0"/>
              <a:t>if all  tasks meet their deadlines given a set of constraints</a:t>
            </a:r>
          </a:p>
          <a:p>
            <a:r>
              <a:rPr lang="en-US" altLang="zh-CN" dirty="0"/>
              <a:t>A </a:t>
            </a:r>
            <a:r>
              <a:rPr lang="en-US" altLang="zh-CN" dirty="0" err="1"/>
              <a:t>taskset</a:t>
            </a:r>
            <a:r>
              <a:rPr lang="en-US" altLang="zh-CN" dirty="0"/>
              <a:t> Γ is </a:t>
            </a:r>
            <a:r>
              <a:rPr lang="en-US" altLang="zh-CN" b="1" dirty="0"/>
              <a:t>schedulable </a:t>
            </a:r>
            <a:r>
              <a:rPr lang="en-US" altLang="zh-CN" dirty="0"/>
              <a:t>if there exists a feasible schedule for it</a:t>
            </a:r>
            <a:endParaRPr lang="zh-CN" altLang="en-US" dirty="0"/>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48</a:t>
            </a:fld>
            <a:endParaRPr lang="it-IT" altLang="zh-CN" dirty="0"/>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An Example Schedule</a:t>
            </a:r>
            <a:endParaRPr lang="zh-CN" altLang="en-US" dirty="0"/>
          </a:p>
        </p:txBody>
      </p:sp>
      <p:sp>
        <p:nvSpPr>
          <p:cNvPr id="3" name="内容占位符 2"/>
          <p:cNvSpPr>
            <a:spLocks noGrp="1"/>
          </p:cNvSpPr>
          <p:nvPr>
            <p:ph idx="1"/>
          </p:nvPr>
        </p:nvSpPr>
        <p:spPr>
          <a:xfrm>
            <a:off x="1666876" y="5334000"/>
            <a:ext cx="9001125" cy="952520"/>
          </a:xfrm>
        </p:spPr>
        <p:txBody>
          <a:bodyPr>
            <a:normAutofit/>
          </a:bodyPr>
          <a:lstStyle/>
          <a:p>
            <a:r>
              <a:rPr lang="en-US" altLang="zh-CN" dirty="0"/>
              <a:t>At time t</a:t>
            </a:r>
            <a:r>
              <a:rPr lang="en-US" altLang="zh-CN" baseline="-25000" dirty="0"/>
              <a:t>1</a:t>
            </a:r>
            <a:r>
              <a:rPr lang="en-US" altLang="zh-CN" dirty="0"/>
              <a:t>, t</a:t>
            </a:r>
            <a:r>
              <a:rPr lang="en-US" altLang="zh-CN" baseline="-25000" dirty="0"/>
              <a:t>2</a:t>
            </a:r>
            <a:r>
              <a:rPr lang="en-US" altLang="zh-CN" dirty="0"/>
              <a:t>, t</a:t>
            </a:r>
            <a:r>
              <a:rPr lang="en-US" altLang="zh-CN" baseline="-25000" dirty="0"/>
              <a:t>3</a:t>
            </a:r>
            <a:r>
              <a:rPr lang="en-US" altLang="zh-CN" dirty="0"/>
              <a:t>, t</a:t>
            </a:r>
            <a:r>
              <a:rPr lang="en-US" altLang="zh-CN" baseline="-25000" dirty="0"/>
              <a:t>4</a:t>
            </a:r>
            <a:r>
              <a:rPr lang="en-US" altLang="zh-CN" dirty="0"/>
              <a:t>, a </a:t>
            </a:r>
            <a:r>
              <a:rPr lang="en-US" altLang="zh-CN" b="1" dirty="0"/>
              <a:t>context switch </a:t>
            </a:r>
            <a:r>
              <a:rPr lang="en-US" altLang="zh-CN" dirty="0"/>
              <a:t>is performed</a:t>
            </a:r>
            <a:endParaRPr lang="zh-CN" altLang="en-US" dirty="0"/>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49</a:t>
            </a:fld>
            <a:endParaRPr lang="it-IT" altLang="zh-CN" dirty="0"/>
          </a:p>
        </p:txBody>
      </p:sp>
      <p:pic>
        <p:nvPicPr>
          <p:cNvPr id="116738" name="Picture 2"/>
          <p:cNvPicPr>
            <a:picLocks noChangeAspect="1" noChangeArrowheads="1"/>
          </p:cNvPicPr>
          <p:nvPr/>
        </p:nvPicPr>
        <p:blipFill>
          <a:blip r:embed="rId2"/>
          <a:srcRect/>
          <a:stretch>
            <a:fillRect/>
          </a:stretch>
        </p:blipFill>
        <p:spPr bwMode="auto">
          <a:xfrm>
            <a:off x="1666875" y="1676400"/>
            <a:ext cx="8858250" cy="3505200"/>
          </a:xfrm>
          <a:prstGeom prst="rect">
            <a:avLst/>
          </a:prstGeom>
          <a:noFill/>
          <a:ln w="9525">
            <a:noFill/>
            <a:miter lim="800000"/>
            <a:headEnd/>
            <a:tailEnd/>
          </a:ln>
          <a:effectLst/>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ChangeArrowheads="1"/>
          </p:cNvSpPr>
          <p:nvPr>
            <p:ph type="title"/>
          </p:nvPr>
        </p:nvSpPr>
        <p:spPr/>
        <p:txBody>
          <a:bodyPr/>
          <a:lstStyle/>
          <a:p>
            <a:r>
              <a:rPr lang="en-US" altLang="zh-CN" dirty="0">
                <a:ea typeface="宋体" charset="-122"/>
              </a:rPr>
              <a:t>Deadlock recovery: 2</a:t>
            </a:r>
          </a:p>
        </p:txBody>
      </p:sp>
      <p:sp>
        <p:nvSpPr>
          <p:cNvPr id="27653" name="Rectangle 3"/>
          <p:cNvSpPr>
            <a:spLocks noGrp="1" noChangeArrowheads="1"/>
          </p:cNvSpPr>
          <p:nvPr>
            <p:ph type="body" idx="1"/>
          </p:nvPr>
        </p:nvSpPr>
        <p:spPr>
          <a:xfrm>
            <a:off x="762000" y="914401"/>
            <a:ext cx="10820400" cy="5427664"/>
          </a:xfrm>
        </p:spPr>
        <p:txBody>
          <a:bodyPr>
            <a:normAutofit lnSpcReduction="10000"/>
          </a:bodyPr>
          <a:lstStyle/>
          <a:p>
            <a:pPr marL="609600" indent="-609600">
              <a:lnSpc>
                <a:spcPct val="90000"/>
              </a:lnSpc>
              <a:buFont typeface="Wingdings" pitchFamily="2" charset="2"/>
              <a:buAutoNum type="arabicPeriod" startAt="3"/>
            </a:pPr>
            <a:r>
              <a:rPr lang="en-US" altLang="zh-CN" dirty="0">
                <a:ea typeface="宋体" charset="-122"/>
              </a:rPr>
              <a:t>Successively abort deadlocked processes. </a:t>
            </a:r>
          </a:p>
          <a:p>
            <a:pPr marL="1004888" lvl="1" indent="-533400">
              <a:lnSpc>
                <a:spcPct val="90000"/>
              </a:lnSpc>
            </a:pPr>
            <a:r>
              <a:rPr lang="en-US" altLang="zh-CN" dirty="0">
                <a:ea typeface="宋体" charset="-122"/>
              </a:rPr>
              <a:t>Abort 1 deadlocked process at a time.</a:t>
            </a:r>
          </a:p>
          <a:p>
            <a:pPr marL="1004888" lvl="1" indent="-533400">
              <a:lnSpc>
                <a:spcPct val="90000"/>
              </a:lnSpc>
            </a:pPr>
            <a:r>
              <a:rPr lang="en-US" altLang="zh-CN" dirty="0">
                <a:ea typeface="宋体" charset="-122"/>
              </a:rPr>
              <a:t>Then check if the deadlock still occurs</a:t>
            </a:r>
          </a:p>
          <a:p>
            <a:pPr lvl="2" eaLnBrk="1" hangingPunct="1">
              <a:lnSpc>
                <a:spcPct val="90000"/>
              </a:lnSpc>
            </a:pPr>
            <a:r>
              <a:rPr lang="en-US" altLang="zh-CN" sz="2000" dirty="0">
                <a:ea typeface="宋体" charset="-122"/>
              </a:rPr>
              <a:t>If it does abort the next process.</a:t>
            </a:r>
          </a:p>
          <a:p>
            <a:pPr lvl="2" eaLnBrk="1" hangingPunct="1">
              <a:lnSpc>
                <a:spcPct val="90000"/>
              </a:lnSpc>
            </a:pPr>
            <a:r>
              <a:rPr lang="en-US" altLang="zh-CN" sz="2000" dirty="0">
                <a:ea typeface="宋体" charset="-122"/>
              </a:rPr>
              <a:t>If it does not, continue execution of the remaining processes without aborting any more processes.</a:t>
            </a:r>
          </a:p>
          <a:p>
            <a:pPr marL="609600" indent="-609600">
              <a:lnSpc>
                <a:spcPct val="90000"/>
              </a:lnSpc>
              <a:buFont typeface="Wingdings" pitchFamily="2" charset="2"/>
              <a:buAutoNum type="arabicPeriod" startAt="4"/>
            </a:pPr>
            <a:r>
              <a:rPr lang="en-US" altLang="zh-CN" dirty="0">
                <a:ea typeface="宋体" charset="-122"/>
              </a:rPr>
              <a:t>Successively take away resources from blocked processes</a:t>
            </a:r>
          </a:p>
          <a:p>
            <a:pPr marL="1004888" lvl="1" indent="-533400">
              <a:lnSpc>
                <a:spcPct val="90000"/>
              </a:lnSpc>
            </a:pPr>
            <a:r>
              <a:rPr lang="en-US" altLang="zh-CN" dirty="0">
                <a:ea typeface="宋体" charset="-122"/>
              </a:rPr>
              <a:t>Take away 1 deadlocked resource in 1 process.</a:t>
            </a:r>
          </a:p>
          <a:p>
            <a:pPr marL="1004888" lvl="1" indent="-533400">
              <a:lnSpc>
                <a:spcPct val="90000"/>
              </a:lnSpc>
            </a:pPr>
            <a:r>
              <a:rPr lang="en-US" altLang="zh-CN" dirty="0">
                <a:ea typeface="宋体" charset="-122"/>
              </a:rPr>
              <a:t>Roll back that process to the point where the preempted resource was allocated.</a:t>
            </a:r>
          </a:p>
          <a:p>
            <a:pPr marL="1004888" lvl="1" indent="-533400">
              <a:lnSpc>
                <a:spcPct val="90000"/>
              </a:lnSpc>
            </a:pPr>
            <a:r>
              <a:rPr lang="en-US" altLang="zh-CN" dirty="0">
                <a:ea typeface="宋体" charset="-122"/>
              </a:rPr>
              <a:t>Check if deadlock still occurs</a:t>
            </a:r>
          </a:p>
          <a:p>
            <a:pPr lvl="2" eaLnBrk="1" hangingPunct="1">
              <a:lnSpc>
                <a:spcPct val="90000"/>
              </a:lnSpc>
            </a:pPr>
            <a:r>
              <a:rPr lang="en-US" altLang="zh-CN" sz="2000" dirty="0">
                <a:ea typeface="宋体" charset="-122"/>
              </a:rPr>
              <a:t>If it does, take away resource from the next process.</a:t>
            </a:r>
          </a:p>
          <a:p>
            <a:pPr lvl="2" eaLnBrk="1" hangingPunct="1">
              <a:lnSpc>
                <a:spcPct val="90000"/>
              </a:lnSpc>
            </a:pPr>
            <a:r>
              <a:rPr lang="en-US" altLang="zh-CN" sz="2000" dirty="0">
                <a:ea typeface="宋体" charset="-122"/>
              </a:rPr>
              <a:t>If it does not, continue execution of the remaining processes without preempting any more resources.</a:t>
            </a:r>
          </a:p>
        </p:txBody>
      </p:sp>
    </p:spTree>
    <p:extLst>
      <p:ext uri="{BB962C8B-B14F-4D97-AF65-F5344CB8AC3E}">
        <p14:creationId xmlns:p14="http://schemas.microsoft.com/office/powerpoint/2010/main" val="3977433878"/>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 Preemptive Schedule</a:t>
            </a:r>
            <a:endParaRPr lang="zh-CN" altLang="en-US" dirty="0"/>
          </a:p>
        </p:txBody>
      </p:sp>
      <p:sp>
        <p:nvSpPr>
          <p:cNvPr id="3" name="内容占位符 2"/>
          <p:cNvSpPr>
            <a:spLocks noGrp="1"/>
          </p:cNvSpPr>
          <p:nvPr>
            <p:ph idx="1"/>
          </p:nvPr>
        </p:nvSpPr>
        <p:spPr>
          <a:xfrm>
            <a:off x="1809720" y="1028700"/>
            <a:ext cx="8286780" cy="1647840"/>
          </a:xfrm>
        </p:spPr>
        <p:txBody>
          <a:bodyPr>
            <a:normAutofit/>
          </a:bodyPr>
          <a:lstStyle/>
          <a:p>
            <a:r>
              <a:rPr lang="en-US" altLang="zh-CN" dirty="0"/>
              <a:t>Priority </a:t>
            </a:r>
            <a:r>
              <a:rPr lang="el-GR" altLang="zh-CN" dirty="0"/>
              <a:t>τ</a:t>
            </a:r>
            <a:r>
              <a:rPr lang="en-US" altLang="zh-CN" baseline="-25000" dirty="0"/>
              <a:t>1</a:t>
            </a:r>
            <a:r>
              <a:rPr lang="en-US" altLang="zh-CN" dirty="0"/>
              <a:t>&gt;</a:t>
            </a:r>
            <a:r>
              <a:rPr lang="el-GR" altLang="zh-CN" dirty="0"/>
              <a:t>τ</a:t>
            </a:r>
            <a:r>
              <a:rPr lang="en-US" altLang="zh-CN" baseline="-25000" dirty="0"/>
              <a:t>2</a:t>
            </a:r>
            <a:r>
              <a:rPr lang="en-US" altLang="zh-CN" dirty="0"/>
              <a:t>&gt;</a:t>
            </a:r>
            <a:r>
              <a:rPr lang="el-GR" altLang="zh-CN" dirty="0"/>
              <a:t>τ</a:t>
            </a:r>
            <a:r>
              <a:rPr lang="en-US" altLang="zh-CN" baseline="-25000" dirty="0"/>
              <a:t>3</a:t>
            </a:r>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50</a:t>
            </a:fld>
            <a:endParaRPr lang="it-IT" altLang="zh-CN" dirty="0"/>
          </a:p>
        </p:txBody>
      </p:sp>
      <p:pic>
        <p:nvPicPr>
          <p:cNvPr id="117764" name="Picture 4"/>
          <p:cNvPicPr>
            <a:picLocks noChangeAspect="1" noChangeArrowheads="1"/>
          </p:cNvPicPr>
          <p:nvPr/>
        </p:nvPicPr>
        <p:blipFill>
          <a:blip r:embed="rId2"/>
          <a:srcRect/>
          <a:stretch>
            <a:fillRect/>
          </a:stretch>
        </p:blipFill>
        <p:spPr bwMode="auto">
          <a:xfrm>
            <a:off x="2461118" y="1676401"/>
            <a:ext cx="7635383" cy="4419599"/>
          </a:xfrm>
          <a:prstGeom prst="rect">
            <a:avLst/>
          </a:prstGeom>
          <a:noFill/>
          <a:ln w="9525">
            <a:noFill/>
            <a:miter lim="800000"/>
            <a:headEnd/>
            <a:tailEnd/>
          </a:ln>
          <a:effectLst/>
        </p:spPr>
      </p:pic>
      <p:sp>
        <p:nvSpPr>
          <p:cNvPr id="8" name="矩形 7"/>
          <p:cNvSpPr/>
          <p:nvPr/>
        </p:nvSpPr>
        <p:spPr>
          <a:xfrm>
            <a:off x="2057400" y="6027028"/>
            <a:ext cx="7572974" cy="646331"/>
          </a:xfrm>
          <a:prstGeom prst="rect">
            <a:avLst/>
          </a:prstGeom>
        </p:spPr>
        <p:txBody>
          <a:bodyPr wrap="square">
            <a:spAutoFit/>
          </a:bodyPr>
          <a:lstStyle/>
          <a:p>
            <a:r>
              <a:rPr lang="en-US" altLang="zh-CN" dirty="0"/>
              <a:t>Convention: higher-priority tasks are placed higher in the schedule chart</a:t>
            </a:r>
            <a:endParaRPr lang="zh-CN" altLang="en-US" baseline="-25000" dirty="0"/>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Aperiodic</a:t>
            </a:r>
            <a:r>
              <a:rPr lang="en-US" altLang="zh-CN" dirty="0"/>
              <a:t> and Sporadic Task Model</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51</a:t>
            </a:fld>
            <a:endParaRPr lang="it-IT" altLang="zh-CN" dirty="0"/>
          </a:p>
        </p:txBody>
      </p:sp>
      <p:pic>
        <p:nvPicPr>
          <p:cNvPr id="114690" name="Picture 2"/>
          <p:cNvPicPr>
            <a:picLocks noChangeAspect="1" noChangeArrowheads="1"/>
          </p:cNvPicPr>
          <p:nvPr/>
        </p:nvPicPr>
        <p:blipFill>
          <a:blip r:embed="rId2"/>
          <a:srcRect/>
          <a:stretch>
            <a:fillRect/>
          </a:stretch>
        </p:blipFill>
        <p:spPr bwMode="auto">
          <a:xfrm>
            <a:off x="1657350" y="1285861"/>
            <a:ext cx="8820150" cy="4276725"/>
          </a:xfrm>
          <a:prstGeom prst="rect">
            <a:avLst/>
          </a:prstGeom>
          <a:noFill/>
          <a:ln w="9525">
            <a:noFill/>
            <a:miter lim="800000"/>
            <a:headEnd/>
            <a:tailEnd/>
          </a:ln>
          <a:effectLst/>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Definition: Task &amp; Job</a:t>
            </a:r>
            <a:endParaRPr lang="zh-CN" altLang="en-US" dirty="0"/>
          </a:p>
        </p:txBody>
      </p:sp>
      <p:sp>
        <p:nvSpPr>
          <p:cNvPr id="3" name="内容占位符 2"/>
          <p:cNvSpPr>
            <a:spLocks noGrp="1"/>
          </p:cNvSpPr>
          <p:nvPr>
            <p:ph idx="1"/>
          </p:nvPr>
        </p:nvSpPr>
        <p:spPr/>
        <p:txBody>
          <a:bodyPr/>
          <a:lstStyle/>
          <a:p>
            <a:r>
              <a:rPr lang="en-US" altLang="zh-CN" dirty="0"/>
              <a:t>A task is an infinite sequence of jobs</a:t>
            </a:r>
            <a:endParaRPr lang="zh-CN" altLang="en-US" dirty="0"/>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52</a:t>
            </a:fld>
            <a:endParaRPr lang="it-IT" altLang="zh-CN" dirty="0"/>
          </a:p>
        </p:txBody>
      </p:sp>
      <p:pic>
        <p:nvPicPr>
          <p:cNvPr id="112642" name="Picture 2"/>
          <p:cNvPicPr>
            <a:picLocks noChangeAspect="1" noChangeArrowheads="1"/>
          </p:cNvPicPr>
          <p:nvPr/>
        </p:nvPicPr>
        <p:blipFill>
          <a:blip r:embed="rId2"/>
          <a:srcRect/>
          <a:stretch>
            <a:fillRect/>
          </a:stretch>
        </p:blipFill>
        <p:spPr bwMode="auto">
          <a:xfrm>
            <a:off x="1524000" y="3162300"/>
            <a:ext cx="9126071" cy="2743200"/>
          </a:xfrm>
          <a:prstGeom prst="rect">
            <a:avLst/>
          </a:prstGeom>
          <a:noFill/>
          <a:ln w="9525">
            <a:noFill/>
            <a:miter lim="800000"/>
            <a:headEnd/>
            <a:tailEnd/>
          </a:ln>
          <a:effectLst/>
        </p:spPr>
      </p:pic>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zh-CN">
                <a:ea typeface="宋体" pitchFamily="2" charset="-122"/>
              </a:rPr>
              <a:t>Types of Tasks</a:t>
            </a:r>
          </a:p>
        </p:txBody>
      </p:sp>
      <p:sp>
        <p:nvSpPr>
          <p:cNvPr id="43011" name="Rectangle 3" descr="Rectangle: Click to edit Master text styles&#10;Second level&#10;Third level&#10;Fourth level&#10;Fifth level"/>
          <p:cNvSpPr>
            <a:spLocks noGrp="1" noChangeArrowheads="1"/>
          </p:cNvSpPr>
          <p:nvPr>
            <p:ph idx="1"/>
          </p:nvPr>
        </p:nvSpPr>
        <p:spPr/>
        <p:txBody>
          <a:bodyPr>
            <a:normAutofit/>
          </a:bodyPr>
          <a:lstStyle/>
          <a:p>
            <a:pPr eaLnBrk="1" hangingPunct="1"/>
            <a:r>
              <a:rPr lang="en-US" altLang="zh-CN" dirty="0">
                <a:ea typeface="宋体" pitchFamily="2" charset="-122"/>
              </a:rPr>
              <a:t>Periodic task</a:t>
            </a:r>
          </a:p>
          <a:p>
            <a:pPr lvl="1" eaLnBrk="1" hangingPunct="1"/>
            <a:r>
              <a:rPr lang="en-US" altLang="zh-CN" dirty="0">
                <a:ea typeface="宋体" pitchFamily="2" charset="-122"/>
              </a:rPr>
              <a:t>Triggered at fixed periods by a timer</a:t>
            </a:r>
          </a:p>
          <a:p>
            <a:pPr eaLnBrk="1" hangingPunct="1"/>
            <a:r>
              <a:rPr lang="en-US" altLang="zh-CN" dirty="0" err="1">
                <a:ea typeface="宋体" pitchFamily="2" charset="-122"/>
              </a:rPr>
              <a:t>Aperiodic</a:t>
            </a:r>
            <a:r>
              <a:rPr lang="en-US" altLang="zh-CN" dirty="0">
                <a:ea typeface="宋体" pitchFamily="2" charset="-122"/>
              </a:rPr>
              <a:t> task</a:t>
            </a:r>
          </a:p>
          <a:p>
            <a:pPr lvl="1" eaLnBrk="1" hangingPunct="1"/>
            <a:r>
              <a:rPr lang="en-US" altLang="zh-CN" dirty="0">
                <a:ea typeface="宋体" pitchFamily="2" charset="-122"/>
              </a:rPr>
              <a:t>Triggered by external interrupts</a:t>
            </a:r>
          </a:p>
          <a:p>
            <a:pPr eaLnBrk="1" hangingPunct="1"/>
            <a:r>
              <a:rPr lang="en-US" altLang="zh-CN" dirty="0">
                <a:ea typeface="宋体" pitchFamily="2" charset="-122"/>
              </a:rPr>
              <a:t>Sporadic task</a:t>
            </a:r>
          </a:p>
          <a:p>
            <a:pPr lvl="1" eaLnBrk="1" hangingPunct="1"/>
            <a:r>
              <a:rPr lang="en-US" altLang="zh-CN" dirty="0">
                <a:ea typeface="宋体" pitchFamily="2" charset="-122"/>
              </a:rPr>
              <a:t>Triggered by external interrupts, but with minimum inter-arrival time (MIT) between interrupts</a:t>
            </a:r>
          </a:p>
          <a:p>
            <a:pPr lvl="1" eaLnBrk="1" hangingPunct="1"/>
            <a:r>
              <a:rPr lang="en-US" altLang="zh-CN" dirty="0">
                <a:ea typeface="宋体" pitchFamily="2" charset="-122"/>
              </a:rPr>
              <a:t>Can be treated as a periodic task with period equal to MIT</a:t>
            </a:r>
          </a:p>
          <a:p>
            <a:pPr eaLnBrk="1" hangingPunct="1"/>
            <a:r>
              <a:rPr lang="en-US" altLang="zh-CN" dirty="0">
                <a:ea typeface="宋体" pitchFamily="2" charset="-122"/>
              </a:rPr>
              <a:t>We typically assume periodic task model for </a:t>
            </a:r>
            <a:r>
              <a:rPr lang="en-US" altLang="zh-CN" dirty="0" err="1">
                <a:ea typeface="宋体" pitchFamily="2" charset="-122"/>
              </a:rPr>
              <a:t>schedulability</a:t>
            </a:r>
            <a:r>
              <a:rPr lang="en-US" altLang="zh-CN" dirty="0">
                <a:ea typeface="宋体" pitchFamily="2" charset="-122"/>
              </a:rPr>
              <a:t> analysis</a:t>
            </a:r>
          </a:p>
          <a:p>
            <a:pPr eaLnBrk="1" hangingPunct="1"/>
            <a:endParaRPr lang="en-US" altLang="zh-CN" dirty="0">
              <a:ea typeface="宋体" pitchFamily="2" charset="-122"/>
            </a:endParaRP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E3FC-3872-A075-F13E-7039958A46D1}"/>
              </a:ext>
            </a:extLst>
          </p:cNvPr>
          <p:cNvSpPr>
            <a:spLocks noGrp="1"/>
          </p:cNvSpPr>
          <p:nvPr>
            <p:ph type="title"/>
          </p:nvPr>
        </p:nvSpPr>
        <p:spPr/>
        <p:txBody>
          <a:bodyPr/>
          <a:lstStyle/>
          <a:p>
            <a:r>
              <a:rPr lang="en-GB" dirty="0"/>
              <a:t>Slack and Lateness</a:t>
            </a:r>
            <a:endParaRPr lang="en-SE" dirty="0"/>
          </a:p>
        </p:txBody>
      </p:sp>
      <p:sp>
        <p:nvSpPr>
          <p:cNvPr id="3" name="Content Placeholder 2">
            <a:extLst>
              <a:ext uri="{FF2B5EF4-FFF2-40B4-BE49-F238E27FC236}">
                <a16:creationId xmlns:a16="http://schemas.microsoft.com/office/drawing/2014/main" id="{B1C0059B-AFEF-2B85-E0DA-55EB12A9DB3F}"/>
              </a:ext>
            </a:extLst>
          </p:cNvPr>
          <p:cNvSpPr>
            <a:spLocks noGrp="1"/>
          </p:cNvSpPr>
          <p:nvPr>
            <p:ph idx="1"/>
          </p:nvPr>
        </p:nvSpPr>
        <p:spPr>
          <a:noFill/>
          <a:ln>
            <a:noFill/>
          </a:ln>
          <a:effectLst/>
        </p:spPr>
        <p:txBody>
          <a:bodyPr vert="horz" wrap="square" lIns="90478" tIns="44445" rIns="90478" bIns="44445" numCol="1" anchor="t" anchorCtr="0" compatLnSpc="1">
            <a:prstTxWarp prst="textNoShape">
              <a:avLst/>
            </a:prstTxWarp>
            <a:normAutofit/>
          </a:bodyPr>
          <a:lstStyle/>
          <a:p>
            <a:r>
              <a:rPr lang="en-GB" kern="1200" dirty="0">
                <a:latin typeface="Gill Sans Light"/>
                <a:cs typeface="Calibri"/>
              </a:rPr>
              <a:t>“Slack” if lateness is negative (task completes before deadline)</a:t>
            </a:r>
          </a:p>
          <a:p>
            <a:r>
              <a:rPr lang="en-GB" kern="1200" dirty="0">
                <a:latin typeface="Gill Sans Light"/>
                <a:cs typeface="Calibri"/>
              </a:rPr>
              <a:t>“Tardiness” or “exceeding time” E</a:t>
            </a:r>
            <a:r>
              <a:rPr lang="en-GB" kern="1200" baseline="-25000" dirty="0">
                <a:latin typeface="Gill Sans Light"/>
                <a:cs typeface="Calibri"/>
              </a:rPr>
              <a:t>i</a:t>
            </a:r>
            <a:r>
              <a:rPr lang="en-GB" kern="1200" dirty="0">
                <a:latin typeface="Gill Sans Light"/>
                <a:cs typeface="Calibri"/>
              </a:rPr>
              <a:t> = max(0, L</a:t>
            </a:r>
            <a:r>
              <a:rPr lang="en-GB" kern="1200" baseline="-25000" dirty="0">
                <a:latin typeface="Gill Sans Light"/>
                <a:cs typeface="Calibri"/>
              </a:rPr>
              <a:t>i</a:t>
            </a:r>
            <a:r>
              <a:rPr lang="en-GB" kern="1200" dirty="0">
                <a:latin typeface="Gill Sans Light"/>
                <a:cs typeface="Calibri"/>
              </a:rPr>
              <a:t>)</a:t>
            </a:r>
          </a:p>
        </p:txBody>
      </p:sp>
      <p:grpSp>
        <p:nvGrpSpPr>
          <p:cNvPr id="4" name="object 3">
            <a:extLst>
              <a:ext uri="{FF2B5EF4-FFF2-40B4-BE49-F238E27FC236}">
                <a16:creationId xmlns:a16="http://schemas.microsoft.com/office/drawing/2014/main" id="{4548663A-6385-0701-FCAF-E33A8BEA9D46}"/>
              </a:ext>
            </a:extLst>
          </p:cNvPr>
          <p:cNvGrpSpPr/>
          <p:nvPr/>
        </p:nvGrpSpPr>
        <p:grpSpPr>
          <a:xfrm>
            <a:off x="3886200" y="2819400"/>
            <a:ext cx="4022592" cy="380360"/>
            <a:chOff x="2940151" y="1657000"/>
            <a:chExt cx="4432300" cy="419100"/>
          </a:xfrm>
        </p:grpSpPr>
        <p:sp>
          <p:nvSpPr>
            <p:cNvPr id="5" name="object 4">
              <a:extLst>
                <a:ext uri="{FF2B5EF4-FFF2-40B4-BE49-F238E27FC236}">
                  <a16:creationId xmlns:a16="http://schemas.microsoft.com/office/drawing/2014/main" id="{834AB57B-76E6-5DF2-16DC-4192D665D8A6}"/>
                </a:ext>
              </a:extLst>
            </p:cNvPr>
            <p:cNvSpPr/>
            <p:nvPr/>
          </p:nvSpPr>
          <p:spPr>
            <a:xfrm>
              <a:off x="3102071" y="1657000"/>
              <a:ext cx="49530" cy="219075"/>
            </a:xfrm>
            <a:custGeom>
              <a:avLst/>
              <a:gdLst/>
              <a:ahLst/>
              <a:cxnLst/>
              <a:rect l="l" t="t" r="r" b="b"/>
              <a:pathLst>
                <a:path w="49530" h="219075">
                  <a:moveTo>
                    <a:pt x="31593" y="73853"/>
                  </a:moveTo>
                  <a:lnTo>
                    <a:pt x="18759" y="73853"/>
                  </a:lnTo>
                  <a:lnTo>
                    <a:pt x="18759" y="218605"/>
                  </a:lnTo>
                  <a:lnTo>
                    <a:pt x="31593" y="218605"/>
                  </a:lnTo>
                  <a:lnTo>
                    <a:pt x="31593" y="73853"/>
                  </a:lnTo>
                  <a:close/>
                </a:path>
                <a:path w="49530" h="219075">
                  <a:moveTo>
                    <a:pt x="24682" y="0"/>
                  </a:moveTo>
                  <a:lnTo>
                    <a:pt x="0" y="81730"/>
                  </a:lnTo>
                  <a:lnTo>
                    <a:pt x="18759" y="81730"/>
                  </a:lnTo>
                  <a:lnTo>
                    <a:pt x="18759" y="73853"/>
                  </a:lnTo>
                  <a:lnTo>
                    <a:pt x="46986" y="73853"/>
                  </a:lnTo>
                  <a:lnTo>
                    <a:pt x="24682" y="0"/>
                  </a:lnTo>
                  <a:close/>
                </a:path>
                <a:path w="49530" h="219075">
                  <a:moveTo>
                    <a:pt x="46986" y="73853"/>
                  </a:moveTo>
                  <a:lnTo>
                    <a:pt x="31593" y="73853"/>
                  </a:lnTo>
                  <a:lnTo>
                    <a:pt x="31593" y="81730"/>
                  </a:lnTo>
                  <a:lnTo>
                    <a:pt x="49366" y="81730"/>
                  </a:lnTo>
                  <a:lnTo>
                    <a:pt x="46986" y="73853"/>
                  </a:lnTo>
                  <a:close/>
                </a:path>
              </a:pathLst>
            </a:custGeom>
            <a:solidFill>
              <a:srgbClr val="0000FF"/>
            </a:solidFill>
          </p:spPr>
          <p:txBody>
            <a:bodyPr wrap="square" lIns="0" tIns="0" rIns="0" bIns="0" rtlCol="0"/>
            <a:lstStyle/>
            <a:p>
              <a:endParaRPr/>
            </a:p>
          </p:txBody>
        </p:sp>
        <p:sp>
          <p:nvSpPr>
            <p:cNvPr id="6" name="object 5">
              <a:extLst>
                <a:ext uri="{FF2B5EF4-FFF2-40B4-BE49-F238E27FC236}">
                  <a16:creationId xmlns:a16="http://schemas.microsoft.com/office/drawing/2014/main" id="{51EE55EF-CE81-0FAD-F9D1-0A9ACB9E06A5}"/>
                </a:ext>
              </a:extLst>
            </p:cNvPr>
            <p:cNvSpPr/>
            <p:nvPr/>
          </p:nvSpPr>
          <p:spPr>
            <a:xfrm>
              <a:off x="6385882" y="1657000"/>
              <a:ext cx="13335" cy="219075"/>
            </a:xfrm>
            <a:custGeom>
              <a:avLst/>
              <a:gdLst/>
              <a:ahLst/>
              <a:cxnLst/>
              <a:rect l="l" t="t" r="r" b="b"/>
              <a:pathLst>
                <a:path w="13335" h="219075">
                  <a:moveTo>
                    <a:pt x="12834" y="0"/>
                  </a:moveTo>
                  <a:lnTo>
                    <a:pt x="0" y="0"/>
                  </a:lnTo>
                  <a:lnTo>
                    <a:pt x="0" y="218605"/>
                  </a:lnTo>
                  <a:lnTo>
                    <a:pt x="12834" y="218605"/>
                  </a:lnTo>
                  <a:lnTo>
                    <a:pt x="12834" y="0"/>
                  </a:lnTo>
                  <a:close/>
                </a:path>
              </a:pathLst>
            </a:custGeom>
            <a:solidFill>
              <a:srgbClr val="FF0000"/>
            </a:solidFill>
          </p:spPr>
          <p:txBody>
            <a:bodyPr wrap="square" lIns="0" tIns="0" rIns="0" bIns="0" rtlCol="0"/>
            <a:lstStyle/>
            <a:p>
              <a:endParaRPr/>
            </a:p>
          </p:txBody>
        </p:sp>
        <p:sp>
          <p:nvSpPr>
            <p:cNvPr id="7" name="object 6">
              <a:extLst>
                <a:ext uri="{FF2B5EF4-FFF2-40B4-BE49-F238E27FC236}">
                  <a16:creationId xmlns:a16="http://schemas.microsoft.com/office/drawing/2014/main" id="{43E72542-37DE-87E1-5A47-90ED853B1C99}"/>
                </a:ext>
              </a:extLst>
            </p:cNvPr>
            <p:cNvSpPr/>
            <p:nvPr/>
          </p:nvSpPr>
          <p:spPr>
            <a:xfrm>
              <a:off x="3126753" y="1982938"/>
              <a:ext cx="2193290" cy="46355"/>
            </a:xfrm>
            <a:custGeom>
              <a:avLst/>
              <a:gdLst/>
              <a:ahLst/>
              <a:cxnLst/>
              <a:rect l="l" t="t" r="r" b="b"/>
              <a:pathLst>
                <a:path w="2193290" h="46355">
                  <a:moveTo>
                    <a:pt x="2192827" y="0"/>
                  </a:moveTo>
                  <a:lnTo>
                    <a:pt x="0" y="0"/>
                  </a:lnTo>
                  <a:lnTo>
                    <a:pt x="0" y="46281"/>
                  </a:lnTo>
                  <a:lnTo>
                    <a:pt x="2192827" y="46281"/>
                  </a:lnTo>
                  <a:lnTo>
                    <a:pt x="2192827" y="0"/>
                  </a:lnTo>
                  <a:close/>
                </a:path>
              </a:pathLst>
            </a:custGeom>
            <a:solidFill>
              <a:srgbClr val="D9D9D9"/>
            </a:solidFill>
          </p:spPr>
          <p:txBody>
            <a:bodyPr wrap="square" lIns="0" tIns="0" rIns="0" bIns="0" rtlCol="0"/>
            <a:lstStyle/>
            <a:p>
              <a:endParaRPr/>
            </a:p>
          </p:txBody>
        </p:sp>
        <p:sp>
          <p:nvSpPr>
            <p:cNvPr id="8" name="object 7">
              <a:extLst>
                <a:ext uri="{FF2B5EF4-FFF2-40B4-BE49-F238E27FC236}">
                  <a16:creationId xmlns:a16="http://schemas.microsoft.com/office/drawing/2014/main" id="{D1D0023C-1CB2-1B7E-3704-6807BE8C2B2E}"/>
                </a:ext>
              </a:extLst>
            </p:cNvPr>
            <p:cNvSpPr/>
            <p:nvPr/>
          </p:nvSpPr>
          <p:spPr>
            <a:xfrm>
              <a:off x="2940151" y="2004602"/>
              <a:ext cx="4432300" cy="49530"/>
            </a:xfrm>
            <a:custGeom>
              <a:avLst/>
              <a:gdLst/>
              <a:ahLst/>
              <a:cxnLst/>
              <a:rect l="l" t="t" r="r" b="b"/>
              <a:pathLst>
                <a:path w="4432300" h="49530">
                  <a:moveTo>
                    <a:pt x="4350111" y="0"/>
                  </a:moveTo>
                  <a:lnTo>
                    <a:pt x="4350111" y="49235"/>
                  </a:lnTo>
                  <a:lnTo>
                    <a:pt x="4422225" y="27571"/>
                  </a:lnTo>
                  <a:lnTo>
                    <a:pt x="4358010" y="27571"/>
                  </a:lnTo>
                  <a:lnTo>
                    <a:pt x="4358010" y="21663"/>
                  </a:lnTo>
                  <a:lnTo>
                    <a:pt x="4422225" y="21663"/>
                  </a:lnTo>
                  <a:lnTo>
                    <a:pt x="4350111" y="0"/>
                  </a:lnTo>
                  <a:close/>
                </a:path>
                <a:path w="4432300" h="49530">
                  <a:moveTo>
                    <a:pt x="4350111" y="21663"/>
                  </a:moveTo>
                  <a:lnTo>
                    <a:pt x="0" y="21663"/>
                  </a:lnTo>
                  <a:lnTo>
                    <a:pt x="0" y="27571"/>
                  </a:lnTo>
                  <a:lnTo>
                    <a:pt x="4350111" y="27571"/>
                  </a:lnTo>
                  <a:lnTo>
                    <a:pt x="4350111" y="21663"/>
                  </a:lnTo>
                  <a:close/>
                </a:path>
                <a:path w="4432300" h="49530">
                  <a:moveTo>
                    <a:pt x="4422225" y="21663"/>
                  </a:moveTo>
                  <a:lnTo>
                    <a:pt x="4358010" y="21663"/>
                  </a:lnTo>
                  <a:lnTo>
                    <a:pt x="4358010" y="27571"/>
                  </a:lnTo>
                  <a:lnTo>
                    <a:pt x="4422225" y="27571"/>
                  </a:lnTo>
                  <a:lnTo>
                    <a:pt x="4432058" y="24617"/>
                  </a:lnTo>
                  <a:lnTo>
                    <a:pt x="4422225" y="21663"/>
                  </a:lnTo>
                  <a:close/>
                </a:path>
              </a:pathLst>
            </a:custGeom>
            <a:solidFill>
              <a:srgbClr val="000000"/>
            </a:solidFill>
          </p:spPr>
          <p:txBody>
            <a:bodyPr wrap="square" lIns="0" tIns="0" rIns="0" bIns="0" rtlCol="0"/>
            <a:lstStyle/>
            <a:p>
              <a:endParaRPr/>
            </a:p>
          </p:txBody>
        </p:sp>
        <p:sp>
          <p:nvSpPr>
            <p:cNvPr id="9" name="object 8">
              <a:extLst>
                <a:ext uri="{FF2B5EF4-FFF2-40B4-BE49-F238E27FC236}">
                  <a16:creationId xmlns:a16="http://schemas.microsoft.com/office/drawing/2014/main" id="{DB206B4A-F50A-BB3A-B0F3-EF770CA06C23}"/>
                </a:ext>
              </a:extLst>
            </p:cNvPr>
            <p:cNvSpPr/>
            <p:nvPr/>
          </p:nvSpPr>
          <p:spPr>
            <a:xfrm>
              <a:off x="3120830" y="1875605"/>
              <a:ext cx="13335" cy="153670"/>
            </a:xfrm>
            <a:custGeom>
              <a:avLst/>
              <a:gdLst/>
              <a:ahLst/>
              <a:cxnLst/>
              <a:rect l="l" t="t" r="r" b="b"/>
              <a:pathLst>
                <a:path w="13335" h="153669">
                  <a:moveTo>
                    <a:pt x="12834" y="0"/>
                  </a:moveTo>
                  <a:lnTo>
                    <a:pt x="0" y="0"/>
                  </a:lnTo>
                  <a:lnTo>
                    <a:pt x="0" y="153614"/>
                  </a:lnTo>
                  <a:lnTo>
                    <a:pt x="12834" y="153614"/>
                  </a:lnTo>
                  <a:lnTo>
                    <a:pt x="12834" y="0"/>
                  </a:lnTo>
                  <a:close/>
                </a:path>
              </a:pathLst>
            </a:custGeom>
            <a:solidFill>
              <a:srgbClr val="0000FF"/>
            </a:solidFill>
          </p:spPr>
          <p:txBody>
            <a:bodyPr wrap="square" lIns="0" tIns="0" rIns="0" bIns="0" rtlCol="0"/>
            <a:lstStyle/>
            <a:p>
              <a:endParaRPr/>
            </a:p>
          </p:txBody>
        </p:sp>
        <p:sp>
          <p:nvSpPr>
            <p:cNvPr id="10" name="object 9">
              <a:extLst>
                <a:ext uri="{FF2B5EF4-FFF2-40B4-BE49-F238E27FC236}">
                  <a16:creationId xmlns:a16="http://schemas.microsoft.com/office/drawing/2014/main" id="{12F918C8-05D2-83A0-E43D-9C6B80FBB65F}"/>
                </a:ext>
              </a:extLst>
            </p:cNvPr>
            <p:cNvSpPr/>
            <p:nvPr/>
          </p:nvSpPr>
          <p:spPr>
            <a:xfrm>
              <a:off x="3686562" y="1889391"/>
              <a:ext cx="560070" cy="140335"/>
            </a:xfrm>
            <a:custGeom>
              <a:avLst/>
              <a:gdLst/>
              <a:ahLst/>
              <a:cxnLst/>
              <a:rect l="l" t="t" r="r" b="b"/>
              <a:pathLst>
                <a:path w="560070" h="140335">
                  <a:moveTo>
                    <a:pt x="559807" y="0"/>
                  </a:moveTo>
                  <a:lnTo>
                    <a:pt x="0" y="0"/>
                  </a:lnTo>
                  <a:lnTo>
                    <a:pt x="0" y="139828"/>
                  </a:lnTo>
                  <a:lnTo>
                    <a:pt x="559807" y="139828"/>
                  </a:lnTo>
                  <a:lnTo>
                    <a:pt x="559807" y="0"/>
                  </a:lnTo>
                  <a:close/>
                </a:path>
              </a:pathLst>
            </a:custGeom>
            <a:solidFill>
              <a:srgbClr val="99CCFF"/>
            </a:solidFill>
          </p:spPr>
          <p:txBody>
            <a:bodyPr wrap="square" lIns="0" tIns="0" rIns="0" bIns="0" rtlCol="0"/>
            <a:lstStyle/>
            <a:p>
              <a:endParaRPr/>
            </a:p>
          </p:txBody>
        </p:sp>
        <p:sp>
          <p:nvSpPr>
            <p:cNvPr id="11" name="object 10">
              <a:extLst>
                <a:ext uri="{FF2B5EF4-FFF2-40B4-BE49-F238E27FC236}">
                  <a16:creationId xmlns:a16="http://schemas.microsoft.com/office/drawing/2014/main" id="{98FBE492-879E-7AAE-E651-EA24A23521F3}"/>
                </a:ext>
              </a:extLst>
            </p:cNvPr>
            <p:cNvSpPr/>
            <p:nvPr/>
          </p:nvSpPr>
          <p:spPr>
            <a:xfrm>
              <a:off x="3123780" y="1886445"/>
              <a:ext cx="2479675" cy="189230"/>
            </a:xfrm>
            <a:custGeom>
              <a:avLst/>
              <a:gdLst/>
              <a:ahLst/>
              <a:cxnLst/>
              <a:rect l="l" t="t" r="r" b="b"/>
              <a:pathLst>
                <a:path w="2479675" h="189230">
                  <a:moveTo>
                    <a:pt x="6921" y="142786"/>
                  </a:moveTo>
                  <a:lnTo>
                    <a:pt x="0" y="142786"/>
                  </a:lnTo>
                  <a:lnTo>
                    <a:pt x="0" y="189064"/>
                  </a:lnTo>
                  <a:lnTo>
                    <a:pt x="6921" y="189064"/>
                  </a:lnTo>
                  <a:lnTo>
                    <a:pt x="6921" y="142786"/>
                  </a:lnTo>
                  <a:close/>
                </a:path>
                <a:path w="2479675" h="189230">
                  <a:moveTo>
                    <a:pt x="1125550" y="2946"/>
                  </a:moveTo>
                  <a:lnTo>
                    <a:pt x="1124559" y="977"/>
                  </a:lnTo>
                  <a:lnTo>
                    <a:pt x="1122578" y="0"/>
                  </a:lnTo>
                  <a:lnTo>
                    <a:pt x="1119619" y="0"/>
                  </a:lnTo>
                  <a:lnTo>
                    <a:pt x="1119619" y="5905"/>
                  </a:lnTo>
                  <a:lnTo>
                    <a:pt x="1119619" y="139827"/>
                  </a:lnTo>
                  <a:lnTo>
                    <a:pt x="565734" y="139827"/>
                  </a:lnTo>
                  <a:lnTo>
                    <a:pt x="565734" y="5905"/>
                  </a:lnTo>
                  <a:lnTo>
                    <a:pt x="1119619" y="5905"/>
                  </a:lnTo>
                  <a:lnTo>
                    <a:pt x="1119619" y="0"/>
                  </a:lnTo>
                  <a:lnTo>
                    <a:pt x="562775" y="0"/>
                  </a:lnTo>
                  <a:lnTo>
                    <a:pt x="560806" y="977"/>
                  </a:lnTo>
                  <a:lnTo>
                    <a:pt x="559816" y="2946"/>
                  </a:lnTo>
                  <a:lnTo>
                    <a:pt x="559816" y="142786"/>
                  </a:lnTo>
                  <a:lnTo>
                    <a:pt x="559816" y="189064"/>
                  </a:lnTo>
                  <a:lnTo>
                    <a:pt x="565734" y="189064"/>
                  </a:lnTo>
                  <a:lnTo>
                    <a:pt x="565734" y="145732"/>
                  </a:lnTo>
                  <a:lnTo>
                    <a:pt x="1122578" y="145732"/>
                  </a:lnTo>
                  <a:lnTo>
                    <a:pt x="1124559" y="144754"/>
                  </a:lnTo>
                  <a:lnTo>
                    <a:pt x="1125550" y="142786"/>
                  </a:lnTo>
                  <a:lnTo>
                    <a:pt x="1125550" y="139827"/>
                  </a:lnTo>
                  <a:lnTo>
                    <a:pt x="1125550" y="5905"/>
                  </a:lnTo>
                  <a:lnTo>
                    <a:pt x="1125550" y="2946"/>
                  </a:lnTo>
                  <a:close/>
                </a:path>
                <a:path w="2479675" h="189230">
                  <a:moveTo>
                    <a:pt x="2479154" y="142786"/>
                  </a:moveTo>
                  <a:lnTo>
                    <a:pt x="2472245" y="142786"/>
                  </a:lnTo>
                  <a:lnTo>
                    <a:pt x="2472245" y="189064"/>
                  </a:lnTo>
                  <a:lnTo>
                    <a:pt x="2479154" y="189064"/>
                  </a:lnTo>
                  <a:lnTo>
                    <a:pt x="2479154" y="142786"/>
                  </a:lnTo>
                  <a:close/>
                </a:path>
              </a:pathLst>
            </a:custGeom>
            <a:solidFill>
              <a:srgbClr val="000000"/>
            </a:solidFill>
          </p:spPr>
          <p:txBody>
            <a:bodyPr wrap="square" lIns="0" tIns="0" rIns="0" bIns="0" rtlCol="0"/>
            <a:lstStyle/>
            <a:p>
              <a:endParaRPr/>
            </a:p>
          </p:txBody>
        </p:sp>
      </p:grpSp>
      <p:sp>
        <p:nvSpPr>
          <p:cNvPr id="12" name="object 11">
            <a:extLst>
              <a:ext uri="{FF2B5EF4-FFF2-40B4-BE49-F238E27FC236}">
                <a16:creationId xmlns:a16="http://schemas.microsoft.com/office/drawing/2014/main" id="{4A8C65DA-2BA9-E2BE-0C62-466142520D4E}"/>
              </a:ext>
            </a:extLst>
          </p:cNvPr>
          <p:cNvSpPr/>
          <p:nvPr/>
        </p:nvSpPr>
        <p:spPr>
          <a:xfrm>
            <a:off x="4055553" y="2705902"/>
            <a:ext cx="2964500" cy="57630"/>
          </a:xfrm>
          <a:custGeom>
            <a:avLst/>
            <a:gdLst/>
            <a:ahLst/>
            <a:cxnLst/>
            <a:rect l="l" t="t" r="r" b="b"/>
            <a:pathLst>
              <a:path w="3266440" h="63500">
                <a:moveTo>
                  <a:pt x="83921" y="0"/>
                </a:moveTo>
                <a:lnTo>
                  <a:pt x="81948" y="0"/>
                </a:lnTo>
                <a:lnTo>
                  <a:pt x="0" y="31509"/>
                </a:lnTo>
                <a:lnTo>
                  <a:pt x="81948" y="63021"/>
                </a:lnTo>
                <a:lnTo>
                  <a:pt x="83921" y="63021"/>
                </a:lnTo>
                <a:lnTo>
                  <a:pt x="85896" y="61051"/>
                </a:lnTo>
                <a:lnTo>
                  <a:pt x="85896" y="59081"/>
                </a:lnTo>
                <a:lnTo>
                  <a:pt x="83921" y="57113"/>
                </a:lnTo>
                <a:lnTo>
                  <a:pt x="25192" y="34463"/>
                </a:lnTo>
                <a:lnTo>
                  <a:pt x="8886" y="34463"/>
                </a:lnTo>
                <a:lnTo>
                  <a:pt x="8886" y="28555"/>
                </a:lnTo>
                <a:lnTo>
                  <a:pt x="25192" y="28555"/>
                </a:lnTo>
                <a:lnTo>
                  <a:pt x="83921" y="5906"/>
                </a:lnTo>
                <a:lnTo>
                  <a:pt x="85896" y="3938"/>
                </a:lnTo>
                <a:lnTo>
                  <a:pt x="85896" y="984"/>
                </a:lnTo>
                <a:lnTo>
                  <a:pt x="83921" y="0"/>
                </a:lnTo>
                <a:close/>
              </a:path>
              <a:path w="3266440" h="63500">
                <a:moveTo>
                  <a:pt x="3248507" y="31509"/>
                </a:moveTo>
                <a:lnTo>
                  <a:pt x="3182118" y="57113"/>
                </a:lnTo>
                <a:lnTo>
                  <a:pt x="3180143" y="59081"/>
                </a:lnTo>
                <a:lnTo>
                  <a:pt x="3180143" y="61051"/>
                </a:lnTo>
                <a:lnTo>
                  <a:pt x="3182118" y="63021"/>
                </a:lnTo>
                <a:lnTo>
                  <a:pt x="3184091" y="63021"/>
                </a:lnTo>
                <a:lnTo>
                  <a:pt x="3258357" y="34463"/>
                </a:lnTo>
                <a:lnTo>
                  <a:pt x="3256166" y="34463"/>
                </a:lnTo>
                <a:lnTo>
                  <a:pt x="3248507" y="31509"/>
                </a:lnTo>
                <a:close/>
              </a:path>
              <a:path w="3266440" h="63500">
                <a:moveTo>
                  <a:pt x="9872" y="28555"/>
                </a:moveTo>
                <a:lnTo>
                  <a:pt x="8886" y="28555"/>
                </a:lnTo>
                <a:lnTo>
                  <a:pt x="8886" y="34463"/>
                </a:lnTo>
                <a:lnTo>
                  <a:pt x="9872" y="34463"/>
                </a:lnTo>
                <a:lnTo>
                  <a:pt x="9872" y="28555"/>
                </a:lnTo>
                <a:close/>
              </a:path>
              <a:path w="3266440" h="63500">
                <a:moveTo>
                  <a:pt x="9872" y="28555"/>
                </a:moveTo>
                <a:lnTo>
                  <a:pt x="9872" y="34463"/>
                </a:lnTo>
                <a:lnTo>
                  <a:pt x="17532" y="31509"/>
                </a:lnTo>
                <a:lnTo>
                  <a:pt x="9872" y="28555"/>
                </a:lnTo>
                <a:close/>
              </a:path>
              <a:path w="3266440" h="63500">
                <a:moveTo>
                  <a:pt x="17532" y="31509"/>
                </a:moveTo>
                <a:lnTo>
                  <a:pt x="9872" y="34463"/>
                </a:lnTo>
                <a:lnTo>
                  <a:pt x="25192" y="34463"/>
                </a:lnTo>
                <a:lnTo>
                  <a:pt x="17532" y="31509"/>
                </a:lnTo>
                <a:close/>
              </a:path>
              <a:path w="3266440" h="63500">
                <a:moveTo>
                  <a:pt x="3240847" y="28555"/>
                </a:moveTo>
                <a:lnTo>
                  <a:pt x="25192" y="28555"/>
                </a:lnTo>
                <a:lnTo>
                  <a:pt x="17532" y="31509"/>
                </a:lnTo>
                <a:lnTo>
                  <a:pt x="25192" y="34463"/>
                </a:lnTo>
                <a:lnTo>
                  <a:pt x="3240847" y="34463"/>
                </a:lnTo>
                <a:lnTo>
                  <a:pt x="3248507" y="31509"/>
                </a:lnTo>
                <a:lnTo>
                  <a:pt x="3240847" y="28555"/>
                </a:lnTo>
                <a:close/>
              </a:path>
              <a:path w="3266440" h="63500">
                <a:moveTo>
                  <a:pt x="3256166" y="28555"/>
                </a:moveTo>
                <a:lnTo>
                  <a:pt x="3248507" y="31509"/>
                </a:lnTo>
                <a:lnTo>
                  <a:pt x="3256166" y="34463"/>
                </a:lnTo>
                <a:lnTo>
                  <a:pt x="3256166" y="28555"/>
                </a:lnTo>
                <a:close/>
              </a:path>
              <a:path w="3266440" h="63500">
                <a:moveTo>
                  <a:pt x="3257153" y="28555"/>
                </a:moveTo>
                <a:lnTo>
                  <a:pt x="3256166" y="28555"/>
                </a:lnTo>
                <a:lnTo>
                  <a:pt x="3256166" y="34463"/>
                </a:lnTo>
                <a:lnTo>
                  <a:pt x="3257153" y="34463"/>
                </a:lnTo>
                <a:lnTo>
                  <a:pt x="3257153" y="28555"/>
                </a:lnTo>
                <a:close/>
              </a:path>
              <a:path w="3266440" h="63500">
                <a:moveTo>
                  <a:pt x="3258357" y="28555"/>
                </a:moveTo>
                <a:lnTo>
                  <a:pt x="3257153" y="28555"/>
                </a:lnTo>
                <a:lnTo>
                  <a:pt x="3257153" y="34463"/>
                </a:lnTo>
                <a:lnTo>
                  <a:pt x="3258357" y="34463"/>
                </a:lnTo>
                <a:lnTo>
                  <a:pt x="3266039" y="31509"/>
                </a:lnTo>
                <a:lnTo>
                  <a:pt x="3258357" y="28555"/>
                </a:lnTo>
                <a:close/>
              </a:path>
              <a:path w="3266440" h="63500">
                <a:moveTo>
                  <a:pt x="25192" y="28555"/>
                </a:moveTo>
                <a:lnTo>
                  <a:pt x="9872" y="28555"/>
                </a:lnTo>
                <a:lnTo>
                  <a:pt x="17532" y="31509"/>
                </a:lnTo>
                <a:lnTo>
                  <a:pt x="25192" y="28555"/>
                </a:lnTo>
                <a:close/>
              </a:path>
              <a:path w="3266440" h="63500">
                <a:moveTo>
                  <a:pt x="3184091" y="0"/>
                </a:moveTo>
                <a:lnTo>
                  <a:pt x="3182118" y="0"/>
                </a:lnTo>
                <a:lnTo>
                  <a:pt x="3180143" y="984"/>
                </a:lnTo>
                <a:lnTo>
                  <a:pt x="3180143" y="3938"/>
                </a:lnTo>
                <a:lnTo>
                  <a:pt x="3182118" y="5906"/>
                </a:lnTo>
                <a:lnTo>
                  <a:pt x="3248507" y="31509"/>
                </a:lnTo>
                <a:lnTo>
                  <a:pt x="3256166" y="28555"/>
                </a:lnTo>
                <a:lnTo>
                  <a:pt x="3258357" y="28555"/>
                </a:lnTo>
                <a:lnTo>
                  <a:pt x="3184091" y="0"/>
                </a:lnTo>
                <a:close/>
              </a:path>
            </a:pathLst>
          </a:custGeom>
          <a:solidFill>
            <a:srgbClr val="4A7EBB"/>
          </a:solidFill>
        </p:spPr>
        <p:txBody>
          <a:bodyPr wrap="square" lIns="0" tIns="0" rIns="0" bIns="0" rtlCol="0"/>
          <a:lstStyle/>
          <a:p>
            <a:endParaRPr/>
          </a:p>
        </p:txBody>
      </p:sp>
      <p:sp>
        <p:nvSpPr>
          <p:cNvPr id="13" name="object 12">
            <a:extLst>
              <a:ext uri="{FF2B5EF4-FFF2-40B4-BE49-F238E27FC236}">
                <a16:creationId xmlns:a16="http://schemas.microsoft.com/office/drawing/2014/main" id="{213ED324-5B6E-D0BF-F881-384B81B3B9D9}"/>
              </a:ext>
            </a:extLst>
          </p:cNvPr>
          <p:cNvSpPr txBox="1"/>
          <p:nvPr/>
        </p:nvSpPr>
        <p:spPr>
          <a:xfrm>
            <a:off x="5505731" y="2472735"/>
            <a:ext cx="231674" cy="228173"/>
          </a:xfrm>
          <a:prstGeom prst="rect">
            <a:avLst/>
          </a:prstGeom>
        </p:spPr>
        <p:txBody>
          <a:bodyPr vert="horz" wrap="square" lIns="0" tIns="11526" rIns="0" bIns="0" rtlCol="0">
            <a:spAutoFit/>
          </a:bodyPr>
          <a:lstStyle/>
          <a:p>
            <a:pPr marL="34580">
              <a:spcBef>
                <a:spcPts val="91"/>
              </a:spcBef>
            </a:pPr>
            <a:r>
              <a:rPr sz="1407" spc="-23" dirty="0">
                <a:latin typeface="Times New Roman"/>
                <a:cs typeface="Times New Roman"/>
              </a:rPr>
              <a:t>D</a:t>
            </a:r>
            <a:r>
              <a:rPr sz="1361" spc="-34" baseline="-22222" dirty="0">
                <a:latin typeface="Times New Roman"/>
                <a:cs typeface="Times New Roman"/>
              </a:rPr>
              <a:t>i</a:t>
            </a:r>
            <a:endParaRPr sz="1361" baseline="-22222">
              <a:latin typeface="Times New Roman"/>
              <a:cs typeface="Times New Roman"/>
            </a:endParaRPr>
          </a:p>
        </p:txBody>
      </p:sp>
      <p:sp>
        <p:nvSpPr>
          <p:cNvPr id="14" name="object 13">
            <a:extLst>
              <a:ext uri="{FF2B5EF4-FFF2-40B4-BE49-F238E27FC236}">
                <a16:creationId xmlns:a16="http://schemas.microsoft.com/office/drawing/2014/main" id="{26BE516E-712C-44E1-9804-CBE25A3087C1}"/>
              </a:ext>
            </a:extLst>
          </p:cNvPr>
          <p:cNvSpPr txBox="1"/>
          <p:nvPr/>
        </p:nvSpPr>
        <p:spPr>
          <a:xfrm>
            <a:off x="7950809" y="3098315"/>
            <a:ext cx="73190" cy="228173"/>
          </a:xfrm>
          <a:prstGeom prst="rect">
            <a:avLst/>
          </a:prstGeom>
        </p:spPr>
        <p:txBody>
          <a:bodyPr vert="horz" wrap="square" lIns="0" tIns="11526" rIns="0" bIns="0" rtlCol="0">
            <a:spAutoFit/>
          </a:bodyPr>
          <a:lstStyle/>
          <a:p>
            <a:pPr marL="11527">
              <a:spcBef>
                <a:spcPts val="91"/>
              </a:spcBef>
            </a:pPr>
            <a:r>
              <a:rPr sz="1407" spc="-45" dirty="0">
                <a:latin typeface="Times New Roman"/>
                <a:cs typeface="Times New Roman"/>
              </a:rPr>
              <a:t>t</a:t>
            </a:r>
            <a:endParaRPr sz="1407">
              <a:latin typeface="Times New Roman"/>
              <a:cs typeface="Times New Roman"/>
            </a:endParaRPr>
          </a:p>
        </p:txBody>
      </p:sp>
      <p:sp>
        <p:nvSpPr>
          <p:cNvPr id="15" name="object 14">
            <a:extLst>
              <a:ext uri="{FF2B5EF4-FFF2-40B4-BE49-F238E27FC236}">
                <a16:creationId xmlns:a16="http://schemas.microsoft.com/office/drawing/2014/main" id="{F440B257-4182-CC08-C340-5A6C3E56441A}"/>
              </a:ext>
            </a:extLst>
          </p:cNvPr>
          <p:cNvSpPr txBox="1"/>
          <p:nvPr/>
        </p:nvSpPr>
        <p:spPr>
          <a:xfrm>
            <a:off x="3979756" y="3165341"/>
            <a:ext cx="182112" cy="228173"/>
          </a:xfrm>
          <a:prstGeom prst="rect">
            <a:avLst/>
          </a:prstGeom>
        </p:spPr>
        <p:txBody>
          <a:bodyPr vert="horz" wrap="square" lIns="0" tIns="11526" rIns="0" bIns="0" rtlCol="0">
            <a:spAutoFit/>
          </a:bodyPr>
          <a:lstStyle/>
          <a:p>
            <a:pPr marL="34580">
              <a:spcBef>
                <a:spcPts val="91"/>
              </a:spcBef>
            </a:pPr>
            <a:r>
              <a:rPr sz="1407" spc="-23" dirty="0">
                <a:latin typeface="Times New Roman"/>
                <a:cs typeface="Times New Roman"/>
              </a:rPr>
              <a:t>a</a:t>
            </a:r>
            <a:r>
              <a:rPr sz="1361" spc="-34" baseline="-22222" dirty="0">
                <a:latin typeface="Times New Roman"/>
                <a:cs typeface="Times New Roman"/>
              </a:rPr>
              <a:t>i</a:t>
            </a:r>
            <a:endParaRPr sz="1361" baseline="-22222">
              <a:latin typeface="Times New Roman"/>
              <a:cs typeface="Times New Roman"/>
            </a:endParaRPr>
          </a:p>
        </p:txBody>
      </p:sp>
      <p:sp>
        <p:nvSpPr>
          <p:cNvPr id="16" name="object 15">
            <a:extLst>
              <a:ext uri="{FF2B5EF4-FFF2-40B4-BE49-F238E27FC236}">
                <a16:creationId xmlns:a16="http://schemas.microsoft.com/office/drawing/2014/main" id="{C561C044-CECB-7754-E9B2-EC3F15E6F38A}"/>
              </a:ext>
            </a:extLst>
          </p:cNvPr>
          <p:cNvSpPr txBox="1"/>
          <p:nvPr/>
        </p:nvSpPr>
        <p:spPr>
          <a:xfrm>
            <a:off x="4497674" y="3165341"/>
            <a:ext cx="172314" cy="228173"/>
          </a:xfrm>
          <a:prstGeom prst="rect">
            <a:avLst/>
          </a:prstGeom>
        </p:spPr>
        <p:txBody>
          <a:bodyPr vert="horz" wrap="square" lIns="0" tIns="11526" rIns="0" bIns="0" rtlCol="0">
            <a:spAutoFit/>
          </a:bodyPr>
          <a:lstStyle/>
          <a:p>
            <a:pPr marL="34580">
              <a:spcBef>
                <a:spcPts val="91"/>
              </a:spcBef>
            </a:pPr>
            <a:r>
              <a:rPr sz="1407" spc="-23" dirty="0">
                <a:latin typeface="Times New Roman"/>
                <a:cs typeface="Times New Roman"/>
              </a:rPr>
              <a:t>s</a:t>
            </a:r>
            <a:r>
              <a:rPr sz="1361" spc="-34" baseline="-22222" dirty="0">
                <a:latin typeface="Times New Roman"/>
                <a:cs typeface="Times New Roman"/>
              </a:rPr>
              <a:t>i</a:t>
            </a:r>
            <a:endParaRPr sz="1361" baseline="-22222">
              <a:latin typeface="Times New Roman"/>
              <a:cs typeface="Times New Roman"/>
            </a:endParaRPr>
          </a:p>
        </p:txBody>
      </p:sp>
      <p:sp>
        <p:nvSpPr>
          <p:cNvPr id="17" name="object 16">
            <a:extLst>
              <a:ext uri="{FF2B5EF4-FFF2-40B4-BE49-F238E27FC236}">
                <a16:creationId xmlns:a16="http://schemas.microsoft.com/office/drawing/2014/main" id="{D3D09842-B7A8-13BC-B321-1C0FF64DC790}"/>
              </a:ext>
            </a:extLst>
          </p:cNvPr>
          <p:cNvSpPr txBox="1"/>
          <p:nvPr/>
        </p:nvSpPr>
        <p:spPr>
          <a:xfrm>
            <a:off x="6233324" y="3165341"/>
            <a:ext cx="161941" cy="228173"/>
          </a:xfrm>
          <a:prstGeom prst="rect">
            <a:avLst/>
          </a:prstGeom>
        </p:spPr>
        <p:txBody>
          <a:bodyPr vert="horz" wrap="square" lIns="0" tIns="11526" rIns="0" bIns="0" rtlCol="0">
            <a:spAutoFit/>
          </a:bodyPr>
          <a:lstStyle/>
          <a:p>
            <a:pPr marL="34580">
              <a:spcBef>
                <a:spcPts val="91"/>
              </a:spcBef>
            </a:pPr>
            <a:r>
              <a:rPr sz="1407" spc="-23" dirty="0">
                <a:latin typeface="Times New Roman"/>
                <a:cs typeface="Times New Roman"/>
              </a:rPr>
              <a:t>f</a:t>
            </a:r>
            <a:r>
              <a:rPr sz="1361" spc="-34" baseline="-22222" dirty="0">
                <a:latin typeface="Times New Roman"/>
                <a:cs typeface="Times New Roman"/>
              </a:rPr>
              <a:t>i</a:t>
            </a:r>
            <a:endParaRPr sz="1361" baseline="-22222">
              <a:latin typeface="Times New Roman"/>
              <a:cs typeface="Times New Roman"/>
            </a:endParaRPr>
          </a:p>
        </p:txBody>
      </p:sp>
      <p:grpSp>
        <p:nvGrpSpPr>
          <p:cNvPr id="18" name="object 17">
            <a:extLst>
              <a:ext uri="{FF2B5EF4-FFF2-40B4-BE49-F238E27FC236}">
                <a16:creationId xmlns:a16="http://schemas.microsoft.com/office/drawing/2014/main" id="{17CB3E02-FC8E-C791-8396-DC2982A51EA8}"/>
              </a:ext>
            </a:extLst>
          </p:cNvPr>
          <p:cNvGrpSpPr/>
          <p:nvPr/>
        </p:nvGrpSpPr>
        <p:grpSpPr>
          <a:xfrm>
            <a:off x="4052833" y="3449853"/>
            <a:ext cx="2250461" cy="185569"/>
            <a:chOff x="3123755" y="2351666"/>
            <a:chExt cx="2479675" cy="204470"/>
          </a:xfrm>
        </p:grpSpPr>
        <p:sp>
          <p:nvSpPr>
            <p:cNvPr id="19" name="object 18">
              <a:extLst>
                <a:ext uri="{FF2B5EF4-FFF2-40B4-BE49-F238E27FC236}">
                  <a16:creationId xmlns:a16="http://schemas.microsoft.com/office/drawing/2014/main" id="{76A53A3A-0757-93E2-82B1-340194D8EC90}"/>
                </a:ext>
              </a:extLst>
            </p:cNvPr>
            <p:cNvSpPr/>
            <p:nvPr/>
          </p:nvSpPr>
          <p:spPr>
            <a:xfrm>
              <a:off x="3126753" y="2443782"/>
              <a:ext cx="2473325" cy="63500"/>
            </a:xfrm>
            <a:custGeom>
              <a:avLst/>
              <a:gdLst/>
              <a:ahLst/>
              <a:cxnLst/>
              <a:rect l="l" t="t" r="r" b="b"/>
              <a:pathLst>
                <a:path w="2473325" h="63500">
                  <a:moveTo>
                    <a:pt x="83921" y="0"/>
                  </a:moveTo>
                  <a:lnTo>
                    <a:pt x="81948" y="0"/>
                  </a:lnTo>
                  <a:lnTo>
                    <a:pt x="0" y="31511"/>
                  </a:lnTo>
                  <a:lnTo>
                    <a:pt x="81948" y="63021"/>
                  </a:lnTo>
                  <a:lnTo>
                    <a:pt x="83921" y="63021"/>
                  </a:lnTo>
                  <a:lnTo>
                    <a:pt x="85896" y="61051"/>
                  </a:lnTo>
                  <a:lnTo>
                    <a:pt x="85896" y="59082"/>
                  </a:lnTo>
                  <a:lnTo>
                    <a:pt x="83921" y="57113"/>
                  </a:lnTo>
                  <a:lnTo>
                    <a:pt x="25193" y="34465"/>
                  </a:lnTo>
                  <a:lnTo>
                    <a:pt x="8886" y="34465"/>
                  </a:lnTo>
                  <a:lnTo>
                    <a:pt x="8886" y="28557"/>
                  </a:lnTo>
                  <a:lnTo>
                    <a:pt x="25192" y="28557"/>
                  </a:lnTo>
                  <a:lnTo>
                    <a:pt x="83921" y="5908"/>
                  </a:lnTo>
                  <a:lnTo>
                    <a:pt x="85896" y="3938"/>
                  </a:lnTo>
                  <a:lnTo>
                    <a:pt x="85896" y="1969"/>
                  </a:lnTo>
                  <a:lnTo>
                    <a:pt x="83921" y="0"/>
                  </a:lnTo>
                  <a:close/>
                </a:path>
                <a:path w="2473325" h="63500">
                  <a:moveTo>
                    <a:pt x="2455691" y="31511"/>
                  </a:moveTo>
                  <a:lnTo>
                    <a:pt x="2389303" y="57113"/>
                  </a:lnTo>
                  <a:lnTo>
                    <a:pt x="2387328" y="59082"/>
                  </a:lnTo>
                  <a:lnTo>
                    <a:pt x="2387328" y="61051"/>
                  </a:lnTo>
                  <a:lnTo>
                    <a:pt x="2389303" y="63021"/>
                  </a:lnTo>
                  <a:lnTo>
                    <a:pt x="2391277" y="63021"/>
                  </a:lnTo>
                  <a:lnTo>
                    <a:pt x="2465543" y="34465"/>
                  </a:lnTo>
                  <a:lnTo>
                    <a:pt x="2463351" y="34465"/>
                  </a:lnTo>
                  <a:lnTo>
                    <a:pt x="2455691" y="31511"/>
                  </a:lnTo>
                  <a:close/>
                </a:path>
                <a:path w="2473325" h="63500">
                  <a:moveTo>
                    <a:pt x="9872" y="28557"/>
                  </a:moveTo>
                  <a:lnTo>
                    <a:pt x="8886" y="28557"/>
                  </a:lnTo>
                  <a:lnTo>
                    <a:pt x="8886" y="34465"/>
                  </a:lnTo>
                  <a:lnTo>
                    <a:pt x="9872" y="34465"/>
                  </a:lnTo>
                  <a:lnTo>
                    <a:pt x="9872" y="28557"/>
                  </a:lnTo>
                  <a:close/>
                </a:path>
                <a:path w="2473325" h="63500">
                  <a:moveTo>
                    <a:pt x="9872" y="28557"/>
                  </a:moveTo>
                  <a:lnTo>
                    <a:pt x="9872" y="34465"/>
                  </a:lnTo>
                  <a:lnTo>
                    <a:pt x="17532" y="31511"/>
                  </a:lnTo>
                  <a:lnTo>
                    <a:pt x="9872" y="28557"/>
                  </a:lnTo>
                  <a:close/>
                </a:path>
                <a:path w="2473325" h="63500">
                  <a:moveTo>
                    <a:pt x="17533" y="31511"/>
                  </a:moveTo>
                  <a:lnTo>
                    <a:pt x="9872" y="34465"/>
                  </a:lnTo>
                  <a:lnTo>
                    <a:pt x="25193" y="34465"/>
                  </a:lnTo>
                  <a:lnTo>
                    <a:pt x="17533" y="31511"/>
                  </a:lnTo>
                  <a:close/>
                </a:path>
                <a:path w="2473325" h="63500">
                  <a:moveTo>
                    <a:pt x="2448032" y="28557"/>
                  </a:moveTo>
                  <a:lnTo>
                    <a:pt x="25192" y="28557"/>
                  </a:lnTo>
                  <a:lnTo>
                    <a:pt x="17533" y="31511"/>
                  </a:lnTo>
                  <a:lnTo>
                    <a:pt x="25193" y="34465"/>
                  </a:lnTo>
                  <a:lnTo>
                    <a:pt x="2448031" y="34465"/>
                  </a:lnTo>
                  <a:lnTo>
                    <a:pt x="2455691" y="31511"/>
                  </a:lnTo>
                  <a:lnTo>
                    <a:pt x="2448032" y="28557"/>
                  </a:lnTo>
                  <a:close/>
                </a:path>
                <a:path w="2473325" h="63500">
                  <a:moveTo>
                    <a:pt x="2463351" y="28557"/>
                  </a:moveTo>
                  <a:lnTo>
                    <a:pt x="2455691" y="31511"/>
                  </a:lnTo>
                  <a:lnTo>
                    <a:pt x="2463351" y="34465"/>
                  </a:lnTo>
                  <a:lnTo>
                    <a:pt x="2463351" y="28557"/>
                  </a:lnTo>
                  <a:close/>
                </a:path>
                <a:path w="2473325" h="63500">
                  <a:moveTo>
                    <a:pt x="2464339" y="28557"/>
                  </a:moveTo>
                  <a:lnTo>
                    <a:pt x="2463351" y="28557"/>
                  </a:lnTo>
                  <a:lnTo>
                    <a:pt x="2463351" y="34465"/>
                  </a:lnTo>
                  <a:lnTo>
                    <a:pt x="2464339" y="34465"/>
                  </a:lnTo>
                  <a:lnTo>
                    <a:pt x="2464339" y="28557"/>
                  </a:lnTo>
                  <a:close/>
                </a:path>
                <a:path w="2473325" h="63500">
                  <a:moveTo>
                    <a:pt x="2465543" y="28557"/>
                  </a:moveTo>
                  <a:lnTo>
                    <a:pt x="2464339" y="28557"/>
                  </a:lnTo>
                  <a:lnTo>
                    <a:pt x="2464339" y="34465"/>
                  </a:lnTo>
                  <a:lnTo>
                    <a:pt x="2465543" y="34465"/>
                  </a:lnTo>
                  <a:lnTo>
                    <a:pt x="2473225" y="31511"/>
                  </a:lnTo>
                  <a:lnTo>
                    <a:pt x="2465543" y="28557"/>
                  </a:lnTo>
                  <a:close/>
                </a:path>
                <a:path w="2473325" h="63500">
                  <a:moveTo>
                    <a:pt x="25192" y="28557"/>
                  </a:moveTo>
                  <a:lnTo>
                    <a:pt x="9872" y="28557"/>
                  </a:lnTo>
                  <a:lnTo>
                    <a:pt x="17533" y="31511"/>
                  </a:lnTo>
                  <a:lnTo>
                    <a:pt x="25192" y="28557"/>
                  </a:lnTo>
                  <a:close/>
                </a:path>
                <a:path w="2473325" h="63500">
                  <a:moveTo>
                    <a:pt x="2391277" y="0"/>
                  </a:moveTo>
                  <a:lnTo>
                    <a:pt x="2389303" y="0"/>
                  </a:lnTo>
                  <a:lnTo>
                    <a:pt x="2387328" y="1969"/>
                  </a:lnTo>
                  <a:lnTo>
                    <a:pt x="2387328" y="3938"/>
                  </a:lnTo>
                  <a:lnTo>
                    <a:pt x="2389303" y="5908"/>
                  </a:lnTo>
                  <a:lnTo>
                    <a:pt x="2455691" y="31511"/>
                  </a:lnTo>
                  <a:lnTo>
                    <a:pt x="2463351" y="28557"/>
                  </a:lnTo>
                  <a:lnTo>
                    <a:pt x="2465543" y="28557"/>
                  </a:lnTo>
                  <a:lnTo>
                    <a:pt x="2391277" y="0"/>
                  </a:lnTo>
                  <a:close/>
                </a:path>
              </a:pathLst>
            </a:custGeom>
            <a:solidFill>
              <a:srgbClr val="4A7EBB"/>
            </a:solidFill>
          </p:spPr>
          <p:txBody>
            <a:bodyPr wrap="square" lIns="0" tIns="0" rIns="0" bIns="0" rtlCol="0"/>
            <a:lstStyle/>
            <a:p>
              <a:endParaRPr/>
            </a:p>
          </p:txBody>
        </p:sp>
        <p:sp>
          <p:nvSpPr>
            <p:cNvPr id="20" name="object 19">
              <a:extLst>
                <a:ext uri="{FF2B5EF4-FFF2-40B4-BE49-F238E27FC236}">
                  <a16:creationId xmlns:a16="http://schemas.microsoft.com/office/drawing/2014/main" id="{69632456-7B5B-BA06-FAE7-64CB7CC8E14F}"/>
                </a:ext>
              </a:extLst>
            </p:cNvPr>
            <p:cNvSpPr/>
            <p:nvPr/>
          </p:nvSpPr>
          <p:spPr>
            <a:xfrm>
              <a:off x="3127247" y="2355159"/>
              <a:ext cx="0" cy="197485"/>
            </a:xfrm>
            <a:custGeom>
              <a:avLst/>
              <a:gdLst/>
              <a:ahLst/>
              <a:cxnLst/>
              <a:rect l="l" t="t" r="r" b="b"/>
              <a:pathLst>
                <a:path h="197485">
                  <a:moveTo>
                    <a:pt x="0" y="0"/>
                  </a:moveTo>
                  <a:lnTo>
                    <a:pt x="0" y="196941"/>
                  </a:lnTo>
                </a:path>
              </a:pathLst>
            </a:custGeom>
            <a:ln w="6911">
              <a:solidFill>
                <a:srgbClr val="4A7EBB"/>
              </a:solidFill>
              <a:prstDash val="sysDash"/>
            </a:ln>
          </p:spPr>
          <p:txBody>
            <a:bodyPr wrap="square" lIns="0" tIns="0" rIns="0" bIns="0" rtlCol="0"/>
            <a:lstStyle/>
            <a:p>
              <a:endParaRPr/>
            </a:p>
          </p:txBody>
        </p:sp>
        <p:sp>
          <p:nvSpPr>
            <p:cNvPr id="21" name="object 20">
              <a:extLst>
                <a:ext uri="{FF2B5EF4-FFF2-40B4-BE49-F238E27FC236}">
                  <a16:creationId xmlns:a16="http://schemas.microsoft.com/office/drawing/2014/main" id="{F6412FFC-D860-BA5A-D5AB-A117BE784830}"/>
                </a:ext>
              </a:extLst>
            </p:cNvPr>
            <p:cNvSpPr/>
            <p:nvPr/>
          </p:nvSpPr>
          <p:spPr>
            <a:xfrm>
              <a:off x="5599485" y="2355159"/>
              <a:ext cx="0" cy="197485"/>
            </a:xfrm>
            <a:custGeom>
              <a:avLst/>
              <a:gdLst/>
              <a:ahLst/>
              <a:cxnLst/>
              <a:rect l="l" t="t" r="r" b="b"/>
              <a:pathLst>
                <a:path h="197485">
                  <a:moveTo>
                    <a:pt x="0" y="0"/>
                  </a:moveTo>
                  <a:lnTo>
                    <a:pt x="0" y="196941"/>
                  </a:lnTo>
                </a:path>
              </a:pathLst>
            </a:custGeom>
            <a:ln w="6911">
              <a:solidFill>
                <a:srgbClr val="4A7EBB"/>
              </a:solidFill>
              <a:prstDash val="sysDash"/>
            </a:ln>
          </p:spPr>
          <p:txBody>
            <a:bodyPr wrap="square" lIns="0" tIns="0" rIns="0" bIns="0" rtlCol="0"/>
            <a:lstStyle/>
            <a:p>
              <a:endParaRPr/>
            </a:p>
          </p:txBody>
        </p:sp>
      </p:grpSp>
      <p:grpSp>
        <p:nvGrpSpPr>
          <p:cNvPr id="22" name="object 21">
            <a:extLst>
              <a:ext uri="{FF2B5EF4-FFF2-40B4-BE49-F238E27FC236}">
                <a16:creationId xmlns:a16="http://schemas.microsoft.com/office/drawing/2014/main" id="{B28A8E5A-B207-868F-E862-50EE129E9A5B}"/>
              </a:ext>
            </a:extLst>
          </p:cNvPr>
          <p:cNvGrpSpPr/>
          <p:nvPr/>
        </p:nvGrpSpPr>
        <p:grpSpPr>
          <a:xfrm>
            <a:off x="5492820" y="3017798"/>
            <a:ext cx="1549677" cy="181535"/>
            <a:chOff x="4710408" y="1875605"/>
            <a:chExt cx="1707514" cy="200025"/>
          </a:xfrm>
        </p:grpSpPr>
        <p:sp>
          <p:nvSpPr>
            <p:cNvPr id="23" name="object 22">
              <a:extLst>
                <a:ext uri="{FF2B5EF4-FFF2-40B4-BE49-F238E27FC236}">
                  <a16:creationId xmlns:a16="http://schemas.microsoft.com/office/drawing/2014/main" id="{67C35D0B-11D0-F25B-B631-DB7845798698}"/>
                </a:ext>
              </a:extLst>
            </p:cNvPr>
            <p:cNvSpPr/>
            <p:nvPr/>
          </p:nvSpPr>
          <p:spPr>
            <a:xfrm>
              <a:off x="5319581" y="1889391"/>
              <a:ext cx="280670" cy="140335"/>
            </a:xfrm>
            <a:custGeom>
              <a:avLst/>
              <a:gdLst/>
              <a:ahLst/>
              <a:cxnLst/>
              <a:rect l="l" t="t" r="r" b="b"/>
              <a:pathLst>
                <a:path w="280670" h="140335">
                  <a:moveTo>
                    <a:pt x="280397" y="0"/>
                  </a:moveTo>
                  <a:lnTo>
                    <a:pt x="0" y="0"/>
                  </a:lnTo>
                  <a:lnTo>
                    <a:pt x="0" y="139828"/>
                  </a:lnTo>
                  <a:lnTo>
                    <a:pt x="280397" y="139828"/>
                  </a:lnTo>
                  <a:lnTo>
                    <a:pt x="280397" y="0"/>
                  </a:lnTo>
                  <a:close/>
                </a:path>
              </a:pathLst>
            </a:custGeom>
            <a:solidFill>
              <a:srgbClr val="99CCFF"/>
            </a:solidFill>
          </p:spPr>
          <p:txBody>
            <a:bodyPr wrap="square" lIns="0" tIns="0" rIns="0" bIns="0" rtlCol="0"/>
            <a:lstStyle/>
            <a:p>
              <a:endParaRPr/>
            </a:p>
          </p:txBody>
        </p:sp>
        <p:sp>
          <p:nvSpPr>
            <p:cNvPr id="24" name="object 23">
              <a:extLst>
                <a:ext uri="{FF2B5EF4-FFF2-40B4-BE49-F238E27FC236}">
                  <a16:creationId xmlns:a16="http://schemas.microsoft.com/office/drawing/2014/main" id="{34B049B0-34AA-6C94-9CE0-1D1746E4581F}"/>
                </a:ext>
              </a:extLst>
            </p:cNvPr>
            <p:cNvSpPr/>
            <p:nvPr/>
          </p:nvSpPr>
          <p:spPr>
            <a:xfrm>
              <a:off x="5316619" y="1886437"/>
              <a:ext cx="286385" cy="146050"/>
            </a:xfrm>
            <a:custGeom>
              <a:avLst/>
              <a:gdLst/>
              <a:ahLst/>
              <a:cxnLst/>
              <a:rect l="l" t="t" r="r" b="b"/>
              <a:pathLst>
                <a:path w="286385" h="146050">
                  <a:moveTo>
                    <a:pt x="283359" y="0"/>
                  </a:moveTo>
                  <a:lnTo>
                    <a:pt x="2961" y="0"/>
                  </a:lnTo>
                  <a:lnTo>
                    <a:pt x="986" y="984"/>
                  </a:lnTo>
                  <a:lnTo>
                    <a:pt x="0" y="2954"/>
                  </a:lnTo>
                  <a:lnTo>
                    <a:pt x="0" y="142782"/>
                  </a:lnTo>
                  <a:lnTo>
                    <a:pt x="986" y="144752"/>
                  </a:lnTo>
                  <a:lnTo>
                    <a:pt x="2961" y="145736"/>
                  </a:lnTo>
                  <a:lnTo>
                    <a:pt x="283359" y="145736"/>
                  </a:lnTo>
                  <a:lnTo>
                    <a:pt x="285333" y="144752"/>
                  </a:lnTo>
                  <a:lnTo>
                    <a:pt x="286321" y="142782"/>
                  </a:lnTo>
                  <a:lnTo>
                    <a:pt x="5923" y="142782"/>
                  </a:lnTo>
                  <a:lnTo>
                    <a:pt x="2961" y="139828"/>
                  </a:lnTo>
                  <a:lnTo>
                    <a:pt x="5923" y="139828"/>
                  </a:lnTo>
                  <a:lnTo>
                    <a:pt x="5923" y="5908"/>
                  </a:lnTo>
                  <a:lnTo>
                    <a:pt x="2961" y="5908"/>
                  </a:lnTo>
                  <a:lnTo>
                    <a:pt x="5923" y="2954"/>
                  </a:lnTo>
                  <a:lnTo>
                    <a:pt x="286321" y="2954"/>
                  </a:lnTo>
                  <a:lnTo>
                    <a:pt x="285333" y="984"/>
                  </a:lnTo>
                  <a:lnTo>
                    <a:pt x="283359" y="0"/>
                  </a:lnTo>
                  <a:close/>
                </a:path>
                <a:path w="286385" h="146050">
                  <a:moveTo>
                    <a:pt x="5923" y="139828"/>
                  </a:moveTo>
                  <a:lnTo>
                    <a:pt x="2961" y="139828"/>
                  </a:lnTo>
                  <a:lnTo>
                    <a:pt x="5923" y="142782"/>
                  </a:lnTo>
                  <a:lnTo>
                    <a:pt x="5923" y="139828"/>
                  </a:lnTo>
                  <a:close/>
                </a:path>
                <a:path w="286385" h="146050">
                  <a:moveTo>
                    <a:pt x="279410" y="139828"/>
                  </a:moveTo>
                  <a:lnTo>
                    <a:pt x="5923" y="139828"/>
                  </a:lnTo>
                  <a:lnTo>
                    <a:pt x="5923" y="142782"/>
                  </a:lnTo>
                  <a:lnTo>
                    <a:pt x="279410" y="142782"/>
                  </a:lnTo>
                  <a:lnTo>
                    <a:pt x="279410" y="139828"/>
                  </a:lnTo>
                  <a:close/>
                </a:path>
                <a:path w="286385" h="146050">
                  <a:moveTo>
                    <a:pt x="279410" y="2954"/>
                  </a:moveTo>
                  <a:lnTo>
                    <a:pt x="279410" y="142782"/>
                  </a:lnTo>
                  <a:lnTo>
                    <a:pt x="283359" y="139828"/>
                  </a:lnTo>
                  <a:lnTo>
                    <a:pt x="286321" y="139828"/>
                  </a:lnTo>
                  <a:lnTo>
                    <a:pt x="286321" y="5908"/>
                  </a:lnTo>
                  <a:lnTo>
                    <a:pt x="283359" y="5908"/>
                  </a:lnTo>
                  <a:lnTo>
                    <a:pt x="279410" y="2954"/>
                  </a:lnTo>
                  <a:close/>
                </a:path>
                <a:path w="286385" h="146050">
                  <a:moveTo>
                    <a:pt x="286321" y="139828"/>
                  </a:moveTo>
                  <a:lnTo>
                    <a:pt x="283359" y="139828"/>
                  </a:lnTo>
                  <a:lnTo>
                    <a:pt x="279410" y="142782"/>
                  </a:lnTo>
                  <a:lnTo>
                    <a:pt x="286321" y="142782"/>
                  </a:lnTo>
                  <a:lnTo>
                    <a:pt x="286321" y="139828"/>
                  </a:lnTo>
                  <a:close/>
                </a:path>
                <a:path w="286385" h="146050">
                  <a:moveTo>
                    <a:pt x="5923" y="2954"/>
                  </a:moveTo>
                  <a:lnTo>
                    <a:pt x="2961" y="5908"/>
                  </a:lnTo>
                  <a:lnTo>
                    <a:pt x="5923" y="5908"/>
                  </a:lnTo>
                  <a:lnTo>
                    <a:pt x="5923" y="2954"/>
                  </a:lnTo>
                  <a:close/>
                </a:path>
                <a:path w="286385" h="146050">
                  <a:moveTo>
                    <a:pt x="279410" y="2954"/>
                  </a:moveTo>
                  <a:lnTo>
                    <a:pt x="5923" y="2954"/>
                  </a:lnTo>
                  <a:lnTo>
                    <a:pt x="5923" y="5908"/>
                  </a:lnTo>
                  <a:lnTo>
                    <a:pt x="279410" y="5908"/>
                  </a:lnTo>
                  <a:lnTo>
                    <a:pt x="279410" y="2954"/>
                  </a:lnTo>
                  <a:close/>
                </a:path>
                <a:path w="286385" h="146050">
                  <a:moveTo>
                    <a:pt x="286321" y="2954"/>
                  </a:moveTo>
                  <a:lnTo>
                    <a:pt x="279410" y="2954"/>
                  </a:lnTo>
                  <a:lnTo>
                    <a:pt x="283359" y="5908"/>
                  </a:lnTo>
                  <a:lnTo>
                    <a:pt x="286321" y="5908"/>
                  </a:lnTo>
                  <a:lnTo>
                    <a:pt x="286321" y="2954"/>
                  </a:lnTo>
                  <a:close/>
                </a:path>
              </a:pathLst>
            </a:custGeom>
            <a:solidFill>
              <a:srgbClr val="000000"/>
            </a:solidFill>
          </p:spPr>
          <p:txBody>
            <a:bodyPr wrap="square" lIns="0" tIns="0" rIns="0" bIns="0" rtlCol="0"/>
            <a:lstStyle/>
            <a:p>
              <a:endParaRPr/>
            </a:p>
          </p:txBody>
        </p:sp>
        <p:sp>
          <p:nvSpPr>
            <p:cNvPr id="25" name="object 24">
              <a:extLst>
                <a:ext uri="{FF2B5EF4-FFF2-40B4-BE49-F238E27FC236}">
                  <a16:creationId xmlns:a16="http://schemas.microsoft.com/office/drawing/2014/main" id="{55F3191B-B166-E472-6FB3-ED2DCF2C4B0F}"/>
                </a:ext>
              </a:extLst>
            </p:cNvPr>
            <p:cNvSpPr/>
            <p:nvPr/>
          </p:nvSpPr>
          <p:spPr>
            <a:xfrm>
              <a:off x="4713369" y="1889391"/>
              <a:ext cx="233045" cy="140335"/>
            </a:xfrm>
            <a:custGeom>
              <a:avLst/>
              <a:gdLst/>
              <a:ahLst/>
              <a:cxnLst/>
              <a:rect l="l" t="t" r="r" b="b"/>
              <a:pathLst>
                <a:path w="233045" h="140335">
                  <a:moveTo>
                    <a:pt x="233006" y="0"/>
                  </a:moveTo>
                  <a:lnTo>
                    <a:pt x="0" y="0"/>
                  </a:lnTo>
                  <a:lnTo>
                    <a:pt x="0" y="139828"/>
                  </a:lnTo>
                  <a:lnTo>
                    <a:pt x="233006" y="139828"/>
                  </a:lnTo>
                  <a:lnTo>
                    <a:pt x="233006" y="0"/>
                  </a:lnTo>
                  <a:close/>
                </a:path>
              </a:pathLst>
            </a:custGeom>
            <a:solidFill>
              <a:srgbClr val="99CCFF"/>
            </a:solidFill>
          </p:spPr>
          <p:txBody>
            <a:bodyPr wrap="square" lIns="0" tIns="0" rIns="0" bIns="0" rtlCol="0"/>
            <a:lstStyle/>
            <a:p>
              <a:endParaRPr/>
            </a:p>
          </p:txBody>
        </p:sp>
        <p:sp>
          <p:nvSpPr>
            <p:cNvPr id="26" name="object 25">
              <a:extLst>
                <a:ext uri="{FF2B5EF4-FFF2-40B4-BE49-F238E27FC236}">
                  <a16:creationId xmlns:a16="http://schemas.microsoft.com/office/drawing/2014/main" id="{4C980EED-2ED8-29CF-1824-0C1126176A6D}"/>
                </a:ext>
              </a:extLst>
            </p:cNvPr>
            <p:cNvSpPr/>
            <p:nvPr/>
          </p:nvSpPr>
          <p:spPr>
            <a:xfrm>
              <a:off x="4710408" y="1886437"/>
              <a:ext cx="239395" cy="146050"/>
            </a:xfrm>
            <a:custGeom>
              <a:avLst/>
              <a:gdLst/>
              <a:ahLst/>
              <a:cxnLst/>
              <a:rect l="l" t="t" r="r" b="b"/>
              <a:pathLst>
                <a:path w="239395" h="146050">
                  <a:moveTo>
                    <a:pt x="235968" y="0"/>
                  </a:moveTo>
                  <a:lnTo>
                    <a:pt x="2961" y="0"/>
                  </a:lnTo>
                  <a:lnTo>
                    <a:pt x="0" y="984"/>
                  </a:lnTo>
                  <a:lnTo>
                    <a:pt x="0" y="144752"/>
                  </a:lnTo>
                  <a:lnTo>
                    <a:pt x="2961" y="145736"/>
                  </a:lnTo>
                  <a:lnTo>
                    <a:pt x="235968" y="145736"/>
                  </a:lnTo>
                  <a:lnTo>
                    <a:pt x="237942" y="144752"/>
                  </a:lnTo>
                  <a:lnTo>
                    <a:pt x="238930" y="142782"/>
                  </a:lnTo>
                  <a:lnTo>
                    <a:pt x="5923" y="142782"/>
                  </a:lnTo>
                  <a:lnTo>
                    <a:pt x="2961" y="139828"/>
                  </a:lnTo>
                  <a:lnTo>
                    <a:pt x="5923" y="139828"/>
                  </a:lnTo>
                  <a:lnTo>
                    <a:pt x="5923" y="5908"/>
                  </a:lnTo>
                  <a:lnTo>
                    <a:pt x="2961" y="5908"/>
                  </a:lnTo>
                  <a:lnTo>
                    <a:pt x="5923" y="2954"/>
                  </a:lnTo>
                  <a:lnTo>
                    <a:pt x="238930" y="2954"/>
                  </a:lnTo>
                  <a:lnTo>
                    <a:pt x="237942" y="984"/>
                  </a:lnTo>
                  <a:lnTo>
                    <a:pt x="235968" y="0"/>
                  </a:lnTo>
                  <a:close/>
                </a:path>
                <a:path w="239395" h="146050">
                  <a:moveTo>
                    <a:pt x="5923" y="139828"/>
                  </a:moveTo>
                  <a:lnTo>
                    <a:pt x="2961" y="139828"/>
                  </a:lnTo>
                  <a:lnTo>
                    <a:pt x="5923" y="142782"/>
                  </a:lnTo>
                  <a:lnTo>
                    <a:pt x="5923" y="139828"/>
                  </a:lnTo>
                  <a:close/>
                </a:path>
                <a:path w="239395" h="146050">
                  <a:moveTo>
                    <a:pt x="233006" y="139828"/>
                  </a:moveTo>
                  <a:lnTo>
                    <a:pt x="5923" y="139828"/>
                  </a:lnTo>
                  <a:lnTo>
                    <a:pt x="5923" y="142782"/>
                  </a:lnTo>
                  <a:lnTo>
                    <a:pt x="233006" y="142782"/>
                  </a:lnTo>
                  <a:lnTo>
                    <a:pt x="233006" y="139828"/>
                  </a:lnTo>
                  <a:close/>
                </a:path>
                <a:path w="239395" h="146050">
                  <a:moveTo>
                    <a:pt x="233006" y="2954"/>
                  </a:moveTo>
                  <a:lnTo>
                    <a:pt x="233006" y="142782"/>
                  </a:lnTo>
                  <a:lnTo>
                    <a:pt x="235968" y="139828"/>
                  </a:lnTo>
                  <a:lnTo>
                    <a:pt x="238930" y="139828"/>
                  </a:lnTo>
                  <a:lnTo>
                    <a:pt x="238930" y="5908"/>
                  </a:lnTo>
                  <a:lnTo>
                    <a:pt x="235968" y="5908"/>
                  </a:lnTo>
                  <a:lnTo>
                    <a:pt x="233006" y="2954"/>
                  </a:lnTo>
                  <a:close/>
                </a:path>
                <a:path w="239395" h="146050">
                  <a:moveTo>
                    <a:pt x="238930" y="139828"/>
                  </a:moveTo>
                  <a:lnTo>
                    <a:pt x="235968" y="139828"/>
                  </a:lnTo>
                  <a:lnTo>
                    <a:pt x="233006" y="142782"/>
                  </a:lnTo>
                  <a:lnTo>
                    <a:pt x="238930" y="142782"/>
                  </a:lnTo>
                  <a:lnTo>
                    <a:pt x="238930" y="139828"/>
                  </a:lnTo>
                  <a:close/>
                </a:path>
                <a:path w="239395" h="146050">
                  <a:moveTo>
                    <a:pt x="5923" y="2954"/>
                  </a:moveTo>
                  <a:lnTo>
                    <a:pt x="2961" y="5908"/>
                  </a:lnTo>
                  <a:lnTo>
                    <a:pt x="5923" y="5908"/>
                  </a:lnTo>
                  <a:lnTo>
                    <a:pt x="5923" y="2954"/>
                  </a:lnTo>
                  <a:close/>
                </a:path>
                <a:path w="239395" h="146050">
                  <a:moveTo>
                    <a:pt x="233006" y="2954"/>
                  </a:moveTo>
                  <a:lnTo>
                    <a:pt x="5923" y="2954"/>
                  </a:lnTo>
                  <a:lnTo>
                    <a:pt x="5923" y="5908"/>
                  </a:lnTo>
                  <a:lnTo>
                    <a:pt x="233006" y="5908"/>
                  </a:lnTo>
                  <a:lnTo>
                    <a:pt x="233006" y="2954"/>
                  </a:lnTo>
                  <a:close/>
                </a:path>
                <a:path w="239395" h="146050">
                  <a:moveTo>
                    <a:pt x="238930" y="2954"/>
                  </a:moveTo>
                  <a:lnTo>
                    <a:pt x="233006" y="2954"/>
                  </a:lnTo>
                  <a:lnTo>
                    <a:pt x="235968" y="5908"/>
                  </a:lnTo>
                  <a:lnTo>
                    <a:pt x="238930" y="5908"/>
                  </a:lnTo>
                  <a:lnTo>
                    <a:pt x="238930" y="2954"/>
                  </a:lnTo>
                  <a:close/>
                </a:path>
              </a:pathLst>
            </a:custGeom>
            <a:solidFill>
              <a:srgbClr val="000000"/>
            </a:solidFill>
          </p:spPr>
          <p:txBody>
            <a:bodyPr wrap="square" lIns="0" tIns="0" rIns="0" bIns="0" rtlCol="0"/>
            <a:lstStyle/>
            <a:p>
              <a:endParaRPr/>
            </a:p>
          </p:txBody>
        </p:sp>
        <p:sp>
          <p:nvSpPr>
            <p:cNvPr id="27" name="object 26">
              <a:extLst>
                <a:ext uri="{FF2B5EF4-FFF2-40B4-BE49-F238E27FC236}">
                  <a16:creationId xmlns:a16="http://schemas.microsoft.com/office/drawing/2014/main" id="{6F410878-79A0-9DE2-43C3-D15E5015D03D}"/>
                </a:ext>
              </a:extLst>
            </p:cNvPr>
            <p:cNvSpPr/>
            <p:nvPr/>
          </p:nvSpPr>
          <p:spPr>
            <a:xfrm>
              <a:off x="6368109" y="1875605"/>
              <a:ext cx="49530" cy="153670"/>
            </a:xfrm>
            <a:custGeom>
              <a:avLst/>
              <a:gdLst/>
              <a:ahLst/>
              <a:cxnLst/>
              <a:rect l="l" t="t" r="r" b="b"/>
              <a:pathLst>
                <a:path w="49529" h="153669">
                  <a:moveTo>
                    <a:pt x="17772" y="70899"/>
                  </a:moveTo>
                  <a:lnTo>
                    <a:pt x="0" y="70899"/>
                  </a:lnTo>
                  <a:lnTo>
                    <a:pt x="24683" y="153614"/>
                  </a:lnTo>
                  <a:lnTo>
                    <a:pt x="46721" y="79761"/>
                  </a:lnTo>
                  <a:lnTo>
                    <a:pt x="17772" y="79761"/>
                  </a:lnTo>
                  <a:lnTo>
                    <a:pt x="17772" y="70899"/>
                  </a:lnTo>
                  <a:close/>
                </a:path>
                <a:path w="49529" h="153669">
                  <a:moveTo>
                    <a:pt x="30607" y="0"/>
                  </a:moveTo>
                  <a:lnTo>
                    <a:pt x="17772" y="0"/>
                  </a:lnTo>
                  <a:lnTo>
                    <a:pt x="17772" y="79761"/>
                  </a:lnTo>
                  <a:lnTo>
                    <a:pt x="30607" y="79761"/>
                  </a:lnTo>
                  <a:lnTo>
                    <a:pt x="30607" y="0"/>
                  </a:lnTo>
                  <a:close/>
                </a:path>
                <a:path w="49529" h="153669">
                  <a:moveTo>
                    <a:pt x="49366" y="70899"/>
                  </a:moveTo>
                  <a:lnTo>
                    <a:pt x="30607" y="70899"/>
                  </a:lnTo>
                  <a:lnTo>
                    <a:pt x="30607" y="79761"/>
                  </a:lnTo>
                  <a:lnTo>
                    <a:pt x="46721" y="79761"/>
                  </a:lnTo>
                  <a:lnTo>
                    <a:pt x="49366" y="70899"/>
                  </a:lnTo>
                  <a:close/>
                </a:path>
              </a:pathLst>
            </a:custGeom>
            <a:solidFill>
              <a:srgbClr val="FF0000"/>
            </a:solidFill>
          </p:spPr>
          <p:txBody>
            <a:bodyPr wrap="square" lIns="0" tIns="0" rIns="0" bIns="0" rtlCol="0"/>
            <a:lstStyle/>
            <a:p>
              <a:endParaRPr/>
            </a:p>
          </p:txBody>
        </p:sp>
        <p:sp>
          <p:nvSpPr>
            <p:cNvPr id="28" name="object 27">
              <a:extLst>
                <a:ext uri="{FF2B5EF4-FFF2-40B4-BE49-F238E27FC236}">
                  <a16:creationId xmlns:a16="http://schemas.microsoft.com/office/drawing/2014/main" id="{2DB1E112-E37A-0606-930E-F4F126D0EB09}"/>
                </a:ext>
              </a:extLst>
            </p:cNvPr>
            <p:cNvSpPr/>
            <p:nvPr/>
          </p:nvSpPr>
          <p:spPr>
            <a:xfrm>
              <a:off x="6389832" y="2029220"/>
              <a:ext cx="6350" cy="46355"/>
            </a:xfrm>
            <a:custGeom>
              <a:avLst/>
              <a:gdLst/>
              <a:ahLst/>
              <a:cxnLst/>
              <a:rect l="l" t="t" r="r" b="b"/>
              <a:pathLst>
                <a:path w="6350" h="46355">
                  <a:moveTo>
                    <a:pt x="5924" y="0"/>
                  </a:moveTo>
                  <a:lnTo>
                    <a:pt x="0" y="0"/>
                  </a:lnTo>
                  <a:lnTo>
                    <a:pt x="0" y="46281"/>
                  </a:lnTo>
                  <a:lnTo>
                    <a:pt x="5924" y="46281"/>
                  </a:lnTo>
                  <a:lnTo>
                    <a:pt x="5924" y="0"/>
                  </a:lnTo>
                  <a:close/>
                </a:path>
              </a:pathLst>
            </a:custGeom>
            <a:solidFill>
              <a:srgbClr val="000000"/>
            </a:solidFill>
          </p:spPr>
          <p:txBody>
            <a:bodyPr wrap="square" lIns="0" tIns="0" rIns="0" bIns="0" rtlCol="0"/>
            <a:lstStyle/>
            <a:p>
              <a:endParaRPr/>
            </a:p>
          </p:txBody>
        </p:sp>
      </p:grpSp>
      <p:sp>
        <p:nvSpPr>
          <p:cNvPr id="29" name="object 28">
            <a:extLst>
              <a:ext uri="{FF2B5EF4-FFF2-40B4-BE49-F238E27FC236}">
                <a16:creationId xmlns:a16="http://schemas.microsoft.com/office/drawing/2014/main" id="{41D1D51D-749C-5001-10FC-443FDB792D0B}"/>
              </a:ext>
            </a:extLst>
          </p:cNvPr>
          <p:cNvSpPr txBox="1"/>
          <p:nvPr/>
        </p:nvSpPr>
        <p:spPr>
          <a:xfrm>
            <a:off x="5047850" y="3570180"/>
            <a:ext cx="221876" cy="228173"/>
          </a:xfrm>
          <a:prstGeom prst="rect">
            <a:avLst/>
          </a:prstGeom>
        </p:spPr>
        <p:txBody>
          <a:bodyPr vert="horz" wrap="square" lIns="0" tIns="11526" rIns="0" bIns="0" rtlCol="0">
            <a:spAutoFit/>
          </a:bodyPr>
          <a:lstStyle/>
          <a:p>
            <a:pPr marL="34580">
              <a:spcBef>
                <a:spcPts val="91"/>
              </a:spcBef>
            </a:pPr>
            <a:r>
              <a:rPr sz="1407" spc="-23" dirty="0">
                <a:latin typeface="Times New Roman"/>
                <a:cs typeface="Times New Roman"/>
              </a:rPr>
              <a:t>R</a:t>
            </a:r>
            <a:r>
              <a:rPr sz="1361" spc="-34" baseline="-22222" dirty="0">
                <a:latin typeface="Times New Roman"/>
                <a:cs typeface="Times New Roman"/>
              </a:rPr>
              <a:t>i</a:t>
            </a:r>
            <a:endParaRPr sz="1361" baseline="-22222">
              <a:latin typeface="Times New Roman"/>
              <a:cs typeface="Times New Roman"/>
            </a:endParaRPr>
          </a:p>
        </p:txBody>
      </p:sp>
      <p:sp>
        <p:nvSpPr>
          <p:cNvPr id="30" name="object 29">
            <a:extLst>
              <a:ext uri="{FF2B5EF4-FFF2-40B4-BE49-F238E27FC236}">
                <a16:creationId xmlns:a16="http://schemas.microsoft.com/office/drawing/2014/main" id="{E93DE0E0-F00C-B6F2-68BA-A866972748B3}"/>
              </a:ext>
            </a:extLst>
          </p:cNvPr>
          <p:cNvSpPr txBox="1"/>
          <p:nvPr/>
        </p:nvSpPr>
        <p:spPr>
          <a:xfrm>
            <a:off x="3608792" y="2916002"/>
            <a:ext cx="199401" cy="263699"/>
          </a:xfrm>
          <a:prstGeom prst="rect">
            <a:avLst/>
          </a:prstGeom>
        </p:spPr>
        <p:txBody>
          <a:bodyPr vert="horz" wrap="square" lIns="0" tIns="12102" rIns="0" bIns="0" rtlCol="0">
            <a:spAutoFit/>
          </a:bodyPr>
          <a:lstStyle/>
          <a:p>
            <a:pPr marL="34580">
              <a:spcBef>
                <a:spcPts val="95"/>
              </a:spcBef>
            </a:pPr>
            <a:r>
              <a:rPr sz="1634" spc="-23" dirty="0">
                <a:latin typeface="Symbol"/>
                <a:cs typeface="Symbol"/>
              </a:rPr>
              <a:t></a:t>
            </a:r>
            <a:r>
              <a:rPr sz="1634" spc="-34" baseline="-20833" dirty="0">
                <a:latin typeface="Times New Roman"/>
                <a:cs typeface="Times New Roman"/>
              </a:rPr>
              <a:t>i</a:t>
            </a:r>
            <a:endParaRPr sz="1634" baseline="-20833">
              <a:latin typeface="Times New Roman"/>
              <a:cs typeface="Times New Roman"/>
            </a:endParaRPr>
          </a:p>
        </p:txBody>
      </p:sp>
      <p:grpSp>
        <p:nvGrpSpPr>
          <p:cNvPr id="31" name="object 30">
            <a:extLst>
              <a:ext uri="{FF2B5EF4-FFF2-40B4-BE49-F238E27FC236}">
                <a16:creationId xmlns:a16="http://schemas.microsoft.com/office/drawing/2014/main" id="{8BAC04C3-1E03-9C0D-0EA9-00E03F365E64}"/>
              </a:ext>
            </a:extLst>
          </p:cNvPr>
          <p:cNvGrpSpPr/>
          <p:nvPr/>
        </p:nvGrpSpPr>
        <p:grpSpPr>
          <a:xfrm>
            <a:off x="6300162" y="3453024"/>
            <a:ext cx="722683" cy="179230"/>
            <a:chOff x="5599979" y="2355159"/>
            <a:chExt cx="796290" cy="197485"/>
          </a:xfrm>
        </p:grpSpPr>
        <p:sp>
          <p:nvSpPr>
            <p:cNvPr id="32" name="object 31">
              <a:extLst>
                <a:ext uri="{FF2B5EF4-FFF2-40B4-BE49-F238E27FC236}">
                  <a16:creationId xmlns:a16="http://schemas.microsoft.com/office/drawing/2014/main" id="{B105B7FD-83D4-CC5A-51C9-95FF4719A982}"/>
                </a:ext>
              </a:extLst>
            </p:cNvPr>
            <p:cNvSpPr/>
            <p:nvPr/>
          </p:nvSpPr>
          <p:spPr>
            <a:xfrm>
              <a:off x="6392793" y="2355159"/>
              <a:ext cx="0" cy="197485"/>
            </a:xfrm>
            <a:custGeom>
              <a:avLst/>
              <a:gdLst/>
              <a:ahLst/>
              <a:cxnLst/>
              <a:rect l="l" t="t" r="r" b="b"/>
              <a:pathLst>
                <a:path h="197485">
                  <a:moveTo>
                    <a:pt x="0" y="0"/>
                  </a:moveTo>
                  <a:lnTo>
                    <a:pt x="0" y="196941"/>
                  </a:lnTo>
                </a:path>
              </a:pathLst>
            </a:custGeom>
            <a:ln w="5923">
              <a:solidFill>
                <a:srgbClr val="4A7EBB"/>
              </a:solidFill>
              <a:prstDash val="sysDash"/>
            </a:ln>
          </p:spPr>
          <p:txBody>
            <a:bodyPr wrap="square" lIns="0" tIns="0" rIns="0" bIns="0" rtlCol="0"/>
            <a:lstStyle/>
            <a:p>
              <a:endParaRPr/>
            </a:p>
          </p:txBody>
        </p:sp>
        <p:sp>
          <p:nvSpPr>
            <p:cNvPr id="33" name="object 32">
              <a:extLst>
                <a:ext uri="{FF2B5EF4-FFF2-40B4-BE49-F238E27FC236}">
                  <a16:creationId xmlns:a16="http://schemas.microsoft.com/office/drawing/2014/main" id="{4A3F5D0E-44A5-E126-0F48-BC24655B1D54}"/>
                </a:ext>
              </a:extLst>
            </p:cNvPr>
            <p:cNvSpPr/>
            <p:nvPr/>
          </p:nvSpPr>
          <p:spPr>
            <a:xfrm>
              <a:off x="5599979" y="2443782"/>
              <a:ext cx="793115" cy="63500"/>
            </a:xfrm>
            <a:custGeom>
              <a:avLst/>
              <a:gdLst/>
              <a:ahLst/>
              <a:cxnLst/>
              <a:rect l="l" t="t" r="r" b="b"/>
              <a:pathLst>
                <a:path w="793114" h="63500">
                  <a:moveTo>
                    <a:pt x="8884" y="28557"/>
                  </a:moveTo>
                  <a:lnTo>
                    <a:pt x="7898" y="28557"/>
                  </a:lnTo>
                  <a:lnTo>
                    <a:pt x="7857" y="34569"/>
                  </a:lnTo>
                  <a:lnTo>
                    <a:pt x="80958" y="63021"/>
                  </a:lnTo>
                  <a:lnTo>
                    <a:pt x="83921" y="63021"/>
                  </a:lnTo>
                  <a:lnTo>
                    <a:pt x="84908" y="61051"/>
                  </a:lnTo>
                  <a:lnTo>
                    <a:pt x="84908" y="59082"/>
                  </a:lnTo>
                  <a:lnTo>
                    <a:pt x="82933" y="57113"/>
                  </a:lnTo>
                  <a:lnTo>
                    <a:pt x="24687" y="34569"/>
                  </a:lnTo>
                  <a:lnTo>
                    <a:pt x="8884" y="34569"/>
                  </a:lnTo>
                  <a:lnTo>
                    <a:pt x="8884" y="28557"/>
                  </a:lnTo>
                  <a:close/>
                </a:path>
                <a:path w="793114" h="63500">
                  <a:moveTo>
                    <a:pt x="775281" y="31511"/>
                  </a:moveTo>
                  <a:lnTo>
                    <a:pt x="708892" y="57113"/>
                  </a:lnTo>
                  <a:lnTo>
                    <a:pt x="706917" y="59082"/>
                  </a:lnTo>
                  <a:lnTo>
                    <a:pt x="706917" y="61051"/>
                  </a:lnTo>
                  <a:lnTo>
                    <a:pt x="708892" y="63021"/>
                  </a:lnTo>
                  <a:lnTo>
                    <a:pt x="710865" y="63021"/>
                  </a:lnTo>
                  <a:lnTo>
                    <a:pt x="784860" y="34569"/>
                  </a:lnTo>
                  <a:lnTo>
                    <a:pt x="783211" y="34569"/>
                  </a:lnTo>
                  <a:lnTo>
                    <a:pt x="775281" y="31511"/>
                  </a:lnTo>
                  <a:close/>
                </a:path>
                <a:path w="793114" h="63500">
                  <a:moveTo>
                    <a:pt x="83921" y="0"/>
                  </a:moveTo>
                  <a:lnTo>
                    <a:pt x="80958" y="0"/>
                  </a:lnTo>
                  <a:lnTo>
                    <a:pt x="0" y="31511"/>
                  </a:lnTo>
                  <a:lnTo>
                    <a:pt x="7857" y="34569"/>
                  </a:lnTo>
                  <a:lnTo>
                    <a:pt x="7898" y="28557"/>
                  </a:lnTo>
                  <a:lnTo>
                    <a:pt x="24204" y="28557"/>
                  </a:lnTo>
                  <a:lnTo>
                    <a:pt x="82933" y="5908"/>
                  </a:lnTo>
                  <a:lnTo>
                    <a:pt x="84908" y="3938"/>
                  </a:lnTo>
                  <a:lnTo>
                    <a:pt x="84908" y="1969"/>
                  </a:lnTo>
                  <a:lnTo>
                    <a:pt x="83921" y="0"/>
                  </a:lnTo>
                  <a:close/>
                </a:path>
                <a:path w="793114" h="63500">
                  <a:moveTo>
                    <a:pt x="8893" y="28557"/>
                  </a:moveTo>
                  <a:lnTo>
                    <a:pt x="8884" y="34569"/>
                  </a:lnTo>
                  <a:lnTo>
                    <a:pt x="8614" y="34569"/>
                  </a:lnTo>
                  <a:lnTo>
                    <a:pt x="16785" y="31511"/>
                  </a:lnTo>
                  <a:lnTo>
                    <a:pt x="8893" y="28557"/>
                  </a:lnTo>
                  <a:close/>
                </a:path>
                <a:path w="793114" h="63500">
                  <a:moveTo>
                    <a:pt x="16786" y="31511"/>
                  </a:moveTo>
                  <a:lnTo>
                    <a:pt x="8614" y="34569"/>
                  </a:lnTo>
                  <a:lnTo>
                    <a:pt x="24687" y="34569"/>
                  </a:lnTo>
                  <a:lnTo>
                    <a:pt x="16786" y="31511"/>
                  </a:lnTo>
                  <a:close/>
                </a:path>
                <a:path w="793114" h="63500">
                  <a:moveTo>
                    <a:pt x="767621" y="28557"/>
                  </a:moveTo>
                  <a:lnTo>
                    <a:pt x="24212" y="28557"/>
                  </a:lnTo>
                  <a:lnTo>
                    <a:pt x="16786" y="31511"/>
                  </a:lnTo>
                  <a:lnTo>
                    <a:pt x="24687" y="34569"/>
                  </a:lnTo>
                  <a:lnTo>
                    <a:pt x="767350" y="34569"/>
                  </a:lnTo>
                  <a:lnTo>
                    <a:pt x="775280" y="31511"/>
                  </a:lnTo>
                  <a:lnTo>
                    <a:pt x="767621" y="28557"/>
                  </a:lnTo>
                  <a:close/>
                </a:path>
                <a:path w="793114" h="63500">
                  <a:moveTo>
                    <a:pt x="782941" y="28557"/>
                  </a:moveTo>
                  <a:lnTo>
                    <a:pt x="775281" y="31511"/>
                  </a:lnTo>
                  <a:lnTo>
                    <a:pt x="783211" y="34569"/>
                  </a:lnTo>
                  <a:lnTo>
                    <a:pt x="782941" y="34569"/>
                  </a:lnTo>
                  <a:lnTo>
                    <a:pt x="782941" y="28557"/>
                  </a:lnTo>
                  <a:close/>
                </a:path>
                <a:path w="793114" h="63500">
                  <a:moveTo>
                    <a:pt x="783927" y="28557"/>
                  </a:moveTo>
                  <a:lnTo>
                    <a:pt x="782941" y="28557"/>
                  </a:lnTo>
                  <a:lnTo>
                    <a:pt x="782941" y="34569"/>
                  </a:lnTo>
                  <a:lnTo>
                    <a:pt x="783927" y="34569"/>
                  </a:lnTo>
                  <a:lnTo>
                    <a:pt x="783927" y="28557"/>
                  </a:lnTo>
                  <a:close/>
                </a:path>
                <a:path w="793114" h="63500">
                  <a:moveTo>
                    <a:pt x="785131" y="28557"/>
                  </a:moveTo>
                  <a:lnTo>
                    <a:pt x="783927" y="28557"/>
                  </a:lnTo>
                  <a:lnTo>
                    <a:pt x="783927" y="34569"/>
                  </a:lnTo>
                  <a:lnTo>
                    <a:pt x="784860" y="34569"/>
                  </a:lnTo>
                  <a:lnTo>
                    <a:pt x="792814" y="31511"/>
                  </a:lnTo>
                  <a:lnTo>
                    <a:pt x="785131" y="28557"/>
                  </a:lnTo>
                  <a:close/>
                </a:path>
                <a:path w="793114" h="63500">
                  <a:moveTo>
                    <a:pt x="24212" y="28557"/>
                  </a:moveTo>
                  <a:lnTo>
                    <a:pt x="8893" y="28557"/>
                  </a:lnTo>
                  <a:lnTo>
                    <a:pt x="16786" y="31511"/>
                  </a:lnTo>
                  <a:lnTo>
                    <a:pt x="24212" y="28557"/>
                  </a:lnTo>
                  <a:close/>
                </a:path>
                <a:path w="793114" h="63500">
                  <a:moveTo>
                    <a:pt x="710865" y="0"/>
                  </a:moveTo>
                  <a:lnTo>
                    <a:pt x="708892" y="0"/>
                  </a:lnTo>
                  <a:lnTo>
                    <a:pt x="706917" y="1969"/>
                  </a:lnTo>
                  <a:lnTo>
                    <a:pt x="706917" y="3938"/>
                  </a:lnTo>
                  <a:lnTo>
                    <a:pt x="708892" y="5908"/>
                  </a:lnTo>
                  <a:lnTo>
                    <a:pt x="775281" y="31511"/>
                  </a:lnTo>
                  <a:lnTo>
                    <a:pt x="782941" y="28557"/>
                  </a:lnTo>
                  <a:lnTo>
                    <a:pt x="785131" y="28557"/>
                  </a:lnTo>
                  <a:lnTo>
                    <a:pt x="710865" y="0"/>
                  </a:lnTo>
                  <a:close/>
                </a:path>
              </a:pathLst>
            </a:custGeom>
            <a:solidFill>
              <a:srgbClr val="4A7EBB"/>
            </a:solidFill>
          </p:spPr>
          <p:txBody>
            <a:bodyPr wrap="square" lIns="0" tIns="0" rIns="0" bIns="0" rtlCol="0"/>
            <a:lstStyle/>
            <a:p>
              <a:endParaRPr/>
            </a:p>
          </p:txBody>
        </p:sp>
      </p:grpSp>
      <p:sp>
        <p:nvSpPr>
          <p:cNvPr id="34" name="object 33">
            <a:extLst>
              <a:ext uri="{FF2B5EF4-FFF2-40B4-BE49-F238E27FC236}">
                <a16:creationId xmlns:a16="http://schemas.microsoft.com/office/drawing/2014/main" id="{B317A014-6BCC-D06C-7530-BC49B6820F89}"/>
              </a:ext>
            </a:extLst>
          </p:cNvPr>
          <p:cNvSpPr txBox="1"/>
          <p:nvPr/>
        </p:nvSpPr>
        <p:spPr>
          <a:xfrm>
            <a:off x="6445688" y="3173383"/>
            <a:ext cx="1025242" cy="419186"/>
          </a:xfrm>
          <a:prstGeom prst="rect">
            <a:avLst/>
          </a:prstGeom>
        </p:spPr>
        <p:txBody>
          <a:bodyPr vert="horz" wrap="square" lIns="0" tIns="11526" rIns="0" bIns="0" rtlCol="0">
            <a:spAutoFit/>
          </a:bodyPr>
          <a:lstStyle/>
          <a:p>
            <a:pPr marL="139471" algn="ctr">
              <a:spcBef>
                <a:spcPts val="91"/>
              </a:spcBef>
            </a:pPr>
            <a:r>
              <a:rPr sz="1407" spc="-23" dirty="0">
                <a:latin typeface="Times New Roman"/>
                <a:cs typeface="Times New Roman"/>
              </a:rPr>
              <a:t>d</a:t>
            </a:r>
            <a:r>
              <a:rPr sz="1361" spc="-34" baseline="-22222" dirty="0">
                <a:latin typeface="Times New Roman"/>
                <a:cs typeface="Times New Roman"/>
              </a:rPr>
              <a:t>i</a:t>
            </a:r>
            <a:endParaRPr sz="1361" baseline="-22222" dirty="0">
              <a:latin typeface="Times New Roman"/>
              <a:cs typeface="Times New Roman"/>
            </a:endParaRPr>
          </a:p>
          <a:p>
            <a:pPr>
              <a:spcBef>
                <a:spcPts val="390"/>
              </a:spcBef>
            </a:pPr>
            <a:endParaRPr sz="908" dirty="0">
              <a:latin typeface="Times New Roman"/>
              <a:cs typeface="Times New Roman"/>
            </a:endParaRPr>
          </a:p>
        </p:txBody>
      </p:sp>
      <p:sp>
        <p:nvSpPr>
          <p:cNvPr id="35" name="object 34">
            <a:extLst>
              <a:ext uri="{FF2B5EF4-FFF2-40B4-BE49-F238E27FC236}">
                <a16:creationId xmlns:a16="http://schemas.microsoft.com/office/drawing/2014/main" id="{B974D40A-9FE9-E7F1-BDF1-E0B91122F0E2}"/>
              </a:ext>
            </a:extLst>
          </p:cNvPr>
          <p:cNvSpPr/>
          <p:nvPr/>
        </p:nvSpPr>
        <p:spPr>
          <a:xfrm>
            <a:off x="4055557" y="4251083"/>
            <a:ext cx="2964500" cy="57630"/>
          </a:xfrm>
          <a:custGeom>
            <a:avLst/>
            <a:gdLst/>
            <a:ahLst/>
            <a:cxnLst/>
            <a:rect l="l" t="t" r="r" b="b"/>
            <a:pathLst>
              <a:path w="3266440" h="63500">
                <a:moveTo>
                  <a:pt x="83918" y="0"/>
                </a:moveTo>
                <a:lnTo>
                  <a:pt x="81944" y="0"/>
                </a:lnTo>
                <a:lnTo>
                  <a:pt x="0" y="31511"/>
                </a:lnTo>
                <a:lnTo>
                  <a:pt x="81944" y="63021"/>
                </a:lnTo>
                <a:lnTo>
                  <a:pt x="83918" y="63021"/>
                </a:lnTo>
                <a:lnTo>
                  <a:pt x="85893" y="61052"/>
                </a:lnTo>
                <a:lnTo>
                  <a:pt x="85893" y="59082"/>
                </a:lnTo>
                <a:lnTo>
                  <a:pt x="83918" y="57113"/>
                </a:lnTo>
                <a:lnTo>
                  <a:pt x="25190" y="34465"/>
                </a:lnTo>
                <a:lnTo>
                  <a:pt x="8883" y="34465"/>
                </a:lnTo>
                <a:lnTo>
                  <a:pt x="8883" y="28557"/>
                </a:lnTo>
                <a:lnTo>
                  <a:pt x="25189" y="28557"/>
                </a:lnTo>
                <a:lnTo>
                  <a:pt x="83918" y="5908"/>
                </a:lnTo>
                <a:lnTo>
                  <a:pt x="85893" y="3939"/>
                </a:lnTo>
                <a:lnTo>
                  <a:pt x="85893" y="1969"/>
                </a:lnTo>
                <a:lnTo>
                  <a:pt x="83918" y="0"/>
                </a:lnTo>
                <a:close/>
              </a:path>
              <a:path w="3266440" h="63500">
                <a:moveTo>
                  <a:pt x="3248503" y="31511"/>
                </a:moveTo>
                <a:lnTo>
                  <a:pt x="3182115" y="57113"/>
                </a:lnTo>
                <a:lnTo>
                  <a:pt x="3180140" y="59082"/>
                </a:lnTo>
                <a:lnTo>
                  <a:pt x="3180140" y="61052"/>
                </a:lnTo>
                <a:lnTo>
                  <a:pt x="3182115" y="63021"/>
                </a:lnTo>
                <a:lnTo>
                  <a:pt x="3184088" y="63021"/>
                </a:lnTo>
                <a:lnTo>
                  <a:pt x="3258351" y="34465"/>
                </a:lnTo>
                <a:lnTo>
                  <a:pt x="3256163" y="34465"/>
                </a:lnTo>
                <a:lnTo>
                  <a:pt x="3248503" y="31511"/>
                </a:lnTo>
                <a:close/>
              </a:path>
              <a:path w="3266440" h="63500">
                <a:moveTo>
                  <a:pt x="9869" y="28557"/>
                </a:moveTo>
                <a:lnTo>
                  <a:pt x="8883" y="28557"/>
                </a:lnTo>
                <a:lnTo>
                  <a:pt x="8883" y="34465"/>
                </a:lnTo>
                <a:lnTo>
                  <a:pt x="9869" y="34465"/>
                </a:lnTo>
                <a:lnTo>
                  <a:pt x="9869" y="28557"/>
                </a:lnTo>
                <a:close/>
              </a:path>
              <a:path w="3266440" h="63500">
                <a:moveTo>
                  <a:pt x="9869" y="28557"/>
                </a:moveTo>
                <a:lnTo>
                  <a:pt x="9869" y="34465"/>
                </a:lnTo>
                <a:lnTo>
                  <a:pt x="17529" y="31511"/>
                </a:lnTo>
                <a:lnTo>
                  <a:pt x="9869" y="28557"/>
                </a:lnTo>
                <a:close/>
              </a:path>
              <a:path w="3266440" h="63500">
                <a:moveTo>
                  <a:pt x="17529" y="31511"/>
                </a:moveTo>
                <a:lnTo>
                  <a:pt x="9869" y="34465"/>
                </a:lnTo>
                <a:lnTo>
                  <a:pt x="25190" y="34465"/>
                </a:lnTo>
                <a:lnTo>
                  <a:pt x="17529" y="31511"/>
                </a:lnTo>
                <a:close/>
              </a:path>
              <a:path w="3266440" h="63500">
                <a:moveTo>
                  <a:pt x="3240844" y="28557"/>
                </a:moveTo>
                <a:lnTo>
                  <a:pt x="25189" y="28557"/>
                </a:lnTo>
                <a:lnTo>
                  <a:pt x="17529" y="31511"/>
                </a:lnTo>
                <a:lnTo>
                  <a:pt x="25190" y="34465"/>
                </a:lnTo>
                <a:lnTo>
                  <a:pt x="3240843" y="34465"/>
                </a:lnTo>
                <a:lnTo>
                  <a:pt x="3248503" y="31511"/>
                </a:lnTo>
                <a:lnTo>
                  <a:pt x="3240844" y="28557"/>
                </a:lnTo>
                <a:close/>
              </a:path>
              <a:path w="3266440" h="63500">
                <a:moveTo>
                  <a:pt x="3256163" y="28557"/>
                </a:moveTo>
                <a:lnTo>
                  <a:pt x="3248503" y="31511"/>
                </a:lnTo>
                <a:lnTo>
                  <a:pt x="3256163" y="34465"/>
                </a:lnTo>
                <a:lnTo>
                  <a:pt x="3256163" y="28557"/>
                </a:lnTo>
                <a:close/>
              </a:path>
              <a:path w="3266440" h="63500">
                <a:moveTo>
                  <a:pt x="3257150" y="28557"/>
                </a:moveTo>
                <a:lnTo>
                  <a:pt x="3256163" y="28557"/>
                </a:lnTo>
                <a:lnTo>
                  <a:pt x="3256163" y="34465"/>
                </a:lnTo>
                <a:lnTo>
                  <a:pt x="3257150" y="34465"/>
                </a:lnTo>
                <a:lnTo>
                  <a:pt x="3257150" y="28557"/>
                </a:lnTo>
                <a:close/>
              </a:path>
              <a:path w="3266440" h="63500">
                <a:moveTo>
                  <a:pt x="3258357" y="28557"/>
                </a:moveTo>
                <a:lnTo>
                  <a:pt x="3257150" y="28557"/>
                </a:lnTo>
                <a:lnTo>
                  <a:pt x="3257150" y="34465"/>
                </a:lnTo>
                <a:lnTo>
                  <a:pt x="3258351" y="34465"/>
                </a:lnTo>
                <a:lnTo>
                  <a:pt x="3266033" y="31511"/>
                </a:lnTo>
                <a:lnTo>
                  <a:pt x="3258357" y="28557"/>
                </a:lnTo>
                <a:close/>
              </a:path>
              <a:path w="3266440" h="63500">
                <a:moveTo>
                  <a:pt x="25189" y="28557"/>
                </a:moveTo>
                <a:lnTo>
                  <a:pt x="9869" y="28557"/>
                </a:lnTo>
                <a:lnTo>
                  <a:pt x="17529" y="31511"/>
                </a:lnTo>
                <a:lnTo>
                  <a:pt x="25189" y="28557"/>
                </a:lnTo>
                <a:close/>
              </a:path>
              <a:path w="3266440" h="63500">
                <a:moveTo>
                  <a:pt x="3184088" y="0"/>
                </a:moveTo>
                <a:lnTo>
                  <a:pt x="3182115" y="0"/>
                </a:lnTo>
                <a:lnTo>
                  <a:pt x="3180140" y="1969"/>
                </a:lnTo>
                <a:lnTo>
                  <a:pt x="3180140" y="3939"/>
                </a:lnTo>
                <a:lnTo>
                  <a:pt x="3182115" y="5908"/>
                </a:lnTo>
                <a:lnTo>
                  <a:pt x="3248503" y="31511"/>
                </a:lnTo>
                <a:lnTo>
                  <a:pt x="3256163" y="28557"/>
                </a:lnTo>
                <a:lnTo>
                  <a:pt x="3258357" y="28557"/>
                </a:lnTo>
                <a:lnTo>
                  <a:pt x="3184088" y="0"/>
                </a:lnTo>
                <a:close/>
              </a:path>
            </a:pathLst>
          </a:custGeom>
          <a:solidFill>
            <a:srgbClr val="4A7EBB"/>
          </a:solidFill>
        </p:spPr>
        <p:txBody>
          <a:bodyPr wrap="square" lIns="0" tIns="0" rIns="0" bIns="0" rtlCol="0"/>
          <a:lstStyle/>
          <a:p>
            <a:endParaRPr/>
          </a:p>
        </p:txBody>
      </p:sp>
      <p:sp>
        <p:nvSpPr>
          <p:cNvPr id="36" name="object 35">
            <a:extLst>
              <a:ext uri="{FF2B5EF4-FFF2-40B4-BE49-F238E27FC236}">
                <a16:creationId xmlns:a16="http://schemas.microsoft.com/office/drawing/2014/main" id="{E88D9FFC-AE54-3CAB-6B7C-4442CB0FC29A}"/>
              </a:ext>
            </a:extLst>
          </p:cNvPr>
          <p:cNvSpPr txBox="1"/>
          <p:nvPr/>
        </p:nvSpPr>
        <p:spPr>
          <a:xfrm>
            <a:off x="5421502" y="4000937"/>
            <a:ext cx="231674" cy="228173"/>
          </a:xfrm>
          <a:prstGeom prst="rect">
            <a:avLst/>
          </a:prstGeom>
        </p:spPr>
        <p:txBody>
          <a:bodyPr vert="horz" wrap="square" lIns="0" tIns="11526" rIns="0" bIns="0" rtlCol="0">
            <a:spAutoFit/>
          </a:bodyPr>
          <a:lstStyle/>
          <a:p>
            <a:pPr marL="34580">
              <a:spcBef>
                <a:spcPts val="91"/>
              </a:spcBef>
            </a:pPr>
            <a:r>
              <a:rPr sz="1407" spc="-23" dirty="0">
                <a:latin typeface="Times New Roman"/>
                <a:cs typeface="Times New Roman"/>
              </a:rPr>
              <a:t>D</a:t>
            </a:r>
            <a:r>
              <a:rPr sz="1361" spc="-34" baseline="-22222" dirty="0">
                <a:latin typeface="Times New Roman"/>
                <a:cs typeface="Times New Roman"/>
              </a:rPr>
              <a:t>i</a:t>
            </a:r>
            <a:endParaRPr sz="1361" baseline="-22222">
              <a:latin typeface="Times New Roman"/>
              <a:cs typeface="Times New Roman"/>
            </a:endParaRPr>
          </a:p>
        </p:txBody>
      </p:sp>
      <p:grpSp>
        <p:nvGrpSpPr>
          <p:cNvPr id="37" name="object 36">
            <a:extLst>
              <a:ext uri="{FF2B5EF4-FFF2-40B4-BE49-F238E27FC236}">
                <a16:creationId xmlns:a16="http://schemas.microsoft.com/office/drawing/2014/main" id="{39CC57AF-FB40-7396-4C5B-F24952597BF4}"/>
              </a:ext>
            </a:extLst>
          </p:cNvPr>
          <p:cNvGrpSpPr/>
          <p:nvPr/>
        </p:nvGrpSpPr>
        <p:grpSpPr>
          <a:xfrm>
            <a:off x="7016809" y="4107893"/>
            <a:ext cx="680613" cy="253573"/>
            <a:chOff x="6389618" y="3076728"/>
            <a:chExt cx="749935" cy="279400"/>
          </a:xfrm>
        </p:grpSpPr>
        <p:sp>
          <p:nvSpPr>
            <p:cNvPr id="38" name="object 37">
              <a:extLst>
                <a:ext uri="{FF2B5EF4-FFF2-40B4-BE49-F238E27FC236}">
                  <a16:creationId xmlns:a16="http://schemas.microsoft.com/office/drawing/2014/main" id="{FE0A00DF-2024-A50C-9D68-FB755F77CE5F}"/>
                </a:ext>
              </a:extLst>
            </p:cNvPr>
            <p:cNvSpPr/>
            <p:nvPr/>
          </p:nvSpPr>
          <p:spPr>
            <a:xfrm>
              <a:off x="6392793" y="3079903"/>
              <a:ext cx="0" cy="273050"/>
            </a:xfrm>
            <a:custGeom>
              <a:avLst/>
              <a:gdLst/>
              <a:ahLst/>
              <a:cxnLst/>
              <a:rect l="l" t="t" r="r" b="b"/>
              <a:pathLst>
                <a:path h="273050">
                  <a:moveTo>
                    <a:pt x="0" y="0"/>
                  </a:moveTo>
                  <a:lnTo>
                    <a:pt x="0" y="272764"/>
                  </a:lnTo>
                </a:path>
              </a:pathLst>
            </a:custGeom>
            <a:ln w="5923">
              <a:solidFill>
                <a:srgbClr val="4A7EBB"/>
              </a:solidFill>
              <a:prstDash val="sysDashDot"/>
            </a:ln>
          </p:spPr>
          <p:txBody>
            <a:bodyPr wrap="square" lIns="0" tIns="0" rIns="0" bIns="0" rtlCol="0"/>
            <a:lstStyle/>
            <a:p>
              <a:endParaRPr/>
            </a:p>
          </p:txBody>
        </p:sp>
        <p:sp>
          <p:nvSpPr>
            <p:cNvPr id="39" name="object 38">
              <a:extLst>
                <a:ext uri="{FF2B5EF4-FFF2-40B4-BE49-F238E27FC236}">
                  <a16:creationId xmlns:a16="http://schemas.microsoft.com/office/drawing/2014/main" id="{8ADEEBB4-1FFB-141E-3C78-2F1541E54F82}"/>
                </a:ext>
              </a:extLst>
            </p:cNvPr>
            <p:cNvSpPr/>
            <p:nvPr/>
          </p:nvSpPr>
          <p:spPr>
            <a:xfrm>
              <a:off x="6392796" y="3234503"/>
              <a:ext cx="746760" cy="63500"/>
            </a:xfrm>
            <a:custGeom>
              <a:avLst/>
              <a:gdLst/>
              <a:ahLst/>
              <a:cxnLst/>
              <a:rect l="l" t="t" r="r" b="b"/>
              <a:pathLst>
                <a:path w="746759" h="63500">
                  <a:moveTo>
                    <a:pt x="8881" y="28557"/>
                  </a:moveTo>
                  <a:lnTo>
                    <a:pt x="7895" y="28557"/>
                  </a:lnTo>
                  <a:lnTo>
                    <a:pt x="7854" y="34568"/>
                  </a:lnTo>
                  <a:lnTo>
                    <a:pt x="80956" y="63021"/>
                  </a:lnTo>
                  <a:lnTo>
                    <a:pt x="83918" y="63021"/>
                  </a:lnTo>
                  <a:lnTo>
                    <a:pt x="84905" y="61052"/>
                  </a:lnTo>
                  <a:lnTo>
                    <a:pt x="84905" y="59082"/>
                  </a:lnTo>
                  <a:lnTo>
                    <a:pt x="82931" y="57113"/>
                  </a:lnTo>
                  <a:lnTo>
                    <a:pt x="24684" y="34568"/>
                  </a:lnTo>
                  <a:lnTo>
                    <a:pt x="8881" y="34568"/>
                  </a:lnTo>
                  <a:lnTo>
                    <a:pt x="8881" y="28557"/>
                  </a:lnTo>
                  <a:close/>
                </a:path>
                <a:path w="746759" h="63500">
                  <a:moveTo>
                    <a:pt x="728873" y="31511"/>
                  </a:moveTo>
                  <a:lnTo>
                    <a:pt x="662486" y="57113"/>
                  </a:lnTo>
                  <a:lnTo>
                    <a:pt x="660509" y="61052"/>
                  </a:lnTo>
                  <a:lnTo>
                    <a:pt x="662486" y="63021"/>
                  </a:lnTo>
                  <a:lnTo>
                    <a:pt x="664459" y="63021"/>
                  </a:lnTo>
                  <a:lnTo>
                    <a:pt x="738452" y="34568"/>
                  </a:lnTo>
                  <a:lnTo>
                    <a:pt x="736800" y="34568"/>
                  </a:lnTo>
                  <a:lnTo>
                    <a:pt x="728873" y="31511"/>
                  </a:lnTo>
                  <a:close/>
                </a:path>
                <a:path w="746759" h="63500">
                  <a:moveTo>
                    <a:pt x="83918" y="0"/>
                  </a:moveTo>
                  <a:lnTo>
                    <a:pt x="80956" y="0"/>
                  </a:lnTo>
                  <a:lnTo>
                    <a:pt x="0" y="31511"/>
                  </a:lnTo>
                  <a:lnTo>
                    <a:pt x="7854" y="34568"/>
                  </a:lnTo>
                  <a:lnTo>
                    <a:pt x="7895" y="28557"/>
                  </a:lnTo>
                  <a:lnTo>
                    <a:pt x="24201" y="28557"/>
                  </a:lnTo>
                  <a:lnTo>
                    <a:pt x="82931" y="5908"/>
                  </a:lnTo>
                  <a:lnTo>
                    <a:pt x="84905" y="3939"/>
                  </a:lnTo>
                  <a:lnTo>
                    <a:pt x="84905" y="1969"/>
                  </a:lnTo>
                  <a:lnTo>
                    <a:pt x="83918" y="0"/>
                  </a:lnTo>
                  <a:close/>
                </a:path>
                <a:path w="746759" h="63500">
                  <a:moveTo>
                    <a:pt x="8890" y="28557"/>
                  </a:moveTo>
                  <a:lnTo>
                    <a:pt x="8881" y="34568"/>
                  </a:lnTo>
                  <a:lnTo>
                    <a:pt x="8614" y="34568"/>
                  </a:lnTo>
                  <a:lnTo>
                    <a:pt x="16780" y="31511"/>
                  </a:lnTo>
                  <a:lnTo>
                    <a:pt x="8890" y="28557"/>
                  </a:lnTo>
                  <a:close/>
                </a:path>
                <a:path w="746759" h="63500">
                  <a:moveTo>
                    <a:pt x="16785" y="31511"/>
                  </a:moveTo>
                  <a:lnTo>
                    <a:pt x="8614" y="34568"/>
                  </a:lnTo>
                  <a:lnTo>
                    <a:pt x="24684" y="34568"/>
                  </a:lnTo>
                  <a:lnTo>
                    <a:pt x="16785" y="31511"/>
                  </a:lnTo>
                  <a:close/>
                </a:path>
                <a:path w="746759" h="63500">
                  <a:moveTo>
                    <a:pt x="721214" y="28557"/>
                  </a:moveTo>
                  <a:lnTo>
                    <a:pt x="24209" y="28557"/>
                  </a:lnTo>
                  <a:lnTo>
                    <a:pt x="16785" y="31511"/>
                  </a:lnTo>
                  <a:lnTo>
                    <a:pt x="24684" y="34568"/>
                  </a:lnTo>
                  <a:lnTo>
                    <a:pt x="720945" y="34568"/>
                  </a:lnTo>
                  <a:lnTo>
                    <a:pt x="728873" y="31511"/>
                  </a:lnTo>
                  <a:lnTo>
                    <a:pt x="721214" y="28557"/>
                  </a:lnTo>
                  <a:close/>
                </a:path>
                <a:path w="746759" h="63500">
                  <a:moveTo>
                    <a:pt x="736533" y="28557"/>
                  </a:moveTo>
                  <a:lnTo>
                    <a:pt x="728873" y="31511"/>
                  </a:lnTo>
                  <a:lnTo>
                    <a:pt x="736800" y="34568"/>
                  </a:lnTo>
                  <a:lnTo>
                    <a:pt x="736533" y="34568"/>
                  </a:lnTo>
                  <a:lnTo>
                    <a:pt x="736533" y="28557"/>
                  </a:lnTo>
                  <a:close/>
                </a:path>
                <a:path w="746759" h="63500">
                  <a:moveTo>
                    <a:pt x="737521" y="28557"/>
                  </a:moveTo>
                  <a:lnTo>
                    <a:pt x="736533" y="28557"/>
                  </a:lnTo>
                  <a:lnTo>
                    <a:pt x="736533" y="34568"/>
                  </a:lnTo>
                  <a:lnTo>
                    <a:pt x="737521" y="34568"/>
                  </a:lnTo>
                  <a:lnTo>
                    <a:pt x="737521" y="28557"/>
                  </a:lnTo>
                  <a:close/>
                </a:path>
                <a:path w="746759" h="63500">
                  <a:moveTo>
                    <a:pt x="738727" y="28557"/>
                  </a:moveTo>
                  <a:lnTo>
                    <a:pt x="737521" y="28557"/>
                  </a:lnTo>
                  <a:lnTo>
                    <a:pt x="737521" y="34568"/>
                  </a:lnTo>
                  <a:lnTo>
                    <a:pt x="738452" y="34568"/>
                  </a:lnTo>
                  <a:lnTo>
                    <a:pt x="746403" y="31511"/>
                  </a:lnTo>
                  <a:lnTo>
                    <a:pt x="738727" y="28557"/>
                  </a:lnTo>
                  <a:close/>
                </a:path>
                <a:path w="746759" h="63500">
                  <a:moveTo>
                    <a:pt x="24209" y="28557"/>
                  </a:moveTo>
                  <a:lnTo>
                    <a:pt x="8890" y="28557"/>
                  </a:lnTo>
                  <a:lnTo>
                    <a:pt x="16785" y="31511"/>
                  </a:lnTo>
                  <a:lnTo>
                    <a:pt x="24209" y="28557"/>
                  </a:lnTo>
                  <a:close/>
                </a:path>
                <a:path w="746759" h="63500">
                  <a:moveTo>
                    <a:pt x="664459" y="0"/>
                  </a:moveTo>
                  <a:lnTo>
                    <a:pt x="662486" y="0"/>
                  </a:lnTo>
                  <a:lnTo>
                    <a:pt x="660509" y="1969"/>
                  </a:lnTo>
                  <a:lnTo>
                    <a:pt x="662486" y="5908"/>
                  </a:lnTo>
                  <a:lnTo>
                    <a:pt x="728873" y="31511"/>
                  </a:lnTo>
                  <a:lnTo>
                    <a:pt x="736533" y="28557"/>
                  </a:lnTo>
                  <a:lnTo>
                    <a:pt x="738727" y="28557"/>
                  </a:lnTo>
                  <a:lnTo>
                    <a:pt x="664459" y="0"/>
                  </a:lnTo>
                  <a:close/>
                </a:path>
              </a:pathLst>
            </a:custGeom>
            <a:solidFill>
              <a:srgbClr val="4A7EBB"/>
            </a:solidFill>
          </p:spPr>
          <p:txBody>
            <a:bodyPr wrap="square" lIns="0" tIns="0" rIns="0" bIns="0" rtlCol="0"/>
            <a:lstStyle/>
            <a:p>
              <a:endParaRPr/>
            </a:p>
          </p:txBody>
        </p:sp>
      </p:grpSp>
      <p:sp>
        <p:nvSpPr>
          <p:cNvPr id="40" name="object 39">
            <a:extLst>
              <a:ext uri="{FF2B5EF4-FFF2-40B4-BE49-F238E27FC236}">
                <a16:creationId xmlns:a16="http://schemas.microsoft.com/office/drawing/2014/main" id="{36E6BECA-7731-802C-6CC9-42E07C7F3F9C}"/>
              </a:ext>
            </a:extLst>
          </p:cNvPr>
          <p:cNvSpPr txBox="1"/>
          <p:nvPr/>
        </p:nvSpPr>
        <p:spPr>
          <a:xfrm>
            <a:off x="7061030" y="3992894"/>
            <a:ext cx="636075" cy="228173"/>
          </a:xfrm>
          <a:prstGeom prst="rect">
            <a:avLst/>
          </a:prstGeom>
        </p:spPr>
        <p:txBody>
          <a:bodyPr vert="horz" wrap="square" lIns="0" tIns="11526" rIns="0" bIns="0" rtlCol="0">
            <a:spAutoFit/>
          </a:bodyPr>
          <a:lstStyle/>
          <a:p>
            <a:pPr marL="11527">
              <a:spcBef>
                <a:spcPts val="91"/>
              </a:spcBef>
            </a:pPr>
            <a:r>
              <a:rPr sz="1407" spc="-9" dirty="0">
                <a:solidFill>
                  <a:srgbClr val="0000FF"/>
                </a:solidFill>
                <a:latin typeface="Times New Roman"/>
                <a:cs typeface="Times New Roman"/>
              </a:rPr>
              <a:t>lateness</a:t>
            </a:r>
            <a:endParaRPr sz="1407" dirty="0">
              <a:latin typeface="Times New Roman"/>
              <a:cs typeface="Times New Roman"/>
            </a:endParaRPr>
          </a:p>
        </p:txBody>
      </p:sp>
      <p:grpSp>
        <p:nvGrpSpPr>
          <p:cNvPr id="41" name="object 40">
            <a:extLst>
              <a:ext uri="{FF2B5EF4-FFF2-40B4-BE49-F238E27FC236}">
                <a16:creationId xmlns:a16="http://schemas.microsoft.com/office/drawing/2014/main" id="{022CAB55-2F42-CE65-81C4-4C5A54E4BB1B}"/>
              </a:ext>
            </a:extLst>
          </p:cNvPr>
          <p:cNvGrpSpPr/>
          <p:nvPr/>
        </p:nvGrpSpPr>
        <p:grpSpPr>
          <a:xfrm>
            <a:off x="3886200" y="4064997"/>
            <a:ext cx="4022592" cy="679461"/>
            <a:chOff x="2940151" y="3029463"/>
            <a:chExt cx="4432300" cy="748665"/>
          </a:xfrm>
        </p:grpSpPr>
        <p:sp>
          <p:nvSpPr>
            <p:cNvPr id="42" name="object 41">
              <a:extLst>
                <a:ext uri="{FF2B5EF4-FFF2-40B4-BE49-F238E27FC236}">
                  <a16:creationId xmlns:a16="http://schemas.microsoft.com/office/drawing/2014/main" id="{3AED46F3-AAA1-2868-F7DD-DC28463579C1}"/>
                </a:ext>
              </a:extLst>
            </p:cNvPr>
            <p:cNvSpPr/>
            <p:nvPr/>
          </p:nvSpPr>
          <p:spPr>
            <a:xfrm>
              <a:off x="7139204" y="3032638"/>
              <a:ext cx="0" cy="320040"/>
            </a:xfrm>
            <a:custGeom>
              <a:avLst/>
              <a:gdLst/>
              <a:ahLst/>
              <a:cxnLst/>
              <a:rect l="l" t="t" r="r" b="b"/>
              <a:pathLst>
                <a:path h="320039">
                  <a:moveTo>
                    <a:pt x="0" y="0"/>
                  </a:moveTo>
                  <a:lnTo>
                    <a:pt x="0" y="320029"/>
                  </a:lnTo>
                </a:path>
              </a:pathLst>
            </a:custGeom>
            <a:ln w="5924">
              <a:solidFill>
                <a:srgbClr val="4A7EBB"/>
              </a:solidFill>
              <a:prstDash val="sysDash"/>
            </a:ln>
          </p:spPr>
          <p:txBody>
            <a:bodyPr wrap="square" lIns="0" tIns="0" rIns="0" bIns="0" rtlCol="0"/>
            <a:lstStyle/>
            <a:p>
              <a:endParaRPr/>
            </a:p>
          </p:txBody>
        </p:sp>
        <p:sp>
          <p:nvSpPr>
            <p:cNvPr id="43" name="object 42">
              <a:extLst>
                <a:ext uri="{FF2B5EF4-FFF2-40B4-BE49-F238E27FC236}">
                  <a16:creationId xmlns:a16="http://schemas.microsoft.com/office/drawing/2014/main" id="{4FA1968C-925D-A881-A50F-834962CDADE3}"/>
                </a:ext>
              </a:extLst>
            </p:cNvPr>
            <p:cNvSpPr/>
            <p:nvPr/>
          </p:nvSpPr>
          <p:spPr>
            <a:xfrm>
              <a:off x="3126753" y="3684514"/>
              <a:ext cx="3451860" cy="47625"/>
            </a:xfrm>
            <a:custGeom>
              <a:avLst/>
              <a:gdLst/>
              <a:ahLst/>
              <a:cxnLst/>
              <a:rect l="l" t="t" r="r" b="b"/>
              <a:pathLst>
                <a:path w="3451859" h="47625">
                  <a:moveTo>
                    <a:pt x="3451654" y="0"/>
                  </a:moveTo>
                  <a:lnTo>
                    <a:pt x="0" y="0"/>
                  </a:lnTo>
                  <a:lnTo>
                    <a:pt x="0" y="47266"/>
                  </a:lnTo>
                  <a:lnTo>
                    <a:pt x="3451654" y="47266"/>
                  </a:lnTo>
                  <a:lnTo>
                    <a:pt x="3451654" y="0"/>
                  </a:lnTo>
                  <a:close/>
                </a:path>
              </a:pathLst>
            </a:custGeom>
            <a:solidFill>
              <a:srgbClr val="D9D9D9"/>
            </a:solidFill>
          </p:spPr>
          <p:txBody>
            <a:bodyPr wrap="square" lIns="0" tIns="0" rIns="0" bIns="0" rtlCol="0"/>
            <a:lstStyle/>
            <a:p>
              <a:endParaRPr/>
            </a:p>
          </p:txBody>
        </p:sp>
        <p:sp>
          <p:nvSpPr>
            <p:cNvPr id="44" name="object 43">
              <a:extLst>
                <a:ext uri="{FF2B5EF4-FFF2-40B4-BE49-F238E27FC236}">
                  <a16:creationId xmlns:a16="http://schemas.microsoft.com/office/drawing/2014/main" id="{32CDF30C-0DA7-2F30-AA8A-FFFC8E9FA7D5}"/>
                </a:ext>
              </a:extLst>
            </p:cNvPr>
            <p:cNvSpPr/>
            <p:nvPr/>
          </p:nvSpPr>
          <p:spPr>
            <a:xfrm>
              <a:off x="2940151" y="3707163"/>
              <a:ext cx="4432300" cy="49530"/>
            </a:xfrm>
            <a:custGeom>
              <a:avLst/>
              <a:gdLst/>
              <a:ahLst/>
              <a:cxnLst/>
              <a:rect l="l" t="t" r="r" b="b"/>
              <a:pathLst>
                <a:path w="4432300" h="49529">
                  <a:moveTo>
                    <a:pt x="4350111" y="0"/>
                  </a:moveTo>
                  <a:lnTo>
                    <a:pt x="4350111" y="49235"/>
                  </a:lnTo>
                  <a:lnTo>
                    <a:pt x="4422225" y="27571"/>
                  </a:lnTo>
                  <a:lnTo>
                    <a:pt x="4358010" y="27571"/>
                  </a:lnTo>
                  <a:lnTo>
                    <a:pt x="4358010" y="21663"/>
                  </a:lnTo>
                  <a:lnTo>
                    <a:pt x="4422225" y="21663"/>
                  </a:lnTo>
                  <a:lnTo>
                    <a:pt x="4350111" y="0"/>
                  </a:lnTo>
                  <a:close/>
                </a:path>
                <a:path w="4432300" h="49529">
                  <a:moveTo>
                    <a:pt x="4350111" y="21663"/>
                  </a:moveTo>
                  <a:lnTo>
                    <a:pt x="0" y="21663"/>
                  </a:lnTo>
                  <a:lnTo>
                    <a:pt x="0" y="27571"/>
                  </a:lnTo>
                  <a:lnTo>
                    <a:pt x="4350111" y="27571"/>
                  </a:lnTo>
                  <a:lnTo>
                    <a:pt x="4350111" y="21663"/>
                  </a:lnTo>
                  <a:close/>
                </a:path>
                <a:path w="4432300" h="49529">
                  <a:moveTo>
                    <a:pt x="4422225" y="21663"/>
                  </a:moveTo>
                  <a:lnTo>
                    <a:pt x="4358010" y="21663"/>
                  </a:lnTo>
                  <a:lnTo>
                    <a:pt x="4358010" y="27571"/>
                  </a:lnTo>
                  <a:lnTo>
                    <a:pt x="4422225" y="27571"/>
                  </a:lnTo>
                  <a:lnTo>
                    <a:pt x="4432058" y="24617"/>
                  </a:lnTo>
                  <a:lnTo>
                    <a:pt x="4422225" y="21663"/>
                  </a:lnTo>
                  <a:close/>
                </a:path>
              </a:pathLst>
            </a:custGeom>
            <a:solidFill>
              <a:srgbClr val="000000"/>
            </a:solidFill>
          </p:spPr>
          <p:txBody>
            <a:bodyPr wrap="square" lIns="0" tIns="0" rIns="0" bIns="0" rtlCol="0"/>
            <a:lstStyle/>
            <a:p>
              <a:endParaRPr/>
            </a:p>
          </p:txBody>
        </p:sp>
        <p:sp>
          <p:nvSpPr>
            <p:cNvPr id="45" name="object 44">
              <a:extLst>
                <a:ext uri="{FF2B5EF4-FFF2-40B4-BE49-F238E27FC236}">
                  <a16:creationId xmlns:a16="http://schemas.microsoft.com/office/drawing/2014/main" id="{34935116-2F03-2010-A860-F7599AE06417}"/>
                </a:ext>
              </a:extLst>
            </p:cNvPr>
            <p:cNvSpPr/>
            <p:nvPr/>
          </p:nvSpPr>
          <p:spPr>
            <a:xfrm>
              <a:off x="3102071" y="3359561"/>
              <a:ext cx="49530" cy="372745"/>
            </a:xfrm>
            <a:custGeom>
              <a:avLst/>
              <a:gdLst/>
              <a:ahLst/>
              <a:cxnLst/>
              <a:rect l="l" t="t" r="r" b="b"/>
              <a:pathLst>
                <a:path w="49530" h="372745">
                  <a:moveTo>
                    <a:pt x="31593" y="73853"/>
                  </a:moveTo>
                  <a:lnTo>
                    <a:pt x="18759" y="73853"/>
                  </a:lnTo>
                  <a:lnTo>
                    <a:pt x="18759" y="372219"/>
                  </a:lnTo>
                  <a:lnTo>
                    <a:pt x="31593" y="372219"/>
                  </a:lnTo>
                  <a:lnTo>
                    <a:pt x="31593" y="73853"/>
                  </a:lnTo>
                  <a:close/>
                </a:path>
                <a:path w="49530" h="372745">
                  <a:moveTo>
                    <a:pt x="24682" y="0"/>
                  </a:moveTo>
                  <a:lnTo>
                    <a:pt x="0" y="81730"/>
                  </a:lnTo>
                  <a:lnTo>
                    <a:pt x="18759" y="81730"/>
                  </a:lnTo>
                  <a:lnTo>
                    <a:pt x="18759" y="73853"/>
                  </a:lnTo>
                  <a:lnTo>
                    <a:pt x="46986" y="73853"/>
                  </a:lnTo>
                  <a:lnTo>
                    <a:pt x="24682" y="0"/>
                  </a:lnTo>
                  <a:close/>
                </a:path>
                <a:path w="49530" h="372745">
                  <a:moveTo>
                    <a:pt x="46986" y="73853"/>
                  </a:moveTo>
                  <a:lnTo>
                    <a:pt x="31593" y="73853"/>
                  </a:lnTo>
                  <a:lnTo>
                    <a:pt x="31593" y="81730"/>
                  </a:lnTo>
                  <a:lnTo>
                    <a:pt x="49366" y="81730"/>
                  </a:lnTo>
                  <a:lnTo>
                    <a:pt x="46986" y="73853"/>
                  </a:lnTo>
                  <a:close/>
                </a:path>
              </a:pathLst>
            </a:custGeom>
            <a:solidFill>
              <a:srgbClr val="0000FF"/>
            </a:solidFill>
          </p:spPr>
          <p:txBody>
            <a:bodyPr wrap="square" lIns="0" tIns="0" rIns="0" bIns="0" rtlCol="0"/>
            <a:lstStyle/>
            <a:p>
              <a:endParaRPr/>
            </a:p>
          </p:txBody>
        </p:sp>
        <p:sp>
          <p:nvSpPr>
            <p:cNvPr id="46" name="object 45">
              <a:extLst>
                <a:ext uri="{FF2B5EF4-FFF2-40B4-BE49-F238E27FC236}">
                  <a16:creationId xmlns:a16="http://schemas.microsoft.com/office/drawing/2014/main" id="{CB7107E7-B9CD-480D-C59C-D701DD53592A}"/>
                </a:ext>
              </a:extLst>
            </p:cNvPr>
            <p:cNvSpPr/>
            <p:nvPr/>
          </p:nvSpPr>
          <p:spPr>
            <a:xfrm>
              <a:off x="3686562" y="3591952"/>
              <a:ext cx="560070" cy="140335"/>
            </a:xfrm>
            <a:custGeom>
              <a:avLst/>
              <a:gdLst/>
              <a:ahLst/>
              <a:cxnLst/>
              <a:rect l="l" t="t" r="r" b="b"/>
              <a:pathLst>
                <a:path w="560070" h="140335">
                  <a:moveTo>
                    <a:pt x="559807" y="0"/>
                  </a:moveTo>
                  <a:lnTo>
                    <a:pt x="0" y="0"/>
                  </a:lnTo>
                  <a:lnTo>
                    <a:pt x="0" y="139828"/>
                  </a:lnTo>
                  <a:lnTo>
                    <a:pt x="559807" y="139828"/>
                  </a:lnTo>
                  <a:lnTo>
                    <a:pt x="559807" y="0"/>
                  </a:lnTo>
                  <a:close/>
                </a:path>
              </a:pathLst>
            </a:custGeom>
            <a:solidFill>
              <a:srgbClr val="99CCFF"/>
            </a:solidFill>
          </p:spPr>
          <p:txBody>
            <a:bodyPr wrap="square" lIns="0" tIns="0" rIns="0" bIns="0" rtlCol="0"/>
            <a:lstStyle/>
            <a:p>
              <a:endParaRPr/>
            </a:p>
          </p:txBody>
        </p:sp>
        <p:sp>
          <p:nvSpPr>
            <p:cNvPr id="47" name="object 46">
              <a:extLst>
                <a:ext uri="{FF2B5EF4-FFF2-40B4-BE49-F238E27FC236}">
                  <a16:creationId xmlns:a16="http://schemas.microsoft.com/office/drawing/2014/main" id="{50A083FD-75AD-273F-C047-04125CC2084F}"/>
                </a:ext>
              </a:extLst>
            </p:cNvPr>
            <p:cNvSpPr/>
            <p:nvPr/>
          </p:nvSpPr>
          <p:spPr>
            <a:xfrm>
              <a:off x="3123780" y="3589007"/>
              <a:ext cx="4018915" cy="189230"/>
            </a:xfrm>
            <a:custGeom>
              <a:avLst/>
              <a:gdLst/>
              <a:ahLst/>
              <a:cxnLst/>
              <a:rect l="l" t="t" r="r" b="b"/>
              <a:pathLst>
                <a:path w="4018915" h="189229">
                  <a:moveTo>
                    <a:pt x="6921" y="142786"/>
                  </a:moveTo>
                  <a:lnTo>
                    <a:pt x="0" y="142786"/>
                  </a:lnTo>
                  <a:lnTo>
                    <a:pt x="0" y="189064"/>
                  </a:lnTo>
                  <a:lnTo>
                    <a:pt x="6921" y="189064"/>
                  </a:lnTo>
                  <a:lnTo>
                    <a:pt x="6921" y="142786"/>
                  </a:lnTo>
                  <a:close/>
                </a:path>
                <a:path w="4018915" h="189229">
                  <a:moveTo>
                    <a:pt x="1125550" y="2946"/>
                  </a:moveTo>
                  <a:lnTo>
                    <a:pt x="1124559" y="977"/>
                  </a:lnTo>
                  <a:lnTo>
                    <a:pt x="1122578" y="0"/>
                  </a:lnTo>
                  <a:lnTo>
                    <a:pt x="1119619" y="0"/>
                  </a:lnTo>
                  <a:lnTo>
                    <a:pt x="1119619" y="5905"/>
                  </a:lnTo>
                  <a:lnTo>
                    <a:pt x="1119619" y="139827"/>
                  </a:lnTo>
                  <a:lnTo>
                    <a:pt x="565734" y="139827"/>
                  </a:lnTo>
                  <a:lnTo>
                    <a:pt x="565734" y="5905"/>
                  </a:lnTo>
                  <a:lnTo>
                    <a:pt x="1119619" y="5905"/>
                  </a:lnTo>
                  <a:lnTo>
                    <a:pt x="1119619" y="0"/>
                  </a:lnTo>
                  <a:lnTo>
                    <a:pt x="562775" y="0"/>
                  </a:lnTo>
                  <a:lnTo>
                    <a:pt x="560806" y="977"/>
                  </a:lnTo>
                  <a:lnTo>
                    <a:pt x="559816" y="2946"/>
                  </a:lnTo>
                  <a:lnTo>
                    <a:pt x="559816" y="142773"/>
                  </a:lnTo>
                  <a:lnTo>
                    <a:pt x="559816" y="189064"/>
                  </a:lnTo>
                  <a:lnTo>
                    <a:pt x="565734" y="189064"/>
                  </a:lnTo>
                  <a:lnTo>
                    <a:pt x="565734" y="145732"/>
                  </a:lnTo>
                  <a:lnTo>
                    <a:pt x="1122578" y="145732"/>
                  </a:lnTo>
                  <a:lnTo>
                    <a:pt x="1124559" y="144754"/>
                  </a:lnTo>
                  <a:lnTo>
                    <a:pt x="1125550" y="142773"/>
                  </a:lnTo>
                  <a:lnTo>
                    <a:pt x="1125550" y="139827"/>
                  </a:lnTo>
                  <a:lnTo>
                    <a:pt x="1125550" y="5905"/>
                  </a:lnTo>
                  <a:lnTo>
                    <a:pt x="1125550" y="2946"/>
                  </a:lnTo>
                  <a:close/>
                </a:path>
                <a:path w="4018915" h="189229">
                  <a:moveTo>
                    <a:pt x="4018381" y="142786"/>
                  </a:moveTo>
                  <a:lnTo>
                    <a:pt x="4012450" y="142786"/>
                  </a:lnTo>
                  <a:lnTo>
                    <a:pt x="4012450" y="189064"/>
                  </a:lnTo>
                  <a:lnTo>
                    <a:pt x="4018381" y="189064"/>
                  </a:lnTo>
                  <a:lnTo>
                    <a:pt x="4018381" y="142786"/>
                  </a:lnTo>
                  <a:close/>
                </a:path>
              </a:pathLst>
            </a:custGeom>
            <a:solidFill>
              <a:srgbClr val="000000"/>
            </a:solidFill>
          </p:spPr>
          <p:txBody>
            <a:bodyPr wrap="square" lIns="0" tIns="0" rIns="0" bIns="0" rtlCol="0"/>
            <a:lstStyle/>
            <a:p>
              <a:endParaRPr/>
            </a:p>
          </p:txBody>
        </p:sp>
        <p:sp>
          <p:nvSpPr>
            <p:cNvPr id="48" name="object 47">
              <a:extLst>
                <a:ext uri="{FF2B5EF4-FFF2-40B4-BE49-F238E27FC236}">
                  <a16:creationId xmlns:a16="http://schemas.microsoft.com/office/drawing/2014/main" id="{8C1B71EF-A7ED-71AB-761F-6E48DA1EE2D2}"/>
                </a:ext>
              </a:extLst>
            </p:cNvPr>
            <p:cNvSpPr/>
            <p:nvPr/>
          </p:nvSpPr>
          <p:spPr>
            <a:xfrm>
              <a:off x="6578408" y="3591952"/>
              <a:ext cx="561340" cy="140335"/>
            </a:xfrm>
            <a:custGeom>
              <a:avLst/>
              <a:gdLst/>
              <a:ahLst/>
              <a:cxnLst/>
              <a:rect l="l" t="t" r="r" b="b"/>
              <a:pathLst>
                <a:path w="561340" h="140335">
                  <a:moveTo>
                    <a:pt x="560795" y="0"/>
                  </a:moveTo>
                  <a:lnTo>
                    <a:pt x="0" y="0"/>
                  </a:lnTo>
                  <a:lnTo>
                    <a:pt x="0" y="139828"/>
                  </a:lnTo>
                  <a:lnTo>
                    <a:pt x="560795" y="139828"/>
                  </a:lnTo>
                  <a:lnTo>
                    <a:pt x="560795" y="0"/>
                  </a:lnTo>
                  <a:close/>
                </a:path>
              </a:pathLst>
            </a:custGeom>
            <a:solidFill>
              <a:srgbClr val="99CCFF"/>
            </a:solidFill>
          </p:spPr>
          <p:txBody>
            <a:bodyPr wrap="square" lIns="0" tIns="0" rIns="0" bIns="0" rtlCol="0"/>
            <a:lstStyle/>
            <a:p>
              <a:endParaRPr/>
            </a:p>
          </p:txBody>
        </p:sp>
        <p:sp>
          <p:nvSpPr>
            <p:cNvPr id="49" name="object 48">
              <a:extLst>
                <a:ext uri="{FF2B5EF4-FFF2-40B4-BE49-F238E27FC236}">
                  <a16:creationId xmlns:a16="http://schemas.microsoft.com/office/drawing/2014/main" id="{138CD47E-7DFD-5ED7-4B41-14A7C5CE3E62}"/>
                </a:ext>
              </a:extLst>
            </p:cNvPr>
            <p:cNvSpPr/>
            <p:nvPr/>
          </p:nvSpPr>
          <p:spPr>
            <a:xfrm>
              <a:off x="6575446" y="3588998"/>
              <a:ext cx="567055" cy="146050"/>
            </a:xfrm>
            <a:custGeom>
              <a:avLst/>
              <a:gdLst/>
              <a:ahLst/>
              <a:cxnLst/>
              <a:rect l="l" t="t" r="r" b="b"/>
              <a:pathLst>
                <a:path w="567054" h="146050">
                  <a:moveTo>
                    <a:pt x="563756" y="0"/>
                  </a:moveTo>
                  <a:lnTo>
                    <a:pt x="2961" y="0"/>
                  </a:lnTo>
                  <a:lnTo>
                    <a:pt x="988" y="984"/>
                  </a:lnTo>
                  <a:lnTo>
                    <a:pt x="0" y="2954"/>
                  </a:lnTo>
                  <a:lnTo>
                    <a:pt x="0" y="142782"/>
                  </a:lnTo>
                  <a:lnTo>
                    <a:pt x="988" y="144752"/>
                  </a:lnTo>
                  <a:lnTo>
                    <a:pt x="2961" y="145736"/>
                  </a:lnTo>
                  <a:lnTo>
                    <a:pt x="563756" y="145736"/>
                  </a:lnTo>
                  <a:lnTo>
                    <a:pt x="565731" y="144752"/>
                  </a:lnTo>
                  <a:lnTo>
                    <a:pt x="566719" y="142782"/>
                  </a:lnTo>
                  <a:lnTo>
                    <a:pt x="5923" y="142782"/>
                  </a:lnTo>
                  <a:lnTo>
                    <a:pt x="2961" y="139828"/>
                  </a:lnTo>
                  <a:lnTo>
                    <a:pt x="5923" y="139828"/>
                  </a:lnTo>
                  <a:lnTo>
                    <a:pt x="5923" y="5908"/>
                  </a:lnTo>
                  <a:lnTo>
                    <a:pt x="2961" y="5908"/>
                  </a:lnTo>
                  <a:lnTo>
                    <a:pt x="5923" y="2954"/>
                  </a:lnTo>
                  <a:lnTo>
                    <a:pt x="566719" y="2954"/>
                  </a:lnTo>
                  <a:lnTo>
                    <a:pt x="565731" y="984"/>
                  </a:lnTo>
                  <a:lnTo>
                    <a:pt x="563756" y="0"/>
                  </a:lnTo>
                  <a:close/>
                </a:path>
                <a:path w="567054" h="146050">
                  <a:moveTo>
                    <a:pt x="5923" y="139828"/>
                  </a:moveTo>
                  <a:lnTo>
                    <a:pt x="2961" y="139828"/>
                  </a:lnTo>
                  <a:lnTo>
                    <a:pt x="5923" y="142782"/>
                  </a:lnTo>
                  <a:lnTo>
                    <a:pt x="5923" y="139828"/>
                  </a:lnTo>
                  <a:close/>
                </a:path>
                <a:path w="567054" h="146050">
                  <a:moveTo>
                    <a:pt x="560795" y="139828"/>
                  </a:moveTo>
                  <a:lnTo>
                    <a:pt x="5923" y="139828"/>
                  </a:lnTo>
                  <a:lnTo>
                    <a:pt x="5923" y="142782"/>
                  </a:lnTo>
                  <a:lnTo>
                    <a:pt x="560795" y="142782"/>
                  </a:lnTo>
                  <a:lnTo>
                    <a:pt x="560795" y="139828"/>
                  </a:lnTo>
                  <a:close/>
                </a:path>
                <a:path w="567054" h="146050">
                  <a:moveTo>
                    <a:pt x="560795" y="2954"/>
                  </a:moveTo>
                  <a:lnTo>
                    <a:pt x="560795" y="142782"/>
                  </a:lnTo>
                  <a:lnTo>
                    <a:pt x="563756" y="139828"/>
                  </a:lnTo>
                  <a:lnTo>
                    <a:pt x="566719" y="139828"/>
                  </a:lnTo>
                  <a:lnTo>
                    <a:pt x="566719" y="5908"/>
                  </a:lnTo>
                  <a:lnTo>
                    <a:pt x="563756" y="5908"/>
                  </a:lnTo>
                  <a:lnTo>
                    <a:pt x="560795" y="2954"/>
                  </a:lnTo>
                  <a:close/>
                </a:path>
                <a:path w="567054" h="146050">
                  <a:moveTo>
                    <a:pt x="566719" y="139828"/>
                  </a:moveTo>
                  <a:lnTo>
                    <a:pt x="563756" y="139828"/>
                  </a:lnTo>
                  <a:lnTo>
                    <a:pt x="560795" y="142782"/>
                  </a:lnTo>
                  <a:lnTo>
                    <a:pt x="566719" y="142782"/>
                  </a:lnTo>
                  <a:lnTo>
                    <a:pt x="566719" y="139828"/>
                  </a:lnTo>
                  <a:close/>
                </a:path>
                <a:path w="567054" h="146050">
                  <a:moveTo>
                    <a:pt x="5923" y="2954"/>
                  </a:moveTo>
                  <a:lnTo>
                    <a:pt x="2961" y="5908"/>
                  </a:lnTo>
                  <a:lnTo>
                    <a:pt x="5923" y="5908"/>
                  </a:lnTo>
                  <a:lnTo>
                    <a:pt x="5923" y="2954"/>
                  </a:lnTo>
                  <a:close/>
                </a:path>
                <a:path w="567054" h="146050">
                  <a:moveTo>
                    <a:pt x="560795" y="2954"/>
                  </a:moveTo>
                  <a:lnTo>
                    <a:pt x="5923" y="2954"/>
                  </a:lnTo>
                  <a:lnTo>
                    <a:pt x="5923" y="5908"/>
                  </a:lnTo>
                  <a:lnTo>
                    <a:pt x="560795" y="5908"/>
                  </a:lnTo>
                  <a:lnTo>
                    <a:pt x="560795" y="2954"/>
                  </a:lnTo>
                  <a:close/>
                </a:path>
                <a:path w="567054" h="146050">
                  <a:moveTo>
                    <a:pt x="566719" y="2954"/>
                  </a:moveTo>
                  <a:lnTo>
                    <a:pt x="560795" y="2954"/>
                  </a:lnTo>
                  <a:lnTo>
                    <a:pt x="563756" y="5908"/>
                  </a:lnTo>
                  <a:lnTo>
                    <a:pt x="566719" y="5908"/>
                  </a:lnTo>
                  <a:lnTo>
                    <a:pt x="566719" y="2954"/>
                  </a:lnTo>
                  <a:close/>
                </a:path>
              </a:pathLst>
            </a:custGeom>
            <a:solidFill>
              <a:srgbClr val="000000"/>
            </a:solidFill>
          </p:spPr>
          <p:txBody>
            <a:bodyPr wrap="square" lIns="0" tIns="0" rIns="0" bIns="0" rtlCol="0"/>
            <a:lstStyle/>
            <a:p>
              <a:endParaRPr/>
            </a:p>
          </p:txBody>
        </p:sp>
        <p:sp>
          <p:nvSpPr>
            <p:cNvPr id="50" name="object 49">
              <a:extLst>
                <a:ext uri="{FF2B5EF4-FFF2-40B4-BE49-F238E27FC236}">
                  <a16:creationId xmlns:a16="http://schemas.microsoft.com/office/drawing/2014/main" id="{57F3BE26-5AAE-BF1D-942D-8BB104214B76}"/>
                </a:ext>
              </a:extLst>
            </p:cNvPr>
            <p:cNvSpPr/>
            <p:nvPr/>
          </p:nvSpPr>
          <p:spPr>
            <a:xfrm>
              <a:off x="4713370" y="3591952"/>
              <a:ext cx="233045" cy="140335"/>
            </a:xfrm>
            <a:custGeom>
              <a:avLst/>
              <a:gdLst/>
              <a:ahLst/>
              <a:cxnLst/>
              <a:rect l="l" t="t" r="r" b="b"/>
              <a:pathLst>
                <a:path w="233045" h="140335">
                  <a:moveTo>
                    <a:pt x="233006" y="0"/>
                  </a:moveTo>
                  <a:lnTo>
                    <a:pt x="0" y="0"/>
                  </a:lnTo>
                  <a:lnTo>
                    <a:pt x="0" y="139828"/>
                  </a:lnTo>
                  <a:lnTo>
                    <a:pt x="233006" y="139828"/>
                  </a:lnTo>
                  <a:lnTo>
                    <a:pt x="233006" y="0"/>
                  </a:lnTo>
                  <a:close/>
                </a:path>
              </a:pathLst>
            </a:custGeom>
            <a:solidFill>
              <a:srgbClr val="99CCFF"/>
            </a:solidFill>
          </p:spPr>
          <p:txBody>
            <a:bodyPr wrap="square" lIns="0" tIns="0" rIns="0" bIns="0" rtlCol="0"/>
            <a:lstStyle/>
            <a:p>
              <a:endParaRPr/>
            </a:p>
          </p:txBody>
        </p:sp>
        <p:sp>
          <p:nvSpPr>
            <p:cNvPr id="51" name="object 50">
              <a:extLst>
                <a:ext uri="{FF2B5EF4-FFF2-40B4-BE49-F238E27FC236}">
                  <a16:creationId xmlns:a16="http://schemas.microsoft.com/office/drawing/2014/main" id="{6C38093C-A3FF-B029-7A8E-B1E4332B61BB}"/>
                </a:ext>
              </a:extLst>
            </p:cNvPr>
            <p:cNvSpPr/>
            <p:nvPr/>
          </p:nvSpPr>
          <p:spPr>
            <a:xfrm>
              <a:off x="4710404" y="3589007"/>
              <a:ext cx="1685925" cy="189230"/>
            </a:xfrm>
            <a:custGeom>
              <a:avLst/>
              <a:gdLst/>
              <a:ahLst/>
              <a:cxnLst/>
              <a:rect l="l" t="t" r="r" b="b"/>
              <a:pathLst>
                <a:path w="1685925" h="189229">
                  <a:moveTo>
                    <a:pt x="238925" y="2946"/>
                  </a:moveTo>
                  <a:lnTo>
                    <a:pt x="237934" y="977"/>
                  </a:lnTo>
                  <a:lnTo>
                    <a:pt x="235966" y="0"/>
                  </a:lnTo>
                  <a:lnTo>
                    <a:pt x="233006" y="0"/>
                  </a:lnTo>
                  <a:lnTo>
                    <a:pt x="233006" y="5905"/>
                  </a:lnTo>
                  <a:lnTo>
                    <a:pt x="233006" y="139827"/>
                  </a:lnTo>
                  <a:lnTo>
                    <a:pt x="5918" y="139827"/>
                  </a:lnTo>
                  <a:lnTo>
                    <a:pt x="5918" y="5905"/>
                  </a:lnTo>
                  <a:lnTo>
                    <a:pt x="233006" y="5905"/>
                  </a:lnTo>
                  <a:lnTo>
                    <a:pt x="233006" y="0"/>
                  </a:lnTo>
                  <a:lnTo>
                    <a:pt x="2959" y="0"/>
                  </a:lnTo>
                  <a:lnTo>
                    <a:pt x="0" y="977"/>
                  </a:lnTo>
                  <a:lnTo>
                    <a:pt x="0" y="144754"/>
                  </a:lnTo>
                  <a:lnTo>
                    <a:pt x="2959" y="145732"/>
                  </a:lnTo>
                  <a:lnTo>
                    <a:pt x="235966" y="145732"/>
                  </a:lnTo>
                  <a:lnTo>
                    <a:pt x="237934" y="144754"/>
                  </a:lnTo>
                  <a:lnTo>
                    <a:pt x="238925" y="142773"/>
                  </a:lnTo>
                  <a:lnTo>
                    <a:pt x="238925" y="139827"/>
                  </a:lnTo>
                  <a:lnTo>
                    <a:pt x="238925" y="5905"/>
                  </a:lnTo>
                  <a:lnTo>
                    <a:pt x="238925" y="2946"/>
                  </a:lnTo>
                  <a:close/>
                </a:path>
                <a:path w="1685925" h="189229">
                  <a:moveTo>
                    <a:pt x="1685340" y="142786"/>
                  </a:moveTo>
                  <a:lnTo>
                    <a:pt x="1679422" y="142786"/>
                  </a:lnTo>
                  <a:lnTo>
                    <a:pt x="1679422" y="189064"/>
                  </a:lnTo>
                  <a:lnTo>
                    <a:pt x="1685340" y="189064"/>
                  </a:lnTo>
                  <a:lnTo>
                    <a:pt x="1685340" y="142786"/>
                  </a:lnTo>
                  <a:close/>
                </a:path>
              </a:pathLst>
            </a:custGeom>
            <a:solidFill>
              <a:srgbClr val="000000"/>
            </a:solidFill>
          </p:spPr>
          <p:txBody>
            <a:bodyPr wrap="square" lIns="0" tIns="0" rIns="0" bIns="0" rtlCol="0"/>
            <a:lstStyle/>
            <a:p>
              <a:endParaRPr/>
            </a:p>
          </p:txBody>
        </p:sp>
      </p:grpSp>
      <p:sp>
        <p:nvSpPr>
          <p:cNvPr id="52" name="object 51">
            <a:extLst>
              <a:ext uri="{FF2B5EF4-FFF2-40B4-BE49-F238E27FC236}">
                <a16:creationId xmlns:a16="http://schemas.microsoft.com/office/drawing/2014/main" id="{238100E9-7F8E-6CA8-A16B-1D57F28D2E38}"/>
              </a:ext>
            </a:extLst>
          </p:cNvPr>
          <p:cNvSpPr txBox="1"/>
          <p:nvPr/>
        </p:nvSpPr>
        <p:spPr>
          <a:xfrm>
            <a:off x="7757507" y="3992894"/>
            <a:ext cx="767634" cy="228173"/>
          </a:xfrm>
          <a:prstGeom prst="rect">
            <a:avLst/>
          </a:prstGeom>
        </p:spPr>
        <p:txBody>
          <a:bodyPr vert="horz" wrap="square" lIns="0" tIns="11526" rIns="0" bIns="0" rtlCol="0">
            <a:spAutoFit/>
          </a:bodyPr>
          <a:lstStyle/>
          <a:p>
            <a:pPr marL="34580">
              <a:spcBef>
                <a:spcPts val="91"/>
              </a:spcBef>
            </a:pPr>
            <a:r>
              <a:rPr sz="1407" dirty="0">
                <a:solidFill>
                  <a:srgbClr val="0000FF"/>
                </a:solidFill>
                <a:latin typeface="Times New Roman"/>
                <a:cs typeface="Times New Roman"/>
              </a:rPr>
              <a:t>L</a:t>
            </a:r>
            <a:r>
              <a:rPr sz="1361" baseline="-22222" dirty="0">
                <a:solidFill>
                  <a:srgbClr val="0000FF"/>
                </a:solidFill>
                <a:latin typeface="Times New Roman"/>
                <a:cs typeface="Times New Roman"/>
              </a:rPr>
              <a:t>i</a:t>
            </a:r>
            <a:r>
              <a:rPr sz="1361" spc="177" baseline="-22222" dirty="0">
                <a:solidFill>
                  <a:srgbClr val="0000FF"/>
                </a:solidFill>
                <a:latin typeface="Times New Roman"/>
                <a:cs typeface="Times New Roman"/>
              </a:rPr>
              <a:t> </a:t>
            </a:r>
            <a:r>
              <a:rPr sz="1407" dirty="0">
                <a:solidFill>
                  <a:srgbClr val="0000FF"/>
                </a:solidFill>
                <a:latin typeface="Times New Roman"/>
                <a:cs typeface="Times New Roman"/>
              </a:rPr>
              <a:t>= f</a:t>
            </a:r>
            <a:r>
              <a:rPr sz="1361" baseline="-22222" dirty="0">
                <a:solidFill>
                  <a:srgbClr val="0000FF"/>
                </a:solidFill>
                <a:latin typeface="Times New Roman"/>
                <a:cs typeface="Times New Roman"/>
              </a:rPr>
              <a:t>i</a:t>
            </a:r>
            <a:r>
              <a:rPr sz="1361" spc="197" baseline="-22222" dirty="0">
                <a:solidFill>
                  <a:srgbClr val="0000FF"/>
                </a:solidFill>
                <a:latin typeface="Times New Roman"/>
                <a:cs typeface="Times New Roman"/>
              </a:rPr>
              <a:t> </a:t>
            </a:r>
            <a:r>
              <a:rPr sz="1407" dirty="0">
                <a:solidFill>
                  <a:srgbClr val="0000FF"/>
                </a:solidFill>
                <a:latin typeface="Times New Roman"/>
                <a:cs typeface="Times New Roman"/>
              </a:rPr>
              <a:t>- </a:t>
            </a:r>
            <a:r>
              <a:rPr sz="1407" spc="-23" dirty="0">
                <a:solidFill>
                  <a:srgbClr val="0000FF"/>
                </a:solidFill>
                <a:latin typeface="Times New Roman"/>
                <a:cs typeface="Times New Roman"/>
              </a:rPr>
              <a:t>d</a:t>
            </a:r>
            <a:r>
              <a:rPr sz="1361" spc="-34" baseline="-22222" dirty="0">
                <a:solidFill>
                  <a:srgbClr val="0000FF"/>
                </a:solidFill>
                <a:latin typeface="Times New Roman"/>
                <a:cs typeface="Times New Roman"/>
              </a:rPr>
              <a:t>i</a:t>
            </a:r>
            <a:endParaRPr sz="1361" baseline="-22222">
              <a:latin typeface="Times New Roman"/>
              <a:cs typeface="Times New Roman"/>
            </a:endParaRPr>
          </a:p>
        </p:txBody>
      </p:sp>
      <p:sp>
        <p:nvSpPr>
          <p:cNvPr id="53" name="object 52">
            <a:extLst>
              <a:ext uri="{FF2B5EF4-FFF2-40B4-BE49-F238E27FC236}">
                <a16:creationId xmlns:a16="http://schemas.microsoft.com/office/drawing/2014/main" id="{1CA53050-735E-C8E8-525E-7FFDECA9E466}"/>
              </a:ext>
            </a:extLst>
          </p:cNvPr>
          <p:cNvSpPr txBox="1"/>
          <p:nvPr/>
        </p:nvSpPr>
        <p:spPr>
          <a:xfrm>
            <a:off x="7950809" y="4626518"/>
            <a:ext cx="73190" cy="228173"/>
          </a:xfrm>
          <a:prstGeom prst="rect">
            <a:avLst/>
          </a:prstGeom>
        </p:spPr>
        <p:txBody>
          <a:bodyPr vert="horz" wrap="square" lIns="0" tIns="11526" rIns="0" bIns="0" rtlCol="0">
            <a:spAutoFit/>
          </a:bodyPr>
          <a:lstStyle/>
          <a:p>
            <a:pPr marL="11527">
              <a:spcBef>
                <a:spcPts val="91"/>
              </a:spcBef>
            </a:pPr>
            <a:r>
              <a:rPr sz="1407" spc="-45" dirty="0">
                <a:latin typeface="Times New Roman"/>
                <a:cs typeface="Times New Roman"/>
              </a:rPr>
              <a:t>t</a:t>
            </a:r>
            <a:endParaRPr sz="1407">
              <a:latin typeface="Times New Roman"/>
              <a:cs typeface="Times New Roman"/>
            </a:endParaRPr>
          </a:p>
        </p:txBody>
      </p:sp>
      <p:sp>
        <p:nvSpPr>
          <p:cNvPr id="54" name="object 53">
            <a:extLst>
              <a:ext uri="{FF2B5EF4-FFF2-40B4-BE49-F238E27FC236}">
                <a16:creationId xmlns:a16="http://schemas.microsoft.com/office/drawing/2014/main" id="{EC6E1EF4-1B57-8B02-9E14-337EE12ACFD5}"/>
              </a:ext>
            </a:extLst>
          </p:cNvPr>
          <p:cNvSpPr txBox="1"/>
          <p:nvPr/>
        </p:nvSpPr>
        <p:spPr>
          <a:xfrm>
            <a:off x="3968230" y="4754312"/>
            <a:ext cx="713463" cy="228108"/>
          </a:xfrm>
          <a:prstGeom prst="rect">
            <a:avLst/>
          </a:prstGeom>
        </p:spPr>
        <p:txBody>
          <a:bodyPr vert="horz" wrap="square" lIns="0" tIns="11526" rIns="0" bIns="0" rtlCol="0">
            <a:spAutoFit/>
          </a:bodyPr>
          <a:lstStyle/>
          <a:p>
            <a:pPr marL="46106">
              <a:spcBef>
                <a:spcPts val="91"/>
              </a:spcBef>
              <a:tabLst>
                <a:tab pos="563647" algn="l"/>
              </a:tabLst>
            </a:pPr>
            <a:r>
              <a:rPr sz="2110" spc="-34" baseline="14336" dirty="0">
                <a:latin typeface="Times New Roman"/>
                <a:cs typeface="Times New Roman"/>
              </a:rPr>
              <a:t>a</a:t>
            </a:r>
            <a:r>
              <a:rPr sz="908" spc="-23" dirty="0">
                <a:latin typeface="Times New Roman"/>
                <a:cs typeface="Times New Roman"/>
              </a:rPr>
              <a:t>i</a:t>
            </a:r>
            <a:r>
              <a:rPr sz="908" dirty="0">
                <a:latin typeface="Times New Roman"/>
                <a:cs typeface="Times New Roman"/>
              </a:rPr>
              <a:t>	</a:t>
            </a:r>
            <a:r>
              <a:rPr sz="2110" spc="-34" baseline="14336" dirty="0">
                <a:latin typeface="Times New Roman"/>
                <a:cs typeface="Times New Roman"/>
              </a:rPr>
              <a:t>s</a:t>
            </a:r>
            <a:r>
              <a:rPr sz="908" spc="-23" dirty="0">
                <a:latin typeface="Times New Roman"/>
                <a:cs typeface="Times New Roman"/>
              </a:rPr>
              <a:t>i</a:t>
            </a:r>
            <a:endParaRPr sz="908">
              <a:latin typeface="Times New Roman"/>
              <a:cs typeface="Times New Roman"/>
            </a:endParaRPr>
          </a:p>
        </p:txBody>
      </p:sp>
      <p:sp>
        <p:nvSpPr>
          <p:cNvPr id="55" name="object 54">
            <a:extLst>
              <a:ext uri="{FF2B5EF4-FFF2-40B4-BE49-F238E27FC236}">
                <a16:creationId xmlns:a16="http://schemas.microsoft.com/office/drawing/2014/main" id="{6450D776-1530-ECC8-EC7E-492111FDA86F}"/>
              </a:ext>
            </a:extLst>
          </p:cNvPr>
          <p:cNvSpPr txBox="1"/>
          <p:nvPr/>
        </p:nvSpPr>
        <p:spPr>
          <a:xfrm>
            <a:off x="6920717" y="4710523"/>
            <a:ext cx="883472" cy="228173"/>
          </a:xfrm>
          <a:prstGeom prst="rect">
            <a:avLst/>
          </a:prstGeom>
        </p:spPr>
        <p:txBody>
          <a:bodyPr vert="horz" wrap="square" lIns="0" tIns="11526" rIns="0" bIns="0" rtlCol="0">
            <a:spAutoFit/>
          </a:bodyPr>
          <a:lstStyle/>
          <a:p>
            <a:pPr marL="46106">
              <a:spcBef>
                <a:spcPts val="91"/>
              </a:spcBef>
              <a:tabLst>
                <a:tab pos="744612" algn="l"/>
              </a:tabLst>
            </a:pPr>
            <a:r>
              <a:rPr sz="1407" spc="-23" dirty="0">
                <a:latin typeface="Times New Roman"/>
                <a:cs typeface="Times New Roman"/>
              </a:rPr>
              <a:t>d</a:t>
            </a:r>
            <a:r>
              <a:rPr sz="1361" spc="-34" baseline="-22222" dirty="0">
                <a:latin typeface="Times New Roman"/>
                <a:cs typeface="Times New Roman"/>
              </a:rPr>
              <a:t>i</a:t>
            </a:r>
            <a:r>
              <a:rPr sz="1361" baseline="-22222" dirty="0">
                <a:latin typeface="Times New Roman"/>
                <a:cs typeface="Times New Roman"/>
              </a:rPr>
              <a:t>	</a:t>
            </a:r>
            <a:r>
              <a:rPr sz="1407" spc="-23" dirty="0">
                <a:latin typeface="Times New Roman"/>
                <a:cs typeface="Times New Roman"/>
              </a:rPr>
              <a:t>f</a:t>
            </a:r>
            <a:r>
              <a:rPr sz="1361" spc="-34" baseline="-22222" dirty="0">
                <a:latin typeface="Times New Roman"/>
                <a:cs typeface="Times New Roman"/>
              </a:rPr>
              <a:t>i</a:t>
            </a:r>
            <a:endParaRPr sz="1361" baseline="-22222">
              <a:latin typeface="Times New Roman"/>
              <a:cs typeface="Times New Roman"/>
            </a:endParaRPr>
          </a:p>
        </p:txBody>
      </p:sp>
      <p:grpSp>
        <p:nvGrpSpPr>
          <p:cNvPr id="56" name="object 55">
            <a:extLst>
              <a:ext uri="{FF2B5EF4-FFF2-40B4-BE49-F238E27FC236}">
                <a16:creationId xmlns:a16="http://schemas.microsoft.com/office/drawing/2014/main" id="{65113EFF-9F50-F3B1-366E-40BFEE1BA67C}"/>
              </a:ext>
            </a:extLst>
          </p:cNvPr>
          <p:cNvGrpSpPr/>
          <p:nvPr/>
        </p:nvGrpSpPr>
        <p:grpSpPr>
          <a:xfrm>
            <a:off x="4052866" y="4997311"/>
            <a:ext cx="3647419" cy="170009"/>
            <a:chOff x="3123792" y="4056735"/>
            <a:chExt cx="4018915" cy="187325"/>
          </a:xfrm>
        </p:grpSpPr>
        <p:sp>
          <p:nvSpPr>
            <p:cNvPr id="57" name="object 56">
              <a:extLst>
                <a:ext uri="{FF2B5EF4-FFF2-40B4-BE49-F238E27FC236}">
                  <a16:creationId xmlns:a16="http://schemas.microsoft.com/office/drawing/2014/main" id="{44AEABAA-81AD-5386-5280-4D4AFED2F972}"/>
                </a:ext>
              </a:extLst>
            </p:cNvPr>
            <p:cNvSpPr/>
            <p:nvPr/>
          </p:nvSpPr>
          <p:spPr>
            <a:xfrm>
              <a:off x="3126753" y="4118771"/>
              <a:ext cx="4012565" cy="63500"/>
            </a:xfrm>
            <a:custGeom>
              <a:avLst/>
              <a:gdLst/>
              <a:ahLst/>
              <a:cxnLst/>
              <a:rect l="l" t="t" r="r" b="b"/>
              <a:pathLst>
                <a:path w="4012565" h="63500">
                  <a:moveTo>
                    <a:pt x="83921" y="0"/>
                  </a:moveTo>
                  <a:lnTo>
                    <a:pt x="81948" y="0"/>
                  </a:lnTo>
                  <a:lnTo>
                    <a:pt x="0" y="31511"/>
                  </a:lnTo>
                  <a:lnTo>
                    <a:pt x="81948" y="63022"/>
                  </a:lnTo>
                  <a:lnTo>
                    <a:pt x="83921" y="63022"/>
                  </a:lnTo>
                  <a:lnTo>
                    <a:pt x="85896" y="61052"/>
                  </a:lnTo>
                  <a:lnTo>
                    <a:pt x="85896" y="59082"/>
                  </a:lnTo>
                  <a:lnTo>
                    <a:pt x="83921" y="57113"/>
                  </a:lnTo>
                  <a:lnTo>
                    <a:pt x="25193" y="34465"/>
                  </a:lnTo>
                  <a:lnTo>
                    <a:pt x="8886" y="34465"/>
                  </a:lnTo>
                  <a:lnTo>
                    <a:pt x="8886" y="28557"/>
                  </a:lnTo>
                  <a:lnTo>
                    <a:pt x="25193" y="28557"/>
                  </a:lnTo>
                  <a:lnTo>
                    <a:pt x="83921" y="5909"/>
                  </a:lnTo>
                  <a:lnTo>
                    <a:pt x="85896" y="3939"/>
                  </a:lnTo>
                  <a:lnTo>
                    <a:pt x="85896" y="1969"/>
                  </a:lnTo>
                  <a:lnTo>
                    <a:pt x="83921" y="0"/>
                  </a:lnTo>
                  <a:close/>
                </a:path>
                <a:path w="4012565" h="63500">
                  <a:moveTo>
                    <a:pt x="3994916" y="31511"/>
                  </a:moveTo>
                  <a:lnTo>
                    <a:pt x="3928529" y="57113"/>
                  </a:lnTo>
                  <a:lnTo>
                    <a:pt x="3926552" y="61052"/>
                  </a:lnTo>
                  <a:lnTo>
                    <a:pt x="3928529" y="63022"/>
                  </a:lnTo>
                  <a:lnTo>
                    <a:pt x="3930502" y="63022"/>
                  </a:lnTo>
                  <a:lnTo>
                    <a:pt x="4004767" y="34465"/>
                  </a:lnTo>
                  <a:lnTo>
                    <a:pt x="4002576" y="34465"/>
                  </a:lnTo>
                  <a:lnTo>
                    <a:pt x="3994916" y="31511"/>
                  </a:lnTo>
                  <a:close/>
                </a:path>
                <a:path w="4012565" h="63500">
                  <a:moveTo>
                    <a:pt x="9872" y="28557"/>
                  </a:moveTo>
                  <a:lnTo>
                    <a:pt x="8886" y="28557"/>
                  </a:lnTo>
                  <a:lnTo>
                    <a:pt x="8886" y="34465"/>
                  </a:lnTo>
                  <a:lnTo>
                    <a:pt x="9872" y="34465"/>
                  </a:lnTo>
                  <a:lnTo>
                    <a:pt x="9872" y="28557"/>
                  </a:lnTo>
                  <a:close/>
                </a:path>
                <a:path w="4012565" h="63500">
                  <a:moveTo>
                    <a:pt x="9872" y="28557"/>
                  </a:moveTo>
                  <a:lnTo>
                    <a:pt x="9872" y="34465"/>
                  </a:lnTo>
                  <a:lnTo>
                    <a:pt x="17533" y="31511"/>
                  </a:lnTo>
                  <a:lnTo>
                    <a:pt x="9872" y="28557"/>
                  </a:lnTo>
                  <a:close/>
                </a:path>
                <a:path w="4012565" h="63500">
                  <a:moveTo>
                    <a:pt x="17533" y="31511"/>
                  </a:moveTo>
                  <a:lnTo>
                    <a:pt x="9872" y="34465"/>
                  </a:lnTo>
                  <a:lnTo>
                    <a:pt x="25193" y="34465"/>
                  </a:lnTo>
                  <a:lnTo>
                    <a:pt x="17533" y="31511"/>
                  </a:lnTo>
                  <a:close/>
                </a:path>
                <a:path w="4012565" h="63500">
                  <a:moveTo>
                    <a:pt x="3987256" y="28557"/>
                  </a:moveTo>
                  <a:lnTo>
                    <a:pt x="25193" y="28557"/>
                  </a:lnTo>
                  <a:lnTo>
                    <a:pt x="17533" y="31511"/>
                  </a:lnTo>
                  <a:lnTo>
                    <a:pt x="25193" y="34465"/>
                  </a:lnTo>
                  <a:lnTo>
                    <a:pt x="3987256" y="34465"/>
                  </a:lnTo>
                  <a:lnTo>
                    <a:pt x="3994916" y="31511"/>
                  </a:lnTo>
                  <a:lnTo>
                    <a:pt x="3987256" y="28557"/>
                  </a:lnTo>
                  <a:close/>
                </a:path>
                <a:path w="4012565" h="63500">
                  <a:moveTo>
                    <a:pt x="4002576" y="28557"/>
                  </a:moveTo>
                  <a:lnTo>
                    <a:pt x="3994916" y="31511"/>
                  </a:lnTo>
                  <a:lnTo>
                    <a:pt x="4002576" y="34465"/>
                  </a:lnTo>
                  <a:lnTo>
                    <a:pt x="4002576" y="28557"/>
                  </a:lnTo>
                  <a:close/>
                </a:path>
                <a:path w="4012565" h="63500">
                  <a:moveTo>
                    <a:pt x="4003564" y="28557"/>
                  </a:moveTo>
                  <a:lnTo>
                    <a:pt x="4002576" y="28557"/>
                  </a:lnTo>
                  <a:lnTo>
                    <a:pt x="4002576" y="34465"/>
                  </a:lnTo>
                  <a:lnTo>
                    <a:pt x="4003564" y="34465"/>
                  </a:lnTo>
                  <a:lnTo>
                    <a:pt x="4003564" y="28557"/>
                  </a:lnTo>
                  <a:close/>
                </a:path>
                <a:path w="4012565" h="63500">
                  <a:moveTo>
                    <a:pt x="4004767" y="28557"/>
                  </a:moveTo>
                  <a:lnTo>
                    <a:pt x="4003564" y="28557"/>
                  </a:lnTo>
                  <a:lnTo>
                    <a:pt x="4003564" y="34465"/>
                  </a:lnTo>
                  <a:lnTo>
                    <a:pt x="4004767" y="34465"/>
                  </a:lnTo>
                  <a:lnTo>
                    <a:pt x="4012449" y="31511"/>
                  </a:lnTo>
                  <a:lnTo>
                    <a:pt x="4004767" y="28557"/>
                  </a:lnTo>
                  <a:close/>
                </a:path>
                <a:path w="4012565" h="63500">
                  <a:moveTo>
                    <a:pt x="25193" y="28557"/>
                  </a:moveTo>
                  <a:lnTo>
                    <a:pt x="9872" y="28557"/>
                  </a:lnTo>
                  <a:lnTo>
                    <a:pt x="17533" y="31511"/>
                  </a:lnTo>
                  <a:lnTo>
                    <a:pt x="25193" y="28557"/>
                  </a:lnTo>
                  <a:close/>
                </a:path>
                <a:path w="4012565" h="63500">
                  <a:moveTo>
                    <a:pt x="3930502" y="0"/>
                  </a:moveTo>
                  <a:lnTo>
                    <a:pt x="3928529" y="0"/>
                  </a:lnTo>
                  <a:lnTo>
                    <a:pt x="3926552" y="1969"/>
                  </a:lnTo>
                  <a:lnTo>
                    <a:pt x="3928529" y="5909"/>
                  </a:lnTo>
                  <a:lnTo>
                    <a:pt x="3994916" y="31511"/>
                  </a:lnTo>
                  <a:lnTo>
                    <a:pt x="4002576" y="28557"/>
                  </a:lnTo>
                  <a:lnTo>
                    <a:pt x="4004767" y="28557"/>
                  </a:lnTo>
                  <a:lnTo>
                    <a:pt x="3930502" y="0"/>
                  </a:lnTo>
                  <a:close/>
                </a:path>
              </a:pathLst>
            </a:custGeom>
            <a:solidFill>
              <a:srgbClr val="4A7EBB"/>
            </a:solidFill>
          </p:spPr>
          <p:txBody>
            <a:bodyPr wrap="square" lIns="0" tIns="0" rIns="0" bIns="0" rtlCol="0"/>
            <a:lstStyle/>
            <a:p>
              <a:endParaRPr/>
            </a:p>
          </p:txBody>
        </p:sp>
        <p:sp>
          <p:nvSpPr>
            <p:cNvPr id="58" name="object 57">
              <a:extLst>
                <a:ext uri="{FF2B5EF4-FFF2-40B4-BE49-F238E27FC236}">
                  <a16:creationId xmlns:a16="http://schemas.microsoft.com/office/drawing/2014/main" id="{E05D01EC-D37B-3ACF-64F3-B1DA7C2DAD4E}"/>
                </a:ext>
              </a:extLst>
            </p:cNvPr>
            <p:cNvSpPr/>
            <p:nvPr/>
          </p:nvSpPr>
          <p:spPr>
            <a:xfrm>
              <a:off x="3127247" y="4056735"/>
              <a:ext cx="0" cy="187325"/>
            </a:xfrm>
            <a:custGeom>
              <a:avLst/>
              <a:gdLst/>
              <a:ahLst/>
              <a:cxnLst/>
              <a:rect l="l" t="t" r="r" b="b"/>
              <a:pathLst>
                <a:path h="187325">
                  <a:moveTo>
                    <a:pt x="0" y="0"/>
                  </a:moveTo>
                  <a:lnTo>
                    <a:pt x="0" y="187093"/>
                  </a:lnTo>
                </a:path>
              </a:pathLst>
            </a:custGeom>
            <a:ln w="6911">
              <a:solidFill>
                <a:srgbClr val="4A7EBB"/>
              </a:solidFill>
              <a:prstDash val="sysDash"/>
            </a:ln>
          </p:spPr>
          <p:txBody>
            <a:bodyPr wrap="square" lIns="0" tIns="0" rIns="0" bIns="0" rtlCol="0"/>
            <a:lstStyle/>
            <a:p>
              <a:endParaRPr/>
            </a:p>
          </p:txBody>
        </p:sp>
        <p:sp>
          <p:nvSpPr>
            <p:cNvPr id="59" name="object 58">
              <a:extLst>
                <a:ext uri="{FF2B5EF4-FFF2-40B4-BE49-F238E27FC236}">
                  <a16:creationId xmlns:a16="http://schemas.microsoft.com/office/drawing/2014/main" id="{5CA817A9-3EB7-9A08-4C14-B43A7A3D8055}"/>
                </a:ext>
              </a:extLst>
            </p:cNvPr>
            <p:cNvSpPr/>
            <p:nvPr/>
          </p:nvSpPr>
          <p:spPr>
            <a:xfrm>
              <a:off x="7139204" y="4056735"/>
              <a:ext cx="0" cy="187325"/>
            </a:xfrm>
            <a:custGeom>
              <a:avLst/>
              <a:gdLst/>
              <a:ahLst/>
              <a:cxnLst/>
              <a:rect l="l" t="t" r="r" b="b"/>
              <a:pathLst>
                <a:path h="187325">
                  <a:moveTo>
                    <a:pt x="0" y="0"/>
                  </a:moveTo>
                  <a:lnTo>
                    <a:pt x="0" y="187093"/>
                  </a:lnTo>
                </a:path>
              </a:pathLst>
            </a:custGeom>
            <a:ln w="5924">
              <a:solidFill>
                <a:srgbClr val="4A7EBB"/>
              </a:solidFill>
              <a:prstDash val="sysDash"/>
            </a:ln>
          </p:spPr>
          <p:txBody>
            <a:bodyPr wrap="square" lIns="0" tIns="0" rIns="0" bIns="0" rtlCol="0"/>
            <a:lstStyle/>
            <a:p>
              <a:endParaRPr/>
            </a:p>
          </p:txBody>
        </p:sp>
      </p:grpSp>
      <p:sp>
        <p:nvSpPr>
          <p:cNvPr id="60" name="object 60">
            <a:extLst>
              <a:ext uri="{FF2B5EF4-FFF2-40B4-BE49-F238E27FC236}">
                <a16:creationId xmlns:a16="http://schemas.microsoft.com/office/drawing/2014/main" id="{CB958B75-3A47-8080-5174-E2A27D1F3DE6}"/>
              </a:ext>
            </a:extLst>
          </p:cNvPr>
          <p:cNvSpPr txBox="1"/>
          <p:nvPr/>
        </p:nvSpPr>
        <p:spPr>
          <a:xfrm>
            <a:off x="3608792" y="4443312"/>
            <a:ext cx="199401" cy="263699"/>
          </a:xfrm>
          <a:prstGeom prst="rect">
            <a:avLst/>
          </a:prstGeom>
        </p:spPr>
        <p:txBody>
          <a:bodyPr vert="horz" wrap="square" lIns="0" tIns="12102" rIns="0" bIns="0" rtlCol="0">
            <a:spAutoFit/>
          </a:bodyPr>
          <a:lstStyle/>
          <a:p>
            <a:pPr marL="34580">
              <a:spcBef>
                <a:spcPts val="95"/>
              </a:spcBef>
            </a:pPr>
            <a:r>
              <a:rPr sz="1634" spc="-23" dirty="0">
                <a:latin typeface="Symbol"/>
                <a:cs typeface="Symbol"/>
              </a:rPr>
              <a:t></a:t>
            </a:r>
            <a:r>
              <a:rPr sz="1634" spc="-34" baseline="-20833" dirty="0">
                <a:latin typeface="Times New Roman"/>
                <a:cs typeface="Times New Roman"/>
              </a:rPr>
              <a:t>i</a:t>
            </a:r>
            <a:endParaRPr sz="1634" baseline="-20833">
              <a:latin typeface="Times New Roman"/>
              <a:cs typeface="Times New Roman"/>
            </a:endParaRPr>
          </a:p>
        </p:txBody>
      </p:sp>
      <p:grpSp>
        <p:nvGrpSpPr>
          <p:cNvPr id="61" name="object 61">
            <a:extLst>
              <a:ext uri="{FF2B5EF4-FFF2-40B4-BE49-F238E27FC236}">
                <a16:creationId xmlns:a16="http://schemas.microsoft.com/office/drawing/2014/main" id="{E3534DC4-5139-5486-B1ED-DBE3CA470EC5}"/>
              </a:ext>
            </a:extLst>
          </p:cNvPr>
          <p:cNvGrpSpPr/>
          <p:nvPr/>
        </p:nvGrpSpPr>
        <p:grpSpPr>
          <a:xfrm>
            <a:off x="6338692" y="4358325"/>
            <a:ext cx="1361227" cy="346934"/>
            <a:chOff x="5642434" y="3352667"/>
            <a:chExt cx="1499870" cy="382270"/>
          </a:xfrm>
        </p:grpSpPr>
        <p:sp>
          <p:nvSpPr>
            <p:cNvPr id="62" name="object 62">
              <a:extLst>
                <a:ext uri="{FF2B5EF4-FFF2-40B4-BE49-F238E27FC236}">
                  <a16:creationId xmlns:a16="http://schemas.microsoft.com/office/drawing/2014/main" id="{BEDF2977-B685-1D0B-2053-33CFC4E47828}"/>
                </a:ext>
              </a:extLst>
            </p:cNvPr>
            <p:cNvSpPr/>
            <p:nvPr/>
          </p:nvSpPr>
          <p:spPr>
            <a:xfrm>
              <a:off x="6389832" y="3352667"/>
              <a:ext cx="6350" cy="6985"/>
            </a:xfrm>
            <a:custGeom>
              <a:avLst/>
              <a:gdLst/>
              <a:ahLst/>
              <a:cxnLst/>
              <a:rect l="l" t="t" r="r" b="b"/>
              <a:pathLst>
                <a:path w="6350" h="6985">
                  <a:moveTo>
                    <a:pt x="5923" y="0"/>
                  </a:moveTo>
                  <a:lnTo>
                    <a:pt x="0" y="0"/>
                  </a:lnTo>
                  <a:lnTo>
                    <a:pt x="0" y="6893"/>
                  </a:lnTo>
                  <a:lnTo>
                    <a:pt x="5923" y="6893"/>
                  </a:lnTo>
                  <a:lnTo>
                    <a:pt x="5923" y="0"/>
                  </a:lnTo>
                  <a:close/>
                </a:path>
              </a:pathLst>
            </a:custGeom>
            <a:solidFill>
              <a:srgbClr val="4A7EBB"/>
            </a:solidFill>
          </p:spPr>
          <p:txBody>
            <a:bodyPr wrap="square" lIns="0" tIns="0" rIns="0" bIns="0" rtlCol="0"/>
            <a:lstStyle/>
            <a:p>
              <a:endParaRPr/>
            </a:p>
          </p:txBody>
        </p:sp>
        <p:sp>
          <p:nvSpPr>
            <p:cNvPr id="63" name="object 63">
              <a:extLst>
                <a:ext uri="{FF2B5EF4-FFF2-40B4-BE49-F238E27FC236}">
                  <a16:creationId xmlns:a16="http://schemas.microsoft.com/office/drawing/2014/main" id="{C16FA847-B4E3-BFED-9851-1261E8DB5AE4}"/>
                </a:ext>
              </a:extLst>
            </p:cNvPr>
            <p:cNvSpPr/>
            <p:nvPr/>
          </p:nvSpPr>
          <p:spPr>
            <a:xfrm>
              <a:off x="7139203" y="3352667"/>
              <a:ext cx="0" cy="308610"/>
            </a:xfrm>
            <a:custGeom>
              <a:avLst/>
              <a:gdLst/>
              <a:ahLst/>
              <a:cxnLst/>
              <a:rect l="l" t="t" r="r" b="b"/>
              <a:pathLst>
                <a:path h="308610">
                  <a:moveTo>
                    <a:pt x="0" y="0"/>
                  </a:moveTo>
                  <a:lnTo>
                    <a:pt x="0" y="308213"/>
                  </a:lnTo>
                </a:path>
              </a:pathLst>
            </a:custGeom>
            <a:ln w="5924">
              <a:solidFill>
                <a:srgbClr val="4A7EBB"/>
              </a:solidFill>
              <a:prstDash val="sysDash"/>
            </a:ln>
          </p:spPr>
          <p:txBody>
            <a:bodyPr wrap="square" lIns="0" tIns="0" rIns="0" bIns="0" rtlCol="0"/>
            <a:lstStyle/>
            <a:p>
              <a:endParaRPr/>
            </a:p>
          </p:txBody>
        </p:sp>
        <p:sp>
          <p:nvSpPr>
            <p:cNvPr id="64" name="object 64">
              <a:extLst>
                <a:ext uri="{FF2B5EF4-FFF2-40B4-BE49-F238E27FC236}">
                  <a16:creationId xmlns:a16="http://schemas.microsoft.com/office/drawing/2014/main" id="{FA273AF1-7562-8002-F2B2-F1D7BA26D130}"/>
                </a:ext>
              </a:extLst>
            </p:cNvPr>
            <p:cNvSpPr/>
            <p:nvPr/>
          </p:nvSpPr>
          <p:spPr>
            <a:xfrm>
              <a:off x="5645395" y="3591951"/>
              <a:ext cx="234315" cy="140335"/>
            </a:xfrm>
            <a:custGeom>
              <a:avLst/>
              <a:gdLst/>
              <a:ahLst/>
              <a:cxnLst/>
              <a:rect l="l" t="t" r="r" b="b"/>
              <a:pathLst>
                <a:path w="234314" h="140335">
                  <a:moveTo>
                    <a:pt x="233993" y="0"/>
                  </a:moveTo>
                  <a:lnTo>
                    <a:pt x="0" y="0"/>
                  </a:lnTo>
                  <a:lnTo>
                    <a:pt x="0" y="139828"/>
                  </a:lnTo>
                  <a:lnTo>
                    <a:pt x="233993" y="139828"/>
                  </a:lnTo>
                  <a:lnTo>
                    <a:pt x="233993" y="0"/>
                  </a:lnTo>
                  <a:close/>
                </a:path>
              </a:pathLst>
            </a:custGeom>
            <a:solidFill>
              <a:srgbClr val="99CCFF"/>
            </a:solidFill>
          </p:spPr>
          <p:txBody>
            <a:bodyPr wrap="square" lIns="0" tIns="0" rIns="0" bIns="0" rtlCol="0"/>
            <a:lstStyle/>
            <a:p>
              <a:endParaRPr/>
            </a:p>
          </p:txBody>
        </p:sp>
        <p:sp>
          <p:nvSpPr>
            <p:cNvPr id="65" name="object 65">
              <a:extLst>
                <a:ext uri="{FF2B5EF4-FFF2-40B4-BE49-F238E27FC236}">
                  <a16:creationId xmlns:a16="http://schemas.microsoft.com/office/drawing/2014/main" id="{689D68AE-1614-FAB6-1A92-4273223D8BC9}"/>
                </a:ext>
              </a:extLst>
            </p:cNvPr>
            <p:cNvSpPr/>
            <p:nvPr/>
          </p:nvSpPr>
          <p:spPr>
            <a:xfrm>
              <a:off x="5642434" y="3588998"/>
              <a:ext cx="240029" cy="146050"/>
            </a:xfrm>
            <a:custGeom>
              <a:avLst/>
              <a:gdLst/>
              <a:ahLst/>
              <a:cxnLst/>
              <a:rect l="l" t="t" r="r" b="b"/>
              <a:pathLst>
                <a:path w="240029" h="146050">
                  <a:moveTo>
                    <a:pt x="236955" y="0"/>
                  </a:moveTo>
                  <a:lnTo>
                    <a:pt x="2960" y="0"/>
                  </a:lnTo>
                  <a:lnTo>
                    <a:pt x="986" y="984"/>
                  </a:lnTo>
                  <a:lnTo>
                    <a:pt x="0" y="2954"/>
                  </a:lnTo>
                  <a:lnTo>
                    <a:pt x="0" y="142782"/>
                  </a:lnTo>
                  <a:lnTo>
                    <a:pt x="986" y="144752"/>
                  </a:lnTo>
                  <a:lnTo>
                    <a:pt x="2960" y="145736"/>
                  </a:lnTo>
                  <a:lnTo>
                    <a:pt x="236955" y="145736"/>
                  </a:lnTo>
                  <a:lnTo>
                    <a:pt x="238928" y="144752"/>
                  </a:lnTo>
                  <a:lnTo>
                    <a:pt x="239916" y="142782"/>
                  </a:lnTo>
                  <a:lnTo>
                    <a:pt x="6910" y="142782"/>
                  </a:lnTo>
                  <a:lnTo>
                    <a:pt x="2960" y="139828"/>
                  </a:lnTo>
                  <a:lnTo>
                    <a:pt x="6910" y="139828"/>
                  </a:lnTo>
                  <a:lnTo>
                    <a:pt x="6910" y="5908"/>
                  </a:lnTo>
                  <a:lnTo>
                    <a:pt x="2960" y="5908"/>
                  </a:lnTo>
                  <a:lnTo>
                    <a:pt x="6910" y="2954"/>
                  </a:lnTo>
                  <a:lnTo>
                    <a:pt x="239916" y="2954"/>
                  </a:lnTo>
                  <a:lnTo>
                    <a:pt x="238928" y="984"/>
                  </a:lnTo>
                  <a:lnTo>
                    <a:pt x="236955" y="0"/>
                  </a:lnTo>
                  <a:close/>
                </a:path>
                <a:path w="240029" h="146050">
                  <a:moveTo>
                    <a:pt x="6910" y="139828"/>
                  </a:moveTo>
                  <a:lnTo>
                    <a:pt x="2960" y="139828"/>
                  </a:lnTo>
                  <a:lnTo>
                    <a:pt x="6910" y="142782"/>
                  </a:lnTo>
                  <a:lnTo>
                    <a:pt x="6910" y="139828"/>
                  </a:lnTo>
                  <a:close/>
                </a:path>
                <a:path w="240029" h="146050">
                  <a:moveTo>
                    <a:pt x="233992" y="139828"/>
                  </a:moveTo>
                  <a:lnTo>
                    <a:pt x="6910" y="139828"/>
                  </a:lnTo>
                  <a:lnTo>
                    <a:pt x="6910" y="142782"/>
                  </a:lnTo>
                  <a:lnTo>
                    <a:pt x="233992" y="142782"/>
                  </a:lnTo>
                  <a:lnTo>
                    <a:pt x="233992" y="139828"/>
                  </a:lnTo>
                  <a:close/>
                </a:path>
                <a:path w="240029" h="146050">
                  <a:moveTo>
                    <a:pt x="233992" y="2954"/>
                  </a:moveTo>
                  <a:lnTo>
                    <a:pt x="233992" y="142782"/>
                  </a:lnTo>
                  <a:lnTo>
                    <a:pt x="236955" y="139828"/>
                  </a:lnTo>
                  <a:lnTo>
                    <a:pt x="239916" y="139828"/>
                  </a:lnTo>
                  <a:lnTo>
                    <a:pt x="239916" y="5908"/>
                  </a:lnTo>
                  <a:lnTo>
                    <a:pt x="236955" y="5908"/>
                  </a:lnTo>
                  <a:lnTo>
                    <a:pt x="233992" y="2954"/>
                  </a:lnTo>
                  <a:close/>
                </a:path>
                <a:path w="240029" h="146050">
                  <a:moveTo>
                    <a:pt x="239916" y="139828"/>
                  </a:moveTo>
                  <a:lnTo>
                    <a:pt x="236955" y="139828"/>
                  </a:lnTo>
                  <a:lnTo>
                    <a:pt x="233992" y="142782"/>
                  </a:lnTo>
                  <a:lnTo>
                    <a:pt x="239916" y="142782"/>
                  </a:lnTo>
                  <a:lnTo>
                    <a:pt x="239916" y="139828"/>
                  </a:lnTo>
                  <a:close/>
                </a:path>
                <a:path w="240029" h="146050">
                  <a:moveTo>
                    <a:pt x="6910" y="2954"/>
                  </a:moveTo>
                  <a:lnTo>
                    <a:pt x="2960" y="5908"/>
                  </a:lnTo>
                  <a:lnTo>
                    <a:pt x="6910" y="5908"/>
                  </a:lnTo>
                  <a:lnTo>
                    <a:pt x="6910" y="2954"/>
                  </a:lnTo>
                  <a:close/>
                </a:path>
                <a:path w="240029" h="146050">
                  <a:moveTo>
                    <a:pt x="233992" y="2954"/>
                  </a:moveTo>
                  <a:lnTo>
                    <a:pt x="6910" y="2954"/>
                  </a:lnTo>
                  <a:lnTo>
                    <a:pt x="6910" y="5908"/>
                  </a:lnTo>
                  <a:lnTo>
                    <a:pt x="233992" y="5908"/>
                  </a:lnTo>
                  <a:lnTo>
                    <a:pt x="233992" y="2954"/>
                  </a:lnTo>
                  <a:close/>
                </a:path>
                <a:path w="240029" h="146050">
                  <a:moveTo>
                    <a:pt x="239916" y="2954"/>
                  </a:moveTo>
                  <a:lnTo>
                    <a:pt x="233992" y="2954"/>
                  </a:lnTo>
                  <a:lnTo>
                    <a:pt x="236955" y="5908"/>
                  </a:lnTo>
                  <a:lnTo>
                    <a:pt x="239916" y="5908"/>
                  </a:lnTo>
                  <a:lnTo>
                    <a:pt x="239916" y="2954"/>
                  </a:lnTo>
                  <a:close/>
                </a:path>
              </a:pathLst>
            </a:custGeom>
            <a:solidFill>
              <a:srgbClr val="000000"/>
            </a:solidFill>
          </p:spPr>
          <p:txBody>
            <a:bodyPr wrap="square" lIns="0" tIns="0" rIns="0" bIns="0" rtlCol="0"/>
            <a:lstStyle/>
            <a:p>
              <a:endParaRPr/>
            </a:p>
          </p:txBody>
        </p:sp>
        <p:sp>
          <p:nvSpPr>
            <p:cNvPr id="66" name="object 66">
              <a:extLst>
                <a:ext uri="{FF2B5EF4-FFF2-40B4-BE49-F238E27FC236}">
                  <a16:creationId xmlns:a16="http://schemas.microsoft.com/office/drawing/2014/main" id="{FC097E78-998B-8192-7993-1802AC8A82D2}"/>
                </a:ext>
              </a:extLst>
            </p:cNvPr>
            <p:cNvSpPr/>
            <p:nvPr/>
          </p:nvSpPr>
          <p:spPr>
            <a:xfrm>
              <a:off x="6368110" y="3359561"/>
              <a:ext cx="49530" cy="372745"/>
            </a:xfrm>
            <a:custGeom>
              <a:avLst/>
              <a:gdLst/>
              <a:ahLst/>
              <a:cxnLst/>
              <a:rect l="l" t="t" r="r" b="b"/>
              <a:pathLst>
                <a:path w="49529" h="372745">
                  <a:moveTo>
                    <a:pt x="17772" y="290488"/>
                  </a:moveTo>
                  <a:lnTo>
                    <a:pt x="0" y="290488"/>
                  </a:lnTo>
                  <a:lnTo>
                    <a:pt x="24683" y="372219"/>
                  </a:lnTo>
                  <a:lnTo>
                    <a:pt x="46987" y="298366"/>
                  </a:lnTo>
                  <a:lnTo>
                    <a:pt x="17772" y="298366"/>
                  </a:lnTo>
                  <a:lnTo>
                    <a:pt x="17772" y="290488"/>
                  </a:lnTo>
                  <a:close/>
                </a:path>
                <a:path w="49529" h="372745">
                  <a:moveTo>
                    <a:pt x="30607" y="0"/>
                  </a:moveTo>
                  <a:lnTo>
                    <a:pt x="17772" y="0"/>
                  </a:lnTo>
                  <a:lnTo>
                    <a:pt x="17772" y="298366"/>
                  </a:lnTo>
                  <a:lnTo>
                    <a:pt x="30607" y="298366"/>
                  </a:lnTo>
                  <a:lnTo>
                    <a:pt x="30607" y="0"/>
                  </a:lnTo>
                  <a:close/>
                </a:path>
                <a:path w="49529" h="372745">
                  <a:moveTo>
                    <a:pt x="49366" y="290488"/>
                  </a:moveTo>
                  <a:lnTo>
                    <a:pt x="30607" y="290488"/>
                  </a:lnTo>
                  <a:lnTo>
                    <a:pt x="30607" y="298366"/>
                  </a:lnTo>
                  <a:lnTo>
                    <a:pt x="46987" y="298366"/>
                  </a:lnTo>
                  <a:lnTo>
                    <a:pt x="49366" y="290488"/>
                  </a:lnTo>
                  <a:close/>
                </a:path>
              </a:pathLst>
            </a:custGeom>
            <a:solidFill>
              <a:srgbClr val="FF0000"/>
            </a:solidFill>
          </p:spPr>
          <p:txBody>
            <a:bodyPr wrap="square" lIns="0" tIns="0" rIns="0" bIns="0" rtlCol="0"/>
            <a:lstStyle/>
            <a:p>
              <a:endParaRPr/>
            </a:p>
          </p:txBody>
        </p:sp>
      </p:grpSp>
      <p:sp>
        <p:nvSpPr>
          <p:cNvPr id="68" name="TextBox 67">
            <a:extLst>
              <a:ext uri="{FF2B5EF4-FFF2-40B4-BE49-F238E27FC236}">
                <a16:creationId xmlns:a16="http://schemas.microsoft.com/office/drawing/2014/main" id="{F2457A91-F806-5438-3943-A3E194B5DE91}"/>
              </a:ext>
            </a:extLst>
          </p:cNvPr>
          <p:cNvSpPr txBox="1"/>
          <p:nvPr/>
        </p:nvSpPr>
        <p:spPr>
          <a:xfrm>
            <a:off x="6005706" y="791133"/>
            <a:ext cx="6094378" cy="1661993"/>
          </a:xfrm>
          <a:prstGeom prst="rect">
            <a:avLst/>
          </a:prstGeom>
          <a:noFill/>
        </p:spPr>
        <p:txBody>
          <a:bodyPr wrap="square">
            <a:spAutoFit/>
          </a:bodyPr>
          <a:lstStyle/>
          <a:p>
            <a:pPr marL="0" indent="0">
              <a:buNone/>
            </a:pPr>
            <a:r>
              <a:rPr lang="en-GB" sz="2400" dirty="0">
                <a:latin typeface="Gill Sans Light"/>
                <a:cs typeface="Calibri"/>
              </a:rPr>
              <a:t>A task’s</a:t>
            </a:r>
            <a:r>
              <a:rPr lang="en-GB" sz="2400" spc="-50" dirty="0">
                <a:latin typeface="Gill Sans Light"/>
                <a:cs typeface="Calibri"/>
              </a:rPr>
              <a:t> </a:t>
            </a:r>
            <a:r>
              <a:rPr lang="en-GB" dirty="0">
                <a:solidFill>
                  <a:srgbClr val="0000FF"/>
                </a:solidFill>
                <a:latin typeface="Gill Sans Light"/>
                <a:cs typeface="Calibri"/>
              </a:rPr>
              <a:t>worst-case</a:t>
            </a:r>
            <a:r>
              <a:rPr lang="en-GB" spc="-50" dirty="0">
                <a:latin typeface="Gill Sans Light"/>
                <a:cs typeface="Calibri"/>
              </a:rPr>
              <a:t> </a:t>
            </a:r>
            <a:r>
              <a:rPr lang="en-GB" sz="2400" dirty="0">
                <a:solidFill>
                  <a:srgbClr val="0000FF"/>
                </a:solidFill>
                <a:latin typeface="Gill Sans Light"/>
                <a:cs typeface="Calibri"/>
              </a:rPr>
              <a:t>response</a:t>
            </a:r>
            <a:r>
              <a:rPr lang="en-GB" sz="2400" spc="-27" dirty="0">
                <a:solidFill>
                  <a:srgbClr val="0000FF"/>
                </a:solidFill>
                <a:latin typeface="Gill Sans Light"/>
                <a:cs typeface="Calibri"/>
              </a:rPr>
              <a:t> </a:t>
            </a:r>
            <a:r>
              <a:rPr lang="en-GB" sz="2400" dirty="0">
                <a:solidFill>
                  <a:srgbClr val="0000FF"/>
                </a:solidFill>
                <a:latin typeface="Gill Sans Light"/>
                <a:cs typeface="Calibri"/>
              </a:rPr>
              <a:t>time</a:t>
            </a:r>
            <a:r>
              <a:rPr lang="en-GB" sz="2400" spc="-36" dirty="0">
                <a:solidFill>
                  <a:srgbClr val="0000FF"/>
                </a:solidFill>
                <a:latin typeface="Gill Sans Light"/>
                <a:cs typeface="Calibri"/>
              </a:rPr>
              <a:t> </a:t>
            </a:r>
            <a:r>
              <a:rPr lang="en-GB" sz="2400" spc="-23" dirty="0">
                <a:solidFill>
                  <a:srgbClr val="0000FF"/>
                </a:solidFill>
                <a:latin typeface="Gill Sans Light"/>
                <a:cs typeface="Times New Roman"/>
              </a:rPr>
              <a:t>R</a:t>
            </a:r>
            <a:r>
              <a:rPr lang="en-GB" sz="2400" spc="-34" baseline="-20576" dirty="0">
                <a:solidFill>
                  <a:srgbClr val="0000FF"/>
                </a:solidFill>
                <a:latin typeface="Gill Sans Light"/>
                <a:cs typeface="Times New Roman"/>
              </a:rPr>
              <a:t>i </a:t>
            </a:r>
            <a:r>
              <a:rPr lang="en-GB" sz="2400" dirty="0">
                <a:latin typeface="Gill Sans Light"/>
                <a:cs typeface="Calibri"/>
              </a:rPr>
              <a:t>=</a:t>
            </a:r>
            <a:r>
              <a:rPr lang="en-GB" sz="2400" dirty="0">
                <a:solidFill>
                  <a:srgbClr val="0000FF"/>
                </a:solidFill>
                <a:latin typeface="Gill Sans Light"/>
                <a:cs typeface="Times New Roman"/>
              </a:rPr>
              <a:t>f</a:t>
            </a:r>
            <a:r>
              <a:rPr lang="en-GB" sz="2400" baseline="-20576" dirty="0">
                <a:solidFill>
                  <a:srgbClr val="0000FF"/>
                </a:solidFill>
                <a:latin typeface="Gill Sans Light"/>
                <a:cs typeface="Times New Roman"/>
              </a:rPr>
              <a:t>i</a:t>
            </a:r>
            <a:r>
              <a:rPr lang="en-GB" sz="2400" spc="136" baseline="-20576" dirty="0">
                <a:solidFill>
                  <a:srgbClr val="0000FF"/>
                </a:solidFill>
                <a:latin typeface="Gill Sans Light"/>
                <a:cs typeface="Times New Roman"/>
              </a:rPr>
              <a:t> </a:t>
            </a:r>
            <a:r>
              <a:rPr lang="en-GB" sz="2400" dirty="0">
                <a:solidFill>
                  <a:srgbClr val="0000FF"/>
                </a:solidFill>
                <a:latin typeface="Gill Sans Light"/>
                <a:cs typeface="Symbol"/>
              </a:rPr>
              <a:t>- </a:t>
            </a:r>
            <a:r>
              <a:rPr lang="en-GB" sz="2400" spc="-23" dirty="0">
                <a:solidFill>
                  <a:srgbClr val="0000FF"/>
                </a:solidFill>
                <a:latin typeface="Gill Sans Light"/>
                <a:cs typeface="Times New Roman"/>
              </a:rPr>
              <a:t>a</a:t>
            </a:r>
            <a:r>
              <a:rPr lang="en-GB" sz="2400" spc="-34" baseline="-20576" dirty="0">
                <a:solidFill>
                  <a:srgbClr val="0000FF"/>
                </a:solidFill>
                <a:latin typeface="Gill Sans Light"/>
                <a:cs typeface="Times New Roman"/>
              </a:rPr>
              <a:t>i</a:t>
            </a:r>
            <a:r>
              <a:rPr lang="en-GB" sz="2400" spc="681" baseline="-20576" dirty="0">
                <a:solidFill>
                  <a:srgbClr val="0000FF"/>
                </a:solidFill>
                <a:latin typeface="Gill Sans Light"/>
                <a:cs typeface="Times New Roman"/>
              </a:rPr>
              <a:t> </a:t>
            </a:r>
            <a:r>
              <a:rPr lang="en-GB" sz="2400" dirty="0">
                <a:latin typeface="Gill Sans Light"/>
                <a:cs typeface="Calibri"/>
              </a:rPr>
              <a:t>is</a:t>
            </a:r>
            <a:r>
              <a:rPr lang="en-GB" sz="2400" spc="-36" dirty="0">
                <a:latin typeface="Gill Sans Light"/>
                <a:cs typeface="Calibri"/>
              </a:rPr>
              <a:t> </a:t>
            </a:r>
            <a:r>
              <a:rPr lang="en-GB" sz="2400" spc="-9" dirty="0">
                <a:latin typeface="Gill Sans Light"/>
                <a:cs typeface="Calibri"/>
              </a:rPr>
              <a:t>defined as the worst-case finish time minus its arrival time</a:t>
            </a:r>
            <a:endParaRPr lang="en-GB" sz="2400" baseline="-20576" dirty="0">
              <a:latin typeface="Gill Sans Light"/>
              <a:cs typeface="Times New Roman"/>
            </a:endParaRPr>
          </a:p>
          <a:p>
            <a:pPr lvl="1"/>
            <a:r>
              <a:rPr lang="en-GB" dirty="0"/>
              <a:t>It includes Worst-Case Execution Time (WCET) </a:t>
            </a:r>
            <a:r>
              <a:rPr lang="en-GB" dirty="0">
                <a:solidFill>
                  <a:srgbClr val="0000FF"/>
                </a:solidFill>
                <a:latin typeface="Gill Sans Light"/>
              </a:rPr>
              <a:t>C</a:t>
            </a:r>
            <a:r>
              <a:rPr lang="en-GB" baseline="-25000" dirty="0">
                <a:solidFill>
                  <a:srgbClr val="0000FF"/>
                </a:solidFill>
                <a:latin typeface="Gill Sans Light"/>
              </a:rPr>
              <a:t>i</a:t>
            </a:r>
            <a:r>
              <a:rPr lang="en-GB" dirty="0"/>
              <a:t> plus possible delays caused by other concurrent tasks in the system </a:t>
            </a:r>
          </a:p>
        </p:txBody>
      </p:sp>
      <p:grpSp>
        <p:nvGrpSpPr>
          <p:cNvPr id="69" name="object 19">
            <a:extLst>
              <a:ext uri="{FF2B5EF4-FFF2-40B4-BE49-F238E27FC236}">
                <a16:creationId xmlns:a16="http://schemas.microsoft.com/office/drawing/2014/main" id="{7051AA22-83D9-5516-3C38-A887489E40B4}"/>
              </a:ext>
            </a:extLst>
          </p:cNvPr>
          <p:cNvGrpSpPr/>
          <p:nvPr/>
        </p:nvGrpSpPr>
        <p:grpSpPr>
          <a:xfrm>
            <a:off x="988604" y="4358325"/>
            <a:ext cx="2303481" cy="432227"/>
            <a:chOff x="5797938" y="2847536"/>
            <a:chExt cx="2538095" cy="476250"/>
          </a:xfrm>
        </p:grpSpPr>
        <p:sp>
          <p:nvSpPr>
            <p:cNvPr id="70" name="object 20">
              <a:extLst>
                <a:ext uri="{FF2B5EF4-FFF2-40B4-BE49-F238E27FC236}">
                  <a16:creationId xmlns:a16="http://schemas.microsoft.com/office/drawing/2014/main" id="{D1DFC464-F309-76DF-2816-97CE8DB44F8E}"/>
                </a:ext>
              </a:extLst>
            </p:cNvPr>
            <p:cNvSpPr/>
            <p:nvPr/>
          </p:nvSpPr>
          <p:spPr>
            <a:xfrm>
              <a:off x="5797938" y="3242821"/>
              <a:ext cx="2538095" cy="56515"/>
            </a:xfrm>
            <a:custGeom>
              <a:avLst/>
              <a:gdLst/>
              <a:ahLst/>
              <a:cxnLst/>
              <a:rect l="l" t="t" r="r" b="b"/>
              <a:pathLst>
                <a:path w="2538095" h="56514">
                  <a:moveTo>
                    <a:pt x="2444728" y="0"/>
                  </a:moveTo>
                  <a:lnTo>
                    <a:pt x="2444728" y="55990"/>
                  </a:lnTo>
                  <a:lnTo>
                    <a:pt x="2526484" y="31355"/>
                  </a:lnTo>
                  <a:lnTo>
                    <a:pt x="2453684" y="31355"/>
                  </a:lnTo>
                  <a:lnTo>
                    <a:pt x="2453684" y="24636"/>
                  </a:lnTo>
                  <a:lnTo>
                    <a:pt x="2526492" y="24636"/>
                  </a:lnTo>
                  <a:lnTo>
                    <a:pt x="2444728" y="0"/>
                  </a:lnTo>
                  <a:close/>
                </a:path>
                <a:path w="2538095" h="56514">
                  <a:moveTo>
                    <a:pt x="2444728" y="24636"/>
                  </a:moveTo>
                  <a:lnTo>
                    <a:pt x="0" y="24636"/>
                  </a:lnTo>
                  <a:lnTo>
                    <a:pt x="0" y="31355"/>
                  </a:lnTo>
                  <a:lnTo>
                    <a:pt x="2444728" y="31355"/>
                  </a:lnTo>
                  <a:lnTo>
                    <a:pt x="2444728" y="24636"/>
                  </a:lnTo>
                  <a:close/>
                </a:path>
                <a:path w="2538095" h="56514">
                  <a:moveTo>
                    <a:pt x="2526492" y="24636"/>
                  </a:moveTo>
                  <a:lnTo>
                    <a:pt x="2453684" y="24636"/>
                  </a:lnTo>
                  <a:lnTo>
                    <a:pt x="2453684" y="31355"/>
                  </a:lnTo>
                  <a:lnTo>
                    <a:pt x="2526484" y="31355"/>
                  </a:lnTo>
                  <a:lnTo>
                    <a:pt x="2537636" y="27994"/>
                  </a:lnTo>
                  <a:lnTo>
                    <a:pt x="2526492" y="24636"/>
                  </a:lnTo>
                  <a:close/>
                </a:path>
              </a:pathLst>
            </a:custGeom>
            <a:solidFill>
              <a:srgbClr val="000000"/>
            </a:solidFill>
          </p:spPr>
          <p:txBody>
            <a:bodyPr wrap="square" lIns="0" tIns="0" rIns="0" bIns="0" rtlCol="0"/>
            <a:lstStyle/>
            <a:p>
              <a:endParaRPr/>
            </a:p>
          </p:txBody>
        </p:sp>
        <p:sp>
          <p:nvSpPr>
            <p:cNvPr id="71" name="object 21">
              <a:extLst>
                <a:ext uri="{FF2B5EF4-FFF2-40B4-BE49-F238E27FC236}">
                  <a16:creationId xmlns:a16="http://schemas.microsoft.com/office/drawing/2014/main" id="{E413B9C1-51BC-D3C4-733F-82D0AC719E93}"/>
                </a:ext>
              </a:extLst>
            </p:cNvPr>
            <p:cNvSpPr/>
            <p:nvPr/>
          </p:nvSpPr>
          <p:spPr>
            <a:xfrm>
              <a:off x="5927787" y="2847536"/>
              <a:ext cx="56515" cy="423545"/>
            </a:xfrm>
            <a:custGeom>
              <a:avLst/>
              <a:gdLst/>
              <a:ahLst/>
              <a:cxnLst/>
              <a:rect l="l" t="t" r="r" b="b"/>
              <a:pathLst>
                <a:path w="56514" h="423545">
                  <a:moveTo>
                    <a:pt x="35820" y="83983"/>
                  </a:moveTo>
                  <a:lnTo>
                    <a:pt x="21268" y="83983"/>
                  </a:lnTo>
                  <a:lnTo>
                    <a:pt x="21268" y="423279"/>
                  </a:lnTo>
                  <a:lnTo>
                    <a:pt x="35820" y="423279"/>
                  </a:lnTo>
                  <a:lnTo>
                    <a:pt x="35820" y="83983"/>
                  </a:lnTo>
                  <a:close/>
                </a:path>
                <a:path w="56514" h="423545">
                  <a:moveTo>
                    <a:pt x="27984" y="0"/>
                  </a:moveTo>
                  <a:lnTo>
                    <a:pt x="0" y="92942"/>
                  </a:lnTo>
                  <a:lnTo>
                    <a:pt x="21268" y="92942"/>
                  </a:lnTo>
                  <a:lnTo>
                    <a:pt x="21268" y="83983"/>
                  </a:lnTo>
                  <a:lnTo>
                    <a:pt x="53271" y="83983"/>
                  </a:lnTo>
                  <a:lnTo>
                    <a:pt x="27984" y="0"/>
                  </a:lnTo>
                  <a:close/>
                </a:path>
                <a:path w="56514" h="423545">
                  <a:moveTo>
                    <a:pt x="53271" y="83983"/>
                  </a:moveTo>
                  <a:lnTo>
                    <a:pt x="35820" y="83983"/>
                  </a:lnTo>
                  <a:lnTo>
                    <a:pt x="35820" y="92942"/>
                  </a:lnTo>
                  <a:lnTo>
                    <a:pt x="55968" y="92942"/>
                  </a:lnTo>
                  <a:lnTo>
                    <a:pt x="53271" y="83983"/>
                  </a:lnTo>
                  <a:close/>
                </a:path>
              </a:pathLst>
            </a:custGeom>
            <a:solidFill>
              <a:srgbClr val="0000FF"/>
            </a:solidFill>
          </p:spPr>
          <p:txBody>
            <a:bodyPr wrap="square" lIns="0" tIns="0" rIns="0" bIns="0" rtlCol="0"/>
            <a:lstStyle/>
            <a:p>
              <a:endParaRPr/>
            </a:p>
          </p:txBody>
        </p:sp>
        <p:sp>
          <p:nvSpPr>
            <p:cNvPr id="72" name="object 22">
              <a:extLst>
                <a:ext uri="{FF2B5EF4-FFF2-40B4-BE49-F238E27FC236}">
                  <a16:creationId xmlns:a16="http://schemas.microsoft.com/office/drawing/2014/main" id="{39312D99-F3CD-70DD-9259-D0FC2E12B60A}"/>
                </a:ext>
              </a:extLst>
            </p:cNvPr>
            <p:cNvSpPr/>
            <p:nvPr/>
          </p:nvSpPr>
          <p:spPr>
            <a:xfrm>
              <a:off x="6326286" y="3111806"/>
              <a:ext cx="1428750" cy="159385"/>
            </a:xfrm>
            <a:custGeom>
              <a:avLst/>
              <a:gdLst/>
              <a:ahLst/>
              <a:cxnLst/>
              <a:rect l="l" t="t" r="r" b="b"/>
              <a:pathLst>
                <a:path w="1428750" h="159385">
                  <a:moveTo>
                    <a:pt x="1428330" y="0"/>
                  </a:moveTo>
                  <a:lnTo>
                    <a:pt x="0" y="0"/>
                  </a:lnTo>
                  <a:lnTo>
                    <a:pt x="0" y="159010"/>
                  </a:lnTo>
                  <a:lnTo>
                    <a:pt x="1428330" y="159010"/>
                  </a:lnTo>
                  <a:lnTo>
                    <a:pt x="1428330" y="0"/>
                  </a:lnTo>
                  <a:close/>
                </a:path>
              </a:pathLst>
            </a:custGeom>
            <a:solidFill>
              <a:srgbClr val="99CCFF"/>
            </a:solidFill>
          </p:spPr>
          <p:txBody>
            <a:bodyPr wrap="square" lIns="0" tIns="0" rIns="0" bIns="0" rtlCol="0"/>
            <a:lstStyle/>
            <a:p>
              <a:endParaRPr/>
            </a:p>
          </p:txBody>
        </p:sp>
        <p:sp>
          <p:nvSpPr>
            <p:cNvPr id="73" name="object 23">
              <a:extLst>
                <a:ext uri="{FF2B5EF4-FFF2-40B4-BE49-F238E27FC236}">
                  <a16:creationId xmlns:a16="http://schemas.microsoft.com/office/drawing/2014/main" id="{B93E127B-021B-F300-DEE7-E55DC5913B64}"/>
                </a:ext>
              </a:extLst>
            </p:cNvPr>
            <p:cNvSpPr/>
            <p:nvPr/>
          </p:nvSpPr>
          <p:spPr>
            <a:xfrm>
              <a:off x="5952414" y="2896818"/>
              <a:ext cx="1805939" cy="426720"/>
            </a:xfrm>
            <a:custGeom>
              <a:avLst/>
              <a:gdLst/>
              <a:ahLst/>
              <a:cxnLst/>
              <a:rect l="l" t="t" r="r" b="b"/>
              <a:pathLst>
                <a:path w="1805940" h="426720">
                  <a:moveTo>
                    <a:pt x="7823" y="374002"/>
                  </a:moveTo>
                  <a:lnTo>
                    <a:pt x="0" y="374002"/>
                  </a:lnTo>
                  <a:lnTo>
                    <a:pt x="0" y="426631"/>
                  </a:lnTo>
                  <a:lnTo>
                    <a:pt x="7823" y="426631"/>
                  </a:lnTo>
                  <a:lnTo>
                    <a:pt x="7823" y="374002"/>
                  </a:lnTo>
                  <a:close/>
                </a:path>
                <a:path w="1805940" h="426720">
                  <a:moveTo>
                    <a:pt x="1805559" y="214998"/>
                  </a:moveTo>
                  <a:lnTo>
                    <a:pt x="1804441" y="212750"/>
                  </a:lnTo>
                  <a:lnTo>
                    <a:pt x="1802193" y="211632"/>
                  </a:lnTo>
                  <a:lnTo>
                    <a:pt x="1798840" y="211632"/>
                  </a:lnTo>
                  <a:lnTo>
                    <a:pt x="1798840" y="218351"/>
                  </a:lnTo>
                  <a:lnTo>
                    <a:pt x="1798840" y="370649"/>
                  </a:lnTo>
                  <a:lnTo>
                    <a:pt x="377228" y="370649"/>
                  </a:lnTo>
                  <a:lnTo>
                    <a:pt x="377228" y="218351"/>
                  </a:lnTo>
                  <a:lnTo>
                    <a:pt x="1798840" y="218351"/>
                  </a:lnTo>
                  <a:lnTo>
                    <a:pt x="1798840" y="211632"/>
                  </a:lnTo>
                  <a:lnTo>
                    <a:pt x="373862" y="211632"/>
                  </a:lnTo>
                  <a:lnTo>
                    <a:pt x="370509" y="212750"/>
                  </a:lnTo>
                  <a:lnTo>
                    <a:pt x="369392" y="214998"/>
                  </a:lnTo>
                  <a:lnTo>
                    <a:pt x="369392" y="374002"/>
                  </a:lnTo>
                  <a:lnTo>
                    <a:pt x="369392" y="426631"/>
                  </a:lnTo>
                  <a:lnTo>
                    <a:pt x="377228" y="426631"/>
                  </a:lnTo>
                  <a:lnTo>
                    <a:pt x="377228" y="377367"/>
                  </a:lnTo>
                  <a:lnTo>
                    <a:pt x="1798840" y="377367"/>
                  </a:lnTo>
                  <a:lnTo>
                    <a:pt x="1798840" y="426631"/>
                  </a:lnTo>
                  <a:lnTo>
                    <a:pt x="1805559" y="426631"/>
                  </a:lnTo>
                  <a:lnTo>
                    <a:pt x="1805559" y="374002"/>
                  </a:lnTo>
                  <a:lnTo>
                    <a:pt x="1805559" y="370649"/>
                  </a:lnTo>
                  <a:lnTo>
                    <a:pt x="1805559" y="218351"/>
                  </a:lnTo>
                  <a:lnTo>
                    <a:pt x="1805559" y="214998"/>
                  </a:lnTo>
                  <a:close/>
                </a:path>
                <a:path w="1805940" h="426720">
                  <a:moveTo>
                    <a:pt x="1805559" y="108610"/>
                  </a:moveTo>
                  <a:lnTo>
                    <a:pt x="1803476" y="93154"/>
                  </a:lnTo>
                  <a:lnTo>
                    <a:pt x="1799729" y="79730"/>
                  </a:lnTo>
                  <a:lnTo>
                    <a:pt x="1795805" y="72809"/>
                  </a:lnTo>
                  <a:lnTo>
                    <a:pt x="1793011" y="67868"/>
                  </a:lnTo>
                  <a:lnTo>
                    <a:pt x="1788439" y="63373"/>
                  </a:lnTo>
                  <a:lnTo>
                    <a:pt x="1785467" y="60464"/>
                  </a:lnTo>
                  <a:lnTo>
                    <a:pt x="1784324" y="59347"/>
                  </a:lnTo>
                  <a:lnTo>
                    <a:pt x="1782051" y="57099"/>
                  </a:lnTo>
                  <a:lnTo>
                    <a:pt x="1778787" y="56019"/>
                  </a:lnTo>
                  <a:lnTo>
                    <a:pt x="1778787" y="62611"/>
                  </a:lnTo>
                  <a:lnTo>
                    <a:pt x="1776806" y="60464"/>
                  </a:lnTo>
                  <a:lnTo>
                    <a:pt x="1777949" y="61620"/>
                  </a:lnTo>
                  <a:lnTo>
                    <a:pt x="1778787" y="62611"/>
                  </a:lnTo>
                  <a:lnTo>
                    <a:pt x="1778787" y="56019"/>
                  </a:lnTo>
                  <a:lnTo>
                    <a:pt x="1775333" y="53746"/>
                  </a:lnTo>
                  <a:lnTo>
                    <a:pt x="1774215" y="53746"/>
                  </a:lnTo>
                  <a:lnTo>
                    <a:pt x="1770849" y="52628"/>
                  </a:lnTo>
                  <a:lnTo>
                    <a:pt x="1119378" y="52628"/>
                  </a:lnTo>
                  <a:lnTo>
                    <a:pt x="1116012" y="51498"/>
                  </a:lnTo>
                  <a:lnTo>
                    <a:pt x="1117142" y="51498"/>
                  </a:lnTo>
                  <a:lnTo>
                    <a:pt x="1106741" y="48971"/>
                  </a:lnTo>
                  <a:lnTo>
                    <a:pt x="1108163" y="46126"/>
                  </a:lnTo>
                  <a:lnTo>
                    <a:pt x="1100340" y="38061"/>
                  </a:lnTo>
                  <a:lnTo>
                    <a:pt x="1101547" y="39268"/>
                  </a:lnTo>
                  <a:lnTo>
                    <a:pt x="1100823" y="38061"/>
                  </a:lnTo>
                  <a:lnTo>
                    <a:pt x="1096987" y="31343"/>
                  </a:lnTo>
                  <a:lnTo>
                    <a:pt x="1093635" y="22390"/>
                  </a:lnTo>
                  <a:lnTo>
                    <a:pt x="1091387" y="13436"/>
                  </a:lnTo>
                  <a:lnTo>
                    <a:pt x="1091387" y="3352"/>
                  </a:lnTo>
                  <a:lnTo>
                    <a:pt x="1090269" y="0"/>
                  </a:lnTo>
                  <a:lnTo>
                    <a:pt x="1085799" y="0"/>
                  </a:lnTo>
                  <a:lnTo>
                    <a:pt x="1084668" y="3352"/>
                  </a:lnTo>
                  <a:lnTo>
                    <a:pt x="1085418" y="17856"/>
                  </a:lnTo>
                  <a:lnTo>
                    <a:pt x="1085481" y="19100"/>
                  </a:lnTo>
                  <a:lnTo>
                    <a:pt x="1084668" y="3352"/>
                  </a:lnTo>
                  <a:lnTo>
                    <a:pt x="1083551" y="13436"/>
                  </a:lnTo>
                  <a:lnTo>
                    <a:pt x="1081316" y="23507"/>
                  </a:lnTo>
                  <a:lnTo>
                    <a:pt x="1077963" y="31343"/>
                  </a:lnTo>
                  <a:lnTo>
                    <a:pt x="1079080" y="31343"/>
                  </a:lnTo>
                  <a:lnTo>
                    <a:pt x="1074597" y="39192"/>
                  </a:lnTo>
                  <a:lnTo>
                    <a:pt x="1074597" y="38061"/>
                  </a:lnTo>
                  <a:lnTo>
                    <a:pt x="1068959" y="44843"/>
                  </a:lnTo>
                  <a:lnTo>
                    <a:pt x="1070051" y="44843"/>
                  </a:lnTo>
                  <a:lnTo>
                    <a:pt x="1063498" y="49695"/>
                  </a:lnTo>
                  <a:lnTo>
                    <a:pt x="1055573" y="52628"/>
                  </a:lnTo>
                  <a:lnTo>
                    <a:pt x="1005027" y="52184"/>
                  </a:lnTo>
                  <a:lnTo>
                    <a:pt x="954354" y="50863"/>
                  </a:lnTo>
                  <a:lnTo>
                    <a:pt x="904519" y="48971"/>
                  </a:lnTo>
                  <a:lnTo>
                    <a:pt x="751027" y="42062"/>
                  </a:lnTo>
                  <a:lnTo>
                    <a:pt x="700265" y="40297"/>
                  </a:lnTo>
                  <a:lnTo>
                    <a:pt x="651306" y="39268"/>
                  </a:lnTo>
                  <a:lnTo>
                    <a:pt x="593572" y="39268"/>
                  </a:lnTo>
                  <a:lnTo>
                    <a:pt x="548665" y="40297"/>
                  </a:lnTo>
                  <a:lnTo>
                    <a:pt x="498805" y="42926"/>
                  </a:lnTo>
                  <a:lnTo>
                    <a:pt x="449046" y="47320"/>
                  </a:lnTo>
                  <a:lnTo>
                    <a:pt x="399618" y="53746"/>
                  </a:lnTo>
                  <a:lnTo>
                    <a:pt x="371424" y="92481"/>
                  </a:lnTo>
                  <a:lnTo>
                    <a:pt x="369392" y="108610"/>
                  </a:lnTo>
                  <a:lnTo>
                    <a:pt x="377228" y="109728"/>
                  </a:lnTo>
                  <a:lnTo>
                    <a:pt x="377228" y="99656"/>
                  </a:lnTo>
                  <a:lnTo>
                    <a:pt x="379463" y="89573"/>
                  </a:lnTo>
                  <a:lnTo>
                    <a:pt x="382828" y="80619"/>
                  </a:lnTo>
                  <a:lnTo>
                    <a:pt x="382828" y="81737"/>
                  </a:lnTo>
                  <a:lnTo>
                    <a:pt x="383463" y="80619"/>
                  </a:lnTo>
                  <a:lnTo>
                    <a:pt x="387299" y="73901"/>
                  </a:lnTo>
                  <a:lnTo>
                    <a:pt x="386181" y="73901"/>
                  </a:lnTo>
                  <a:lnTo>
                    <a:pt x="391782" y="67183"/>
                  </a:lnTo>
                  <a:lnTo>
                    <a:pt x="391782" y="68389"/>
                  </a:lnTo>
                  <a:lnTo>
                    <a:pt x="392061" y="67868"/>
                  </a:lnTo>
                  <a:lnTo>
                    <a:pt x="392518" y="67183"/>
                  </a:lnTo>
                  <a:lnTo>
                    <a:pt x="394017" y="64935"/>
                  </a:lnTo>
                  <a:lnTo>
                    <a:pt x="396252" y="63817"/>
                  </a:lnTo>
                  <a:lnTo>
                    <a:pt x="399618" y="61582"/>
                  </a:lnTo>
                  <a:lnTo>
                    <a:pt x="402971" y="60464"/>
                  </a:lnTo>
                  <a:lnTo>
                    <a:pt x="401853" y="60464"/>
                  </a:lnTo>
                  <a:lnTo>
                    <a:pt x="405206" y="59347"/>
                  </a:lnTo>
                  <a:lnTo>
                    <a:pt x="1056690" y="59347"/>
                  </a:lnTo>
                  <a:lnTo>
                    <a:pt x="1060043" y="58216"/>
                  </a:lnTo>
                  <a:lnTo>
                    <a:pt x="1061173" y="58216"/>
                  </a:lnTo>
                  <a:lnTo>
                    <a:pt x="1064526" y="57099"/>
                  </a:lnTo>
                  <a:lnTo>
                    <a:pt x="1067879" y="54864"/>
                  </a:lnTo>
                  <a:lnTo>
                    <a:pt x="1070254" y="52628"/>
                  </a:lnTo>
                  <a:lnTo>
                    <a:pt x="1072286" y="50723"/>
                  </a:lnTo>
                  <a:lnTo>
                    <a:pt x="1074140" y="48971"/>
                  </a:lnTo>
                  <a:lnTo>
                    <a:pt x="1078522" y="44843"/>
                  </a:lnTo>
                  <a:lnTo>
                    <a:pt x="1081595" y="39268"/>
                  </a:lnTo>
                  <a:lnTo>
                    <a:pt x="1085557" y="32092"/>
                  </a:lnTo>
                  <a:lnTo>
                    <a:pt x="1087513" y="25247"/>
                  </a:lnTo>
                  <a:lnTo>
                    <a:pt x="1090917" y="35547"/>
                  </a:lnTo>
                  <a:lnTo>
                    <a:pt x="1163205" y="64643"/>
                  </a:lnTo>
                  <a:lnTo>
                    <a:pt x="1212964" y="69037"/>
                  </a:lnTo>
                  <a:lnTo>
                    <a:pt x="1263015" y="71666"/>
                  </a:lnTo>
                  <a:lnTo>
                    <a:pt x="1313294" y="72809"/>
                  </a:lnTo>
                  <a:lnTo>
                    <a:pt x="1359420" y="72809"/>
                  </a:lnTo>
                  <a:lnTo>
                    <a:pt x="1413967" y="71666"/>
                  </a:lnTo>
                  <a:lnTo>
                    <a:pt x="1668513" y="61099"/>
                  </a:lnTo>
                  <a:lnTo>
                    <a:pt x="1719199" y="59778"/>
                  </a:lnTo>
                  <a:lnTo>
                    <a:pt x="1769960" y="59448"/>
                  </a:lnTo>
                  <a:lnTo>
                    <a:pt x="1779384" y="63258"/>
                  </a:lnTo>
                  <a:lnTo>
                    <a:pt x="1779701" y="63373"/>
                  </a:lnTo>
                  <a:lnTo>
                    <a:pt x="1779511" y="63373"/>
                  </a:lnTo>
                  <a:lnTo>
                    <a:pt x="1783207" y="67183"/>
                  </a:lnTo>
                  <a:lnTo>
                    <a:pt x="1783626" y="67691"/>
                  </a:lnTo>
                  <a:lnTo>
                    <a:pt x="1783740" y="67868"/>
                  </a:lnTo>
                  <a:lnTo>
                    <a:pt x="1788769" y="73901"/>
                  </a:lnTo>
                  <a:lnTo>
                    <a:pt x="1788769" y="72809"/>
                  </a:lnTo>
                  <a:lnTo>
                    <a:pt x="1793240" y="80619"/>
                  </a:lnTo>
                  <a:lnTo>
                    <a:pt x="1792122" y="80619"/>
                  </a:lnTo>
                  <a:lnTo>
                    <a:pt x="1795475" y="89573"/>
                  </a:lnTo>
                  <a:lnTo>
                    <a:pt x="1797723" y="98539"/>
                  </a:lnTo>
                  <a:lnTo>
                    <a:pt x="1798726" y="108610"/>
                  </a:lnTo>
                  <a:lnTo>
                    <a:pt x="1798840" y="109728"/>
                  </a:lnTo>
                  <a:lnTo>
                    <a:pt x="1805559" y="108610"/>
                  </a:lnTo>
                  <a:close/>
                </a:path>
              </a:pathLst>
            </a:custGeom>
            <a:solidFill>
              <a:srgbClr val="000000"/>
            </a:solidFill>
          </p:spPr>
          <p:txBody>
            <a:bodyPr wrap="square" lIns="0" tIns="0" rIns="0" bIns="0" rtlCol="0"/>
            <a:lstStyle/>
            <a:p>
              <a:endParaRPr/>
            </a:p>
          </p:txBody>
        </p:sp>
      </p:grpSp>
      <p:sp>
        <p:nvSpPr>
          <p:cNvPr id="74" name="object 24">
            <a:extLst>
              <a:ext uri="{FF2B5EF4-FFF2-40B4-BE49-F238E27FC236}">
                <a16:creationId xmlns:a16="http://schemas.microsoft.com/office/drawing/2014/main" id="{86C4C7B9-97C9-16F6-1FD0-A42DC39A727E}"/>
              </a:ext>
            </a:extLst>
          </p:cNvPr>
          <p:cNvSpPr txBox="1"/>
          <p:nvPr/>
        </p:nvSpPr>
        <p:spPr>
          <a:xfrm>
            <a:off x="3305541" y="4732982"/>
            <a:ext cx="79530" cy="257165"/>
          </a:xfrm>
          <a:prstGeom prst="rect">
            <a:avLst/>
          </a:prstGeom>
        </p:spPr>
        <p:txBody>
          <a:bodyPr vert="horz" wrap="square" lIns="0" tIns="12679" rIns="0" bIns="0" rtlCol="0">
            <a:spAutoFit/>
          </a:bodyPr>
          <a:lstStyle/>
          <a:p>
            <a:pPr marL="11527">
              <a:spcBef>
                <a:spcPts val="100"/>
              </a:spcBef>
            </a:pPr>
            <a:r>
              <a:rPr sz="1588" spc="-45" dirty="0">
                <a:latin typeface="Times New Roman"/>
                <a:cs typeface="Times New Roman"/>
              </a:rPr>
              <a:t>t</a:t>
            </a:r>
            <a:endParaRPr sz="1588">
              <a:latin typeface="Times New Roman"/>
              <a:cs typeface="Times New Roman"/>
            </a:endParaRPr>
          </a:p>
        </p:txBody>
      </p:sp>
      <p:sp>
        <p:nvSpPr>
          <p:cNvPr id="75" name="object 25">
            <a:extLst>
              <a:ext uri="{FF2B5EF4-FFF2-40B4-BE49-F238E27FC236}">
                <a16:creationId xmlns:a16="http://schemas.microsoft.com/office/drawing/2014/main" id="{63C72D0C-E606-5FB8-FD36-C1AB0C94DFE1}"/>
              </a:ext>
            </a:extLst>
          </p:cNvPr>
          <p:cNvSpPr txBox="1"/>
          <p:nvPr/>
        </p:nvSpPr>
        <p:spPr>
          <a:xfrm>
            <a:off x="1973998" y="4129312"/>
            <a:ext cx="242047" cy="257165"/>
          </a:xfrm>
          <a:prstGeom prst="rect">
            <a:avLst/>
          </a:prstGeom>
        </p:spPr>
        <p:txBody>
          <a:bodyPr vert="horz" wrap="square" lIns="0" tIns="12679" rIns="0" bIns="0" rtlCol="0">
            <a:spAutoFit/>
          </a:bodyPr>
          <a:lstStyle/>
          <a:p>
            <a:pPr marL="34580">
              <a:spcBef>
                <a:spcPts val="100"/>
              </a:spcBef>
            </a:pPr>
            <a:r>
              <a:rPr sz="1588" spc="-23" dirty="0">
                <a:latin typeface="Times New Roman"/>
                <a:cs typeface="Times New Roman"/>
              </a:rPr>
              <a:t>C</a:t>
            </a:r>
            <a:r>
              <a:rPr sz="1566" spc="-34" baseline="-21739" dirty="0">
                <a:latin typeface="Times New Roman"/>
                <a:cs typeface="Times New Roman"/>
              </a:rPr>
              <a:t>i</a:t>
            </a:r>
            <a:endParaRPr sz="1566" baseline="-21739">
              <a:latin typeface="Times New Roman"/>
              <a:cs typeface="Times New Roman"/>
            </a:endParaRPr>
          </a:p>
        </p:txBody>
      </p:sp>
      <p:sp>
        <p:nvSpPr>
          <p:cNvPr id="76" name="object 26">
            <a:extLst>
              <a:ext uri="{FF2B5EF4-FFF2-40B4-BE49-F238E27FC236}">
                <a16:creationId xmlns:a16="http://schemas.microsoft.com/office/drawing/2014/main" id="{D4CBF88E-3E4F-DABE-2FF8-F94379FCCB57}"/>
              </a:ext>
            </a:extLst>
          </p:cNvPr>
          <p:cNvSpPr/>
          <p:nvPr/>
        </p:nvSpPr>
        <p:spPr>
          <a:xfrm>
            <a:off x="1128801" y="5077857"/>
            <a:ext cx="1639003" cy="186145"/>
          </a:xfrm>
          <a:custGeom>
            <a:avLst/>
            <a:gdLst/>
            <a:ahLst/>
            <a:cxnLst/>
            <a:rect l="l" t="t" r="r" b="b"/>
            <a:pathLst>
              <a:path w="1805940" h="205104">
                <a:moveTo>
                  <a:pt x="7835" y="195961"/>
                </a:moveTo>
                <a:lnTo>
                  <a:pt x="0" y="195961"/>
                </a:lnTo>
                <a:lnTo>
                  <a:pt x="0" y="204927"/>
                </a:lnTo>
                <a:lnTo>
                  <a:pt x="7835" y="204927"/>
                </a:lnTo>
                <a:lnTo>
                  <a:pt x="7835" y="195961"/>
                </a:lnTo>
                <a:close/>
              </a:path>
              <a:path w="1805940" h="205104">
                <a:moveTo>
                  <a:pt x="7835" y="146697"/>
                </a:moveTo>
                <a:lnTo>
                  <a:pt x="0" y="146697"/>
                </a:lnTo>
                <a:lnTo>
                  <a:pt x="0" y="174688"/>
                </a:lnTo>
                <a:lnTo>
                  <a:pt x="7835" y="174688"/>
                </a:lnTo>
                <a:lnTo>
                  <a:pt x="7835" y="146697"/>
                </a:lnTo>
                <a:close/>
              </a:path>
              <a:path w="1805940" h="205104">
                <a:moveTo>
                  <a:pt x="7835" y="49276"/>
                </a:moveTo>
                <a:lnTo>
                  <a:pt x="0" y="49276"/>
                </a:lnTo>
                <a:lnTo>
                  <a:pt x="0" y="77266"/>
                </a:lnTo>
                <a:lnTo>
                  <a:pt x="7835" y="77266"/>
                </a:lnTo>
                <a:lnTo>
                  <a:pt x="7835" y="49276"/>
                </a:lnTo>
                <a:close/>
              </a:path>
              <a:path w="1805940" h="205104">
                <a:moveTo>
                  <a:pt x="7835" y="0"/>
                </a:moveTo>
                <a:lnTo>
                  <a:pt x="0" y="0"/>
                </a:lnTo>
                <a:lnTo>
                  <a:pt x="0" y="27990"/>
                </a:lnTo>
                <a:lnTo>
                  <a:pt x="7835" y="27990"/>
                </a:lnTo>
                <a:lnTo>
                  <a:pt x="7835" y="0"/>
                </a:lnTo>
                <a:close/>
              </a:path>
              <a:path w="1805940" h="205104">
                <a:moveTo>
                  <a:pt x="1775333" y="106375"/>
                </a:moveTo>
                <a:lnTo>
                  <a:pt x="1766620" y="103022"/>
                </a:lnTo>
                <a:lnTo>
                  <a:pt x="1682419" y="70548"/>
                </a:lnTo>
                <a:lnTo>
                  <a:pt x="1680184" y="70548"/>
                </a:lnTo>
                <a:lnTo>
                  <a:pt x="1677949" y="72783"/>
                </a:lnTo>
                <a:lnTo>
                  <a:pt x="1677949" y="75031"/>
                </a:lnTo>
                <a:lnTo>
                  <a:pt x="1680184" y="77266"/>
                </a:lnTo>
                <a:lnTo>
                  <a:pt x="1746770" y="103022"/>
                </a:lnTo>
                <a:lnTo>
                  <a:pt x="31915" y="103022"/>
                </a:lnTo>
                <a:lnTo>
                  <a:pt x="98501" y="77266"/>
                </a:lnTo>
                <a:lnTo>
                  <a:pt x="100736" y="75031"/>
                </a:lnTo>
                <a:lnTo>
                  <a:pt x="100736" y="72783"/>
                </a:lnTo>
                <a:lnTo>
                  <a:pt x="98501" y="70548"/>
                </a:lnTo>
                <a:lnTo>
                  <a:pt x="96266" y="70548"/>
                </a:lnTo>
                <a:lnTo>
                  <a:pt x="7835" y="104648"/>
                </a:lnTo>
                <a:lnTo>
                  <a:pt x="7835" y="98539"/>
                </a:lnTo>
                <a:lnTo>
                  <a:pt x="0" y="98539"/>
                </a:lnTo>
                <a:lnTo>
                  <a:pt x="0" y="126542"/>
                </a:lnTo>
                <a:lnTo>
                  <a:pt x="7835" y="126542"/>
                </a:lnTo>
                <a:lnTo>
                  <a:pt x="7835" y="108115"/>
                </a:lnTo>
                <a:lnTo>
                  <a:pt x="96266" y="142214"/>
                </a:lnTo>
                <a:lnTo>
                  <a:pt x="98501" y="142214"/>
                </a:lnTo>
                <a:lnTo>
                  <a:pt x="100736" y="139979"/>
                </a:lnTo>
                <a:lnTo>
                  <a:pt x="100736" y="137731"/>
                </a:lnTo>
                <a:lnTo>
                  <a:pt x="98501" y="135496"/>
                </a:lnTo>
                <a:lnTo>
                  <a:pt x="31915" y="109740"/>
                </a:lnTo>
                <a:lnTo>
                  <a:pt x="1746758" y="109740"/>
                </a:lnTo>
                <a:lnTo>
                  <a:pt x="1680184" y="135496"/>
                </a:lnTo>
                <a:lnTo>
                  <a:pt x="1677949" y="137731"/>
                </a:lnTo>
                <a:lnTo>
                  <a:pt x="1677949" y="139979"/>
                </a:lnTo>
                <a:lnTo>
                  <a:pt x="1680184" y="142214"/>
                </a:lnTo>
                <a:lnTo>
                  <a:pt x="1682419" y="142214"/>
                </a:lnTo>
                <a:lnTo>
                  <a:pt x="1766620" y="109740"/>
                </a:lnTo>
                <a:lnTo>
                  <a:pt x="1775333" y="106375"/>
                </a:lnTo>
                <a:close/>
              </a:path>
              <a:path w="1805940" h="205104">
                <a:moveTo>
                  <a:pt x="1805559" y="195961"/>
                </a:moveTo>
                <a:lnTo>
                  <a:pt x="1798840" y="195961"/>
                </a:lnTo>
                <a:lnTo>
                  <a:pt x="1798840" y="204927"/>
                </a:lnTo>
                <a:lnTo>
                  <a:pt x="1805559" y="204927"/>
                </a:lnTo>
                <a:lnTo>
                  <a:pt x="1805559" y="195961"/>
                </a:lnTo>
                <a:close/>
              </a:path>
              <a:path w="1805940" h="205104">
                <a:moveTo>
                  <a:pt x="1805559" y="146697"/>
                </a:moveTo>
                <a:lnTo>
                  <a:pt x="1798840" y="146697"/>
                </a:lnTo>
                <a:lnTo>
                  <a:pt x="1798840" y="174688"/>
                </a:lnTo>
                <a:lnTo>
                  <a:pt x="1805559" y="174688"/>
                </a:lnTo>
                <a:lnTo>
                  <a:pt x="1805559" y="146697"/>
                </a:lnTo>
                <a:close/>
              </a:path>
              <a:path w="1805940" h="205104">
                <a:moveTo>
                  <a:pt x="1805559" y="98539"/>
                </a:moveTo>
                <a:lnTo>
                  <a:pt x="1798840" y="98539"/>
                </a:lnTo>
                <a:lnTo>
                  <a:pt x="1798840" y="126542"/>
                </a:lnTo>
                <a:lnTo>
                  <a:pt x="1805559" y="126542"/>
                </a:lnTo>
                <a:lnTo>
                  <a:pt x="1805559" y="98539"/>
                </a:lnTo>
                <a:close/>
              </a:path>
              <a:path w="1805940" h="205104">
                <a:moveTo>
                  <a:pt x="1805559" y="49276"/>
                </a:moveTo>
                <a:lnTo>
                  <a:pt x="1798840" y="49276"/>
                </a:lnTo>
                <a:lnTo>
                  <a:pt x="1798840" y="77266"/>
                </a:lnTo>
                <a:lnTo>
                  <a:pt x="1805559" y="77266"/>
                </a:lnTo>
                <a:lnTo>
                  <a:pt x="1805559" y="49276"/>
                </a:lnTo>
                <a:close/>
              </a:path>
              <a:path w="1805940" h="205104">
                <a:moveTo>
                  <a:pt x="1805559" y="0"/>
                </a:moveTo>
                <a:lnTo>
                  <a:pt x="1798840" y="0"/>
                </a:lnTo>
                <a:lnTo>
                  <a:pt x="1798840" y="27990"/>
                </a:lnTo>
                <a:lnTo>
                  <a:pt x="1805559" y="27990"/>
                </a:lnTo>
                <a:lnTo>
                  <a:pt x="1805559" y="0"/>
                </a:lnTo>
                <a:close/>
              </a:path>
            </a:pathLst>
          </a:custGeom>
          <a:solidFill>
            <a:srgbClr val="4A7EBB"/>
          </a:solidFill>
        </p:spPr>
        <p:txBody>
          <a:bodyPr wrap="square" lIns="0" tIns="0" rIns="0" bIns="0" rtlCol="0"/>
          <a:lstStyle/>
          <a:p>
            <a:endParaRPr/>
          </a:p>
        </p:txBody>
      </p:sp>
      <p:sp>
        <p:nvSpPr>
          <p:cNvPr id="77" name="object 32">
            <a:extLst>
              <a:ext uri="{FF2B5EF4-FFF2-40B4-BE49-F238E27FC236}">
                <a16:creationId xmlns:a16="http://schemas.microsoft.com/office/drawing/2014/main" id="{CB279AF6-FA22-70AE-CC7B-A364254D17D4}"/>
              </a:ext>
            </a:extLst>
          </p:cNvPr>
          <p:cNvSpPr txBox="1"/>
          <p:nvPr/>
        </p:nvSpPr>
        <p:spPr>
          <a:xfrm>
            <a:off x="990912" y="4781763"/>
            <a:ext cx="2300600" cy="675035"/>
          </a:xfrm>
          <a:prstGeom prst="rect">
            <a:avLst/>
          </a:prstGeom>
        </p:spPr>
        <p:txBody>
          <a:bodyPr vert="horz" wrap="square" lIns="0" tIns="12679" rIns="0" bIns="0" rtlCol="0">
            <a:spAutoFit/>
          </a:bodyPr>
          <a:lstStyle/>
          <a:p>
            <a:pPr marR="431668" algn="ctr">
              <a:spcBef>
                <a:spcPts val="100"/>
              </a:spcBef>
              <a:tabLst>
                <a:tab pos="381528" algn="l"/>
                <a:tab pos="1641376" algn="l"/>
              </a:tabLst>
            </a:pPr>
            <a:r>
              <a:rPr sz="1588" spc="-23" dirty="0">
                <a:latin typeface="Times New Roman"/>
                <a:cs typeface="Times New Roman"/>
              </a:rPr>
              <a:t>a</a:t>
            </a:r>
            <a:r>
              <a:rPr sz="1566" spc="-34" baseline="-21739" dirty="0">
                <a:latin typeface="Times New Roman"/>
                <a:cs typeface="Times New Roman"/>
              </a:rPr>
              <a:t>i</a:t>
            </a:r>
            <a:r>
              <a:rPr sz="1566" baseline="-21739" dirty="0">
                <a:latin typeface="Times New Roman"/>
                <a:cs typeface="Times New Roman"/>
              </a:rPr>
              <a:t>	</a:t>
            </a:r>
            <a:r>
              <a:rPr sz="1588" spc="-23" dirty="0">
                <a:latin typeface="Times New Roman"/>
                <a:cs typeface="Times New Roman"/>
              </a:rPr>
              <a:t>s</a:t>
            </a:r>
            <a:r>
              <a:rPr sz="1566" spc="-34" baseline="-21739" dirty="0">
                <a:latin typeface="Times New Roman"/>
                <a:cs typeface="Times New Roman"/>
              </a:rPr>
              <a:t>i</a:t>
            </a:r>
            <a:r>
              <a:rPr sz="1566" baseline="-21739" dirty="0">
                <a:latin typeface="Times New Roman"/>
                <a:cs typeface="Times New Roman"/>
              </a:rPr>
              <a:t>	</a:t>
            </a:r>
            <a:r>
              <a:rPr sz="1588" spc="-23" dirty="0">
                <a:latin typeface="Times New Roman"/>
                <a:cs typeface="Times New Roman"/>
              </a:rPr>
              <a:t>f</a:t>
            </a:r>
            <a:r>
              <a:rPr sz="1566" spc="-34" baseline="-21739" dirty="0">
                <a:latin typeface="Times New Roman"/>
                <a:cs typeface="Times New Roman"/>
              </a:rPr>
              <a:t>i</a:t>
            </a:r>
            <a:endParaRPr sz="1566" baseline="-21739" dirty="0">
              <a:latin typeface="Times New Roman"/>
              <a:cs typeface="Times New Roman"/>
            </a:endParaRPr>
          </a:p>
          <a:p>
            <a:pPr>
              <a:spcBef>
                <a:spcPts val="73"/>
              </a:spcBef>
            </a:pPr>
            <a:endParaRPr sz="1044" dirty="0">
              <a:latin typeface="Times New Roman"/>
              <a:cs typeface="Times New Roman"/>
            </a:endParaRPr>
          </a:p>
          <a:p>
            <a:pPr marR="374036" algn="ctr"/>
            <a:r>
              <a:rPr sz="1588" spc="-23" dirty="0">
                <a:latin typeface="Times New Roman"/>
                <a:cs typeface="Times New Roman"/>
              </a:rPr>
              <a:t>R</a:t>
            </a:r>
            <a:r>
              <a:rPr sz="1566" spc="-34" baseline="-21739" dirty="0">
                <a:latin typeface="Times New Roman"/>
                <a:cs typeface="Times New Roman"/>
              </a:rPr>
              <a:t>i</a:t>
            </a:r>
            <a:endParaRPr sz="1566" baseline="-21739" dirty="0">
              <a:latin typeface="Times New Roman"/>
              <a:cs typeface="Times New Roman"/>
            </a:endParaRPr>
          </a:p>
        </p:txBody>
      </p:sp>
      <p:sp>
        <p:nvSpPr>
          <p:cNvPr id="78" name="object 33">
            <a:extLst>
              <a:ext uri="{FF2B5EF4-FFF2-40B4-BE49-F238E27FC236}">
                <a16:creationId xmlns:a16="http://schemas.microsoft.com/office/drawing/2014/main" id="{C0638A75-7704-D376-60BB-746AFE927772}"/>
              </a:ext>
            </a:extLst>
          </p:cNvPr>
          <p:cNvSpPr/>
          <p:nvPr/>
        </p:nvSpPr>
        <p:spPr>
          <a:xfrm>
            <a:off x="1128801" y="5263841"/>
            <a:ext cx="1639003" cy="7492"/>
          </a:xfrm>
          <a:custGeom>
            <a:avLst/>
            <a:gdLst/>
            <a:ahLst/>
            <a:cxnLst/>
            <a:rect l="l" t="t" r="r" b="b"/>
            <a:pathLst>
              <a:path w="1805940" h="8254">
                <a:moveTo>
                  <a:pt x="7835" y="0"/>
                </a:moveTo>
                <a:lnTo>
                  <a:pt x="0" y="0"/>
                </a:lnTo>
                <a:lnTo>
                  <a:pt x="0" y="7835"/>
                </a:lnTo>
                <a:lnTo>
                  <a:pt x="7835" y="7835"/>
                </a:lnTo>
                <a:lnTo>
                  <a:pt x="7835" y="0"/>
                </a:lnTo>
                <a:close/>
              </a:path>
              <a:path w="1805940" h="8254">
                <a:moveTo>
                  <a:pt x="1805559" y="0"/>
                </a:moveTo>
                <a:lnTo>
                  <a:pt x="1798840" y="0"/>
                </a:lnTo>
                <a:lnTo>
                  <a:pt x="1798840" y="7835"/>
                </a:lnTo>
                <a:lnTo>
                  <a:pt x="1805559" y="7835"/>
                </a:lnTo>
                <a:lnTo>
                  <a:pt x="1805559" y="0"/>
                </a:lnTo>
                <a:close/>
              </a:path>
            </a:pathLst>
          </a:custGeom>
          <a:solidFill>
            <a:srgbClr val="4A7EBB"/>
          </a:solidFill>
        </p:spPr>
        <p:txBody>
          <a:bodyPr wrap="square" lIns="0" tIns="0" rIns="0" bIns="0" rtlCol="0"/>
          <a:lstStyle/>
          <a:p>
            <a:endParaRPr/>
          </a:p>
        </p:txBody>
      </p:sp>
    </p:spTree>
    <p:extLst>
      <p:ext uri="{BB962C8B-B14F-4D97-AF65-F5344CB8AC3E}">
        <p14:creationId xmlns:p14="http://schemas.microsoft.com/office/powerpoint/2010/main" val="1561876481"/>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Rectangle 3">
            <a:extLst>
              <a:ext uri="{FF2B5EF4-FFF2-40B4-BE49-F238E27FC236}">
                <a16:creationId xmlns:a16="http://schemas.microsoft.com/office/drawing/2014/main" id="{5D933542-F242-41A2-3FBC-D892553ADD37}"/>
              </a:ext>
            </a:extLst>
          </p:cNvPr>
          <p:cNvSpPr>
            <a:spLocks noGrp="1" noChangeArrowheads="1"/>
          </p:cNvSpPr>
          <p:nvPr>
            <p:ph type="body" idx="1"/>
          </p:nvPr>
        </p:nvSpPr>
        <p:spPr>
          <a:xfrm>
            <a:off x="1238491" y="1292506"/>
            <a:ext cx="9988952" cy="4953000"/>
          </a:xfrm>
        </p:spPr>
        <p:txBody>
          <a:bodyPr/>
          <a:lstStyle/>
          <a:p>
            <a:pPr>
              <a:lnSpc>
                <a:spcPct val="90000"/>
              </a:lnSpc>
            </a:pPr>
            <a:r>
              <a:rPr lang="en-US" altLang="en-SE" dirty="0"/>
              <a:t>Strategy 1: force everyone to cooperate</a:t>
            </a:r>
          </a:p>
          <a:p>
            <a:pPr lvl="1">
              <a:lnSpc>
                <a:spcPct val="90000"/>
              </a:lnSpc>
            </a:pPr>
            <a:r>
              <a:rPr lang="en-US" altLang="en-SE" dirty="0"/>
              <a:t>a thread willingly gives up the CPU by calling </a:t>
            </a:r>
            <a:r>
              <a:rPr lang="en-US" altLang="en-SE" b="1" dirty="0">
                <a:latin typeface="Courier New" panose="02070309020205020404" pitchFamily="49" charset="0"/>
              </a:rPr>
              <a:t>yield()</a:t>
            </a:r>
          </a:p>
          <a:p>
            <a:pPr lvl="1">
              <a:lnSpc>
                <a:spcPct val="90000"/>
              </a:lnSpc>
            </a:pPr>
            <a:r>
              <a:rPr lang="en-US" altLang="en-SE" b="1" dirty="0">
                <a:latin typeface="Courier New" panose="02070309020205020404" pitchFamily="49" charset="0"/>
              </a:rPr>
              <a:t>yield()</a:t>
            </a:r>
            <a:r>
              <a:rPr lang="en-US" altLang="en-SE" dirty="0"/>
              <a:t> calls into the scheduler, which context switches to another ready thread</a:t>
            </a:r>
          </a:p>
          <a:p>
            <a:pPr lvl="1">
              <a:lnSpc>
                <a:spcPct val="90000"/>
              </a:lnSpc>
            </a:pPr>
            <a:r>
              <a:rPr lang="en-US" altLang="en-SE" dirty="0"/>
              <a:t>what happens if a thread never calls </a:t>
            </a:r>
            <a:r>
              <a:rPr lang="en-US" altLang="en-SE" b="1" dirty="0">
                <a:latin typeface="Courier New" panose="02070309020205020404" pitchFamily="49" charset="0"/>
              </a:rPr>
              <a:t>yield()</a:t>
            </a:r>
            <a:r>
              <a:rPr lang="en-US" altLang="en-SE" dirty="0"/>
              <a:t>?</a:t>
            </a:r>
          </a:p>
          <a:p>
            <a:pPr>
              <a:lnSpc>
                <a:spcPct val="90000"/>
              </a:lnSpc>
            </a:pPr>
            <a:endParaRPr lang="en-US" altLang="en-SE" dirty="0"/>
          </a:p>
          <a:p>
            <a:pPr>
              <a:lnSpc>
                <a:spcPct val="90000"/>
              </a:lnSpc>
            </a:pPr>
            <a:r>
              <a:rPr lang="en-US" altLang="en-SE" dirty="0"/>
              <a:t>Strategy 2: use preemption</a:t>
            </a:r>
          </a:p>
          <a:p>
            <a:pPr lvl="1">
              <a:lnSpc>
                <a:spcPct val="90000"/>
              </a:lnSpc>
            </a:pPr>
            <a:r>
              <a:rPr lang="en-US" altLang="en-SE" dirty="0"/>
              <a:t>scheduler requests that a timer interrupt be delivered by the OS periodically</a:t>
            </a:r>
          </a:p>
          <a:p>
            <a:pPr lvl="2">
              <a:lnSpc>
                <a:spcPct val="90000"/>
              </a:lnSpc>
            </a:pPr>
            <a:r>
              <a:rPr lang="en-US" altLang="en-SE" dirty="0"/>
              <a:t>usually delivered as a UNIX signal (</a:t>
            </a:r>
            <a:r>
              <a:rPr lang="en-US" altLang="en-SE" dirty="0">
                <a:latin typeface="Courier New" panose="02070309020205020404" pitchFamily="49" charset="0"/>
              </a:rPr>
              <a:t>man signal</a:t>
            </a:r>
            <a:r>
              <a:rPr lang="en-US" altLang="en-SE" dirty="0"/>
              <a:t>)</a:t>
            </a:r>
          </a:p>
          <a:p>
            <a:pPr lvl="2">
              <a:lnSpc>
                <a:spcPct val="90000"/>
              </a:lnSpc>
            </a:pPr>
            <a:r>
              <a:rPr lang="en-US" altLang="en-SE" dirty="0"/>
              <a:t>signals are just like software interrupts, but delivered to user-level by the OS instead of delivered to OS by hardware</a:t>
            </a:r>
          </a:p>
          <a:p>
            <a:pPr lvl="1">
              <a:lnSpc>
                <a:spcPct val="90000"/>
              </a:lnSpc>
            </a:pPr>
            <a:r>
              <a:rPr lang="en-US" altLang="en-SE" dirty="0"/>
              <a:t>at each timer interrupt, scheduler gains control and context switches as appropriate</a:t>
            </a:r>
          </a:p>
        </p:txBody>
      </p:sp>
      <p:sp>
        <p:nvSpPr>
          <p:cNvPr id="139269" name="Rectangle 5">
            <a:extLst>
              <a:ext uri="{FF2B5EF4-FFF2-40B4-BE49-F238E27FC236}">
                <a16:creationId xmlns:a16="http://schemas.microsoft.com/office/drawing/2014/main" id="{31B1C15B-0645-38D6-E9B7-4C47C92C01AB}"/>
              </a:ext>
            </a:extLst>
          </p:cNvPr>
          <p:cNvSpPr>
            <a:spLocks noGrp="1" noChangeArrowheads="1"/>
          </p:cNvSpPr>
          <p:nvPr>
            <p:ph type="title"/>
          </p:nvPr>
        </p:nvSpPr>
        <p:spPr>
          <a:xfrm>
            <a:off x="1524000" y="381000"/>
            <a:ext cx="9144000" cy="685800"/>
          </a:xfrm>
        </p:spPr>
        <p:txBody>
          <a:bodyPr/>
          <a:lstStyle/>
          <a:p>
            <a:r>
              <a:rPr lang="en-US" altLang="en-SE" dirty="0"/>
              <a:t>How to prevent a user-level thread from</a:t>
            </a:r>
            <a:br>
              <a:rPr lang="en-US" altLang="en-SE" dirty="0"/>
            </a:br>
            <a:r>
              <a:rPr lang="en-US" altLang="en-SE" dirty="0"/>
              <a:t>hogging the CPU?</a:t>
            </a: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15C97C8B-8A83-7EC6-E38A-E5BEF37F288B}"/>
              </a:ext>
            </a:extLst>
          </p:cNvPr>
          <p:cNvSpPr>
            <a:spLocks noGrp="1" noChangeArrowheads="1"/>
          </p:cNvSpPr>
          <p:nvPr>
            <p:ph type="title"/>
          </p:nvPr>
        </p:nvSpPr>
        <p:spPr/>
        <p:txBody>
          <a:bodyPr/>
          <a:lstStyle/>
          <a:p>
            <a:r>
              <a:rPr lang="en-US" altLang="en-SE"/>
              <a:t>Thread context switch</a:t>
            </a:r>
          </a:p>
        </p:txBody>
      </p:sp>
      <p:sp>
        <p:nvSpPr>
          <p:cNvPr id="123907" name="Rectangle 3">
            <a:extLst>
              <a:ext uri="{FF2B5EF4-FFF2-40B4-BE49-F238E27FC236}">
                <a16:creationId xmlns:a16="http://schemas.microsoft.com/office/drawing/2014/main" id="{8E3EB131-6FD4-5ED9-588D-90226196C480}"/>
              </a:ext>
            </a:extLst>
          </p:cNvPr>
          <p:cNvSpPr>
            <a:spLocks noGrp="1" noChangeArrowheads="1"/>
          </p:cNvSpPr>
          <p:nvPr>
            <p:ph type="body" idx="1"/>
          </p:nvPr>
        </p:nvSpPr>
        <p:spPr/>
        <p:txBody>
          <a:bodyPr/>
          <a:lstStyle/>
          <a:p>
            <a:r>
              <a:rPr lang="en-US" altLang="en-SE"/>
              <a:t>Very simple for user-level threads:</a:t>
            </a:r>
          </a:p>
          <a:p>
            <a:pPr lvl="1"/>
            <a:r>
              <a:rPr lang="en-US" altLang="en-SE"/>
              <a:t>save context of currently running thread</a:t>
            </a:r>
          </a:p>
          <a:p>
            <a:pPr lvl="2"/>
            <a:r>
              <a:rPr lang="en-US" altLang="en-SE"/>
              <a:t>push machine state onto thread stack</a:t>
            </a:r>
          </a:p>
          <a:p>
            <a:pPr lvl="1"/>
            <a:r>
              <a:rPr lang="en-US" altLang="en-SE"/>
              <a:t>restore context of the next thread</a:t>
            </a:r>
          </a:p>
          <a:p>
            <a:pPr lvl="2"/>
            <a:r>
              <a:rPr lang="en-US" altLang="en-SE"/>
              <a:t>pop machine state from next thread’s stack</a:t>
            </a:r>
          </a:p>
          <a:p>
            <a:pPr lvl="1"/>
            <a:r>
              <a:rPr lang="en-US" altLang="en-SE"/>
              <a:t>return as the new thread</a:t>
            </a:r>
          </a:p>
          <a:p>
            <a:pPr lvl="2"/>
            <a:r>
              <a:rPr lang="en-US" altLang="en-SE"/>
              <a:t>execution resumes at PC of next thread</a:t>
            </a:r>
          </a:p>
          <a:p>
            <a:r>
              <a:rPr lang="en-US" altLang="en-SE"/>
              <a:t>This is all done by assembly language</a:t>
            </a:r>
          </a:p>
          <a:p>
            <a:pPr lvl="1"/>
            <a:r>
              <a:rPr lang="en-US" altLang="en-SE"/>
              <a:t>it works at the level of the procedure calling convention</a:t>
            </a:r>
          </a:p>
          <a:p>
            <a:pPr lvl="2"/>
            <a:r>
              <a:rPr lang="en-US" altLang="en-SE"/>
              <a:t>thus, it cannot be implemented using procedure calls</a:t>
            </a:r>
          </a:p>
          <a:p>
            <a:pPr lvl="2"/>
            <a:r>
              <a:rPr lang="en-US" altLang="en-SE"/>
              <a:t>e.g., a thread might be preempted (and then resumed) in the middle of a procedure call</a:t>
            </a: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a:extLst>
              <a:ext uri="{FF2B5EF4-FFF2-40B4-BE49-F238E27FC236}">
                <a16:creationId xmlns:a16="http://schemas.microsoft.com/office/drawing/2014/main" id="{28954194-30C0-3926-3FFE-26BFE5DD46E9}"/>
              </a:ext>
            </a:extLst>
          </p:cNvPr>
          <p:cNvSpPr>
            <a:spLocks noGrp="1" noChangeArrowheads="1"/>
          </p:cNvSpPr>
          <p:nvPr>
            <p:ph type="title"/>
          </p:nvPr>
        </p:nvSpPr>
        <p:spPr/>
        <p:txBody>
          <a:bodyPr/>
          <a:lstStyle/>
          <a:p>
            <a:r>
              <a:rPr lang="en-US" altLang="en-SE"/>
              <a:t>What if a thread tries to do I/O?</a:t>
            </a:r>
          </a:p>
        </p:txBody>
      </p:sp>
      <p:sp>
        <p:nvSpPr>
          <p:cNvPr id="140291" name="Rectangle 3">
            <a:extLst>
              <a:ext uri="{FF2B5EF4-FFF2-40B4-BE49-F238E27FC236}">
                <a16:creationId xmlns:a16="http://schemas.microsoft.com/office/drawing/2014/main" id="{FFD71764-B3AA-5153-3CBE-DB7975F010CA}"/>
              </a:ext>
            </a:extLst>
          </p:cNvPr>
          <p:cNvSpPr>
            <a:spLocks noGrp="1" noChangeArrowheads="1"/>
          </p:cNvSpPr>
          <p:nvPr>
            <p:ph type="body" idx="1"/>
          </p:nvPr>
        </p:nvSpPr>
        <p:spPr/>
        <p:txBody>
          <a:bodyPr/>
          <a:lstStyle/>
          <a:p>
            <a:endParaRPr lang="en-US" altLang="en-SE" dirty="0"/>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0EC44-3BBD-EB7A-FC48-2F591BA4CA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BA9138-4608-E262-DBF7-C3E895956F72}"/>
              </a:ext>
            </a:extLst>
          </p:cNvPr>
          <p:cNvSpPr>
            <a:spLocks noGrp="1"/>
          </p:cNvSpPr>
          <p:nvPr>
            <p:ph type="title"/>
          </p:nvPr>
        </p:nvSpPr>
        <p:spPr/>
        <p:txBody>
          <a:bodyPr/>
          <a:lstStyle/>
          <a:p>
            <a:r>
              <a:rPr lang="en-GB" dirty="0"/>
              <a:t>Fork Quiz</a:t>
            </a:r>
            <a:endParaRPr lang="en-SE" dirty="0"/>
          </a:p>
        </p:txBody>
      </p:sp>
      <p:sp>
        <p:nvSpPr>
          <p:cNvPr id="4" name="Plassholder for innhold 2">
            <a:extLst>
              <a:ext uri="{FF2B5EF4-FFF2-40B4-BE49-F238E27FC236}">
                <a16:creationId xmlns:a16="http://schemas.microsoft.com/office/drawing/2014/main" id="{E3BA8FE3-FB30-F57C-ABE7-EAF6E22BF142}"/>
              </a:ext>
            </a:extLst>
          </p:cNvPr>
          <p:cNvSpPr>
            <a:spLocks noGrp="1"/>
          </p:cNvSpPr>
          <p:nvPr>
            <p:ph idx="1"/>
          </p:nvPr>
        </p:nvSpPr>
        <p:spPr>
          <a:xfrm>
            <a:off x="856087" y="750216"/>
            <a:ext cx="5055376" cy="3702042"/>
          </a:xfrm>
        </p:spPr>
        <p:txBody>
          <a:bodyPr>
            <a:normAutofit/>
          </a:bodyPr>
          <a:lstStyle/>
          <a:p>
            <a:pPr marL="0" indent="0">
              <a:buNone/>
            </a:pPr>
            <a:endParaRPr lang="en-US" altLang="zh-CN" sz="2800" dirty="0"/>
          </a:p>
        </p:txBody>
      </p:sp>
      <p:sp>
        <p:nvSpPr>
          <p:cNvPr id="7" name="内容占位符 2">
            <a:extLst>
              <a:ext uri="{FF2B5EF4-FFF2-40B4-BE49-F238E27FC236}">
                <a16:creationId xmlns:a16="http://schemas.microsoft.com/office/drawing/2014/main" id="{B2342B56-D6E1-F877-D1C8-D028192E5D0D}"/>
              </a:ext>
            </a:extLst>
          </p:cNvPr>
          <p:cNvSpPr txBox="1">
            <a:spLocks/>
          </p:cNvSpPr>
          <p:nvPr/>
        </p:nvSpPr>
        <p:spPr bwMode="auto">
          <a:xfrm>
            <a:off x="4815031" y="750215"/>
            <a:ext cx="6894512" cy="5833146"/>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r>
              <a:rPr lang="en-GB" sz="2000" b="0" kern="0" dirty="0"/>
              <a:t>The number of times ‘hello’ is printed is equal to the total number of processes = 2^n, where n is the number of fork system calls. So here n = 3, 2^3 = 8.</a:t>
            </a:r>
          </a:p>
          <a:p>
            <a:pPr lvl="1"/>
            <a:r>
              <a:rPr lang="en-GB" sz="1800" b="0" kern="0" dirty="0"/>
              <a:t>Main process: P0</a:t>
            </a:r>
          </a:p>
          <a:p>
            <a:pPr lvl="1"/>
            <a:r>
              <a:rPr lang="en-GB" sz="1800" b="0" kern="0" dirty="0"/>
              <a:t>1 child process created by the 1st fork: P1</a:t>
            </a:r>
          </a:p>
          <a:p>
            <a:pPr lvl="1"/>
            <a:r>
              <a:rPr lang="en-GB" sz="1800" b="0" kern="0" dirty="0"/>
              <a:t>2 child processes created by the 2nd fork: P2, P3</a:t>
            </a:r>
          </a:p>
          <a:p>
            <a:pPr lvl="1"/>
            <a:r>
              <a:rPr lang="en-GB" sz="1800" b="0" kern="0" dirty="0"/>
              <a:t>4 child processes created by the 3rd fork: P4, P5, P6, P7</a:t>
            </a:r>
          </a:p>
          <a:p>
            <a:r>
              <a:rPr lang="en-GB" sz="2000" b="0" kern="0" dirty="0"/>
              <a:t>In general, for (i = 0; i &lt; n; i++) fork();” creates 1+2+…+2^(n-1)=(2^n)-1 child processes. Plus the main process P0, we have a total of 2^n processes.</a:t>
            </a:r>
          </a:p>
          <a:p>
            <a:r>
              <a:rPr lang="en-GB" sz="2000" b="0" kern="0" dirty="0"/>
              <a:t>Order of process execution may vary depending on how OS schedules these processes, so you don’t know which process printed which hello.</a:t>
            </a:r>
          </a:p>
          <a:p>
            <a:r>
              <a:rPr lang="en-GB" sz="2000" b="0" kern="0" dirty="0"/>
              <a:t>None of the processes include a wait() call to handle terminated child processes. When any of these child processes terminate, their PCBs remain in the process table as no parent process is waiting on them, resulting in zombie processes. (This also applies to the following examples.)</a:t>
            </a:r>
          </a:p>
        </p:txBody>
      </p:sp>
      <p:sp>
        <p:nvSpPr>
          <p:cNvPr id="5" name="TextBox 4">
            <a:extLst>
              <a:ext uri="{FF2B5EF4-FFF2-40B4-BE49-F238E27FC236}">
                <a16:creationId xmlns:a16="http://schemas.microsoft.com/office/drawing/2014/main" id="{96F69844-19C6-3EEA-BBBD-42EC37BE72D7}"/>
              </a:ext>
            </a:extLst>
          </p:cNvPr>
          <p:cNvSpPr txBox="1"/>
          <p:nvPr/>
        </p:nvSpPr>
        <p:spPr>
          <a:xfrm>
            <a:off x="3777517" y="3923531"/>
            <a:ext cx="1058303" cy="286232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GB" altLang="zh-CN" sz="2000" b="0" kern="0" dirty="0"/>
              <a:t>Output: </a:t>
            </a:r>
          </a:p>
          <a:p>
            <a:r>
              <a:rPr lang="nn-NO" altLang="zh-CN" sz="2000" b="0" kern="0" dirty="0"/>
              <a:t>hello</a:t>
            </a:r>
          </a:p>
          <a:p>
            <a:r>
              <a:rPr lang="nn-NO" altLang="zh-CN" sz="2000" b="0" kern="0" dirty="0"/>
              <a:t>hello</a:t>
            </a:r>
          </a:p>
          <a:p>
            <a:r>
              <a:rPr lang="nn-NO" altLang="zh-CN" sz="2000" b="0" kern="0" dirty="0"/>
              <a:t>hello</a:t>
            </a:r>
          </a:p>
          <a:p>
            <a:r>
              <a:rPr lang="nn-NO" altLang="zh-CN" sz="2000" b="0" kern="0" dirty="0"/>
              <a:t>hello</a:t>
            </a:r>
          </a:p>
          <a:p>
            <a:r>
              <a:rPr lang="nn-NO" altLang="zh-CN" sz="2000" b="0" kern="0" dirty="0"/>
              <a:t>hello</a:t>
            </a:r>
          </a:p>
          <a:p>
            <a:r>
              <a:rPr lang="nn-NO" altLang="zh-CN" sz="2000" b="0" kern="0" dirty="0"/>
              <a:t>hello</a:t>
            </a:r>
          </a:p>
          <a:p>
            <a:r>
              <a:rPr lang="nn-NO" altLang="zh-CN" sz="2000" b="0" kern="0" dirty="0"/>
              <a:t>hello</a:t>
            </a:r>
          </a:p>
          <a:p>
            <a:r>
              <a:rPr lang="nn-NO" altLang="zh-CN" sz="2000" b="0" kern="0" dirty="0"/>
              <a:t>hello</a:t>
            </a:r>
            <a:endParaRPr lang="en-GB" altLang="zh-CN" sz="2000" b="0" kern="0" dirty="0"/>
          </a:p>
        </p:txBody>
      </p:sp>
      <p:pic>
        <p:nvPicPr>
          <p:cNvPr id="10" name="Picture 9">
            <a:extLst>
              <a:ext uri="{FF2B5EF4-FFF2-40B4-BE49-F238E27FC236}">
                <a16:creationId xmlns:a16="http://schemas.microsoft.com/office/drawing/2014/main" id="{FC3A7D3F-EC65-056B-6A9F-6CB2076667FA}"/>
              </a:ext>
            </a:extLst>
          </p:cNvPr>
          <p:cNvPicPr>
            <a:picLocks noChangeAspect="1"/>
          </p:cNvPicPr>
          <p:nvPr/>
        </p:nvPicPr>
        <p:blipFill>
          <a:blip r:embed="rId3"/>
          <a:stretch>
            <a:fillRect/>
          </a:stretch>
        </p:blipFill>
        <p:spPr>
          <a:xfrm>
            <a:off x="923175" y="4419600"/>
            <a:ext cx="2787254" cy="2382269"/>
          </a:xfrm>
          <a:prstGeom prst="rect">
            <a:avLst/>
          </a:prstGeom>
        </p:spPr>
      </p:pic>
    </p:spTree>
    <p:extLst>
      <p:ext uri="{BB962C8B-B14F-4D97-AF65-F5344CB8AC3E}">
        <p14:creationId xmlns:p14="http://schemas.microsoft.com/office/powerpoint/2010/main" val="27220487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87875" name="Rectangle 3" descr="10%"/>
          <p:cNvSpPr>
            <a:spLocks noChangeArrowheads="1"/>
          </p:cNvSpPr>
          <p:nvPr/>
        </p:nvSpPr>
        <p:spPr bwMode="auto">
          <a:xfrm>
            <a:off x="6093236" y="2672117"/>
            <a:ext cx="807914" cy="1074653"/>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none" lIns="90488" tIns="44450" rIns="90488" bIns="44450">
            <a:spAutoFit/>
          </a:bodyPr>
          <a:lstStyle/>
          <a:p>
            <a:pPr algn="ctr" defTabSz="457200" eaLnBrk="1" fontAlgn="auto" hangingPunct="1">
              <a:spcBef>
                <a:spcPts val="0"/>
              </a:spcBef>
              <a:spcAft>
                <a:spcPts val="0"/>
              </a:spcAft>
            </a:pPr>
            <a:r>
              <a:rPr lang="en-US" sz="1600" b="0">
                <a:solidFill>
                  <a:srgbClr val="000000"/>
                </a:solidFill>
                <a:latin typeface="Calibri"/>
              </a:rPr>
              <a:t>Second</a:t>
            </a:r>
          </a:p>
          <a:p>
            <a:pPr algn="ctr" defTabSz="457200" eaLnBrk="1" fontAlgn="auto" hangingPunct="1">
              <a:spcBef>
                <a:spcPts val="0"/>
              </a:spcBef>
              <a:spcAft>
                <a:spcPts val="0"/>
              </a:spcAft>
            </a:pPr>
            <a:r>
              <a:rPr lang="en-US" sz="1600" b="0">
                <a:solidFill>
                  <a:srgbClr val="000000"/>
                </a:solidFill>
                <a:latin typeface="Calibri"/>
              </a:rPr>
              <a:t>Level</a:t>
            </a:r>
          </a:p>
          <a:p>
            <a:pPr algn="ctr" defTabSz="457200" eaLnBrk="1" fontAlgn="auto" hangingPunct="1">
              <a:spcBef>
                <a:spcPts val="0"/>
              </a:spcBef>
              <a:spcAft>
                <a:spcPts val="0"/>
              </a:spcAft>
            </a:pPr>
            <a:r>
              <a:rPr lang="en-US" sz="1600" b="0">
                <a:solidFill>
                  <a:srgbClr val="000000"/>
                </a:solidFill>
                <a:latin typeface="Calibri"/>
              </a:rPr>
              <a:t>Cache</a:t>
            </a:r>
          </a:p>
          <a:p>
            <a:pPr algn="ctr" defTabSz="457200" eaLnBrk="1" fontAlgn="auto" hangingPunct="1">
              <a:spcBef>
                <a:spcPts val="0"/>
              </a:spcBef>
              <a:spcAft>
                <a:spcPts val="0"/>
              </a:spcAft>
            </a:pPr>
            <a:r>
              <a:rPr lang="en-US" sz="1600" b="0">
                <a:solidFill>
                  <a:srgbClr val="000000"/>
                </a:solidFill>
                <a:latin typeface="Calibri"/>
              </a:rPr>
              <a:t>(SRAM)</a:t>
            </a:r>
          </a:p>
        </p:txBody>
      </p:sp>
      <p:sp>
        <p:nvSpPr>
          <p:cNvPr id="1487877" name="Rectangle 5"/>
          <p:cNvSpPr>
            <a:spLocks noGrp="1" noChangeArrowheads="1"/>
          </p:cNvSpPr>
          <p:nvPr>
            <p:ph type="title"/>
          </p:nvPr>
        </p:nvSpPr>
        <p:spPr/>
        <p:txBody>
          <a:bodyPr>
            <a:normAutofit/>
          </a:bodyPr>
          <a:lstStyle/>
          <a:p>
            <a:r>
              <a:rPr lang="en-US" dirty="0"/>
              <a:t>Typical Memory Hierarchy</a:t>
            </a:r>
          </a:p>
        </p:txBody>
      </p:sp>
      <p:sp>
        <p:nvSpPr>
          <p:cNvPr id="1487878" name="Rectangle 6"/>
          <p:cNvSpPr>
            <a:spLocks noChangeArrowheads="1"/>
          </p:cNvSpPr>
          <p:nvPr/>
        </p:nvSpPr>
        <p:spPr bwMode="auto">
          <a:xfrm>
            <a:off x="2535588" y="2138716"/>
            <a:ext cx="2716213" cy="242888"/>
          </a:xfrm>
          <a:prstGeom prst="rect">
            <a:avLst/>
          </a:prstGeom>
          <a:noFill/>
          <a:ln w="254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79" name="Rectangle 7"/>
          <p:cNvSpPr>
            <a:spLocks noChangeArrowheads="1"/>
          </p:cNvSpPr>
          <p:nvPr/>
        </p:nvSpPr>
        <p:spPr bwMode="auto">
          <a:xfrm>
            <a:off x="3449988" y="2062517"/>
            <a:ext cx="799451" cy="335989"/>
          </a:xfrm>
          <a:prstGeom prst="rect">
            <a:avLst/>
          </a:prstGeom>
          <a:noFill/>
          <a:ln w="12700">
            <a:noFill/>
            <a:miter lim="800000"/>
            <a:headEnd/>
            <a:tailEnd/>
          </a:ln>
          <a:effectLst/>
        </p:spPr>
        <p:txBody>
          <a:bodyPr wrap="none" lIns="90488" tIns="44450" rIns="90488" bIns="44450">
            <a:spAutoFit/>
          </a:bodyPr>
          <a:lstStyle/>
          <a:p>
            <a:pPr defTabSz="457200" eaLnBrk="1" fontAlgn="auto" hangingPunct="1">
              <a:spcBef>
                <a:spcPts val="0"/>
              </a:spcBef>
              <a:spcAft>
                <a:spcPts val="0"/>
              </a:spcAft>
            </a:pPr>
            <a:r>
              <a:rPr lang="en-US" sz="1600" b="0">
                <a:solidFill>
                  <a:prstClr val="black"/>
                </a:solidFill>
                <a:latin typeface="Calibri"/>
                <a:ea typeface="+mn-ea"/>
                <a:cs typeface="+mn-cs"/>
              </a:rPr>
              <a:t>Control</a:t>
            </a:r>
          </a:p>
        </p:txBody>
      </p:sp>
      <p:sp>
        <p:nvSpPr>
          <p:cNvPr id="1487880" name="Rectangle 8"/>
          <p:cNvSpPr>
            <a:spLocks noChangeArrowheads="1"/>
          </p:cNvSpPr>
          <p:nvPr/>
        </p:nvSpPr>
        <p:spPr bwMode="auto">
          <a:xfrm>
            <a:off x="2486375" y="2595916"/>
            <a:ext cx="1422400" cy="1347788"/>
          </a:xfrm>
          <a:prstGeom prst="rect">
            <a:avLst/>
          </a:prstGeom>
          <a:noFill/>
          <a:ln w="254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81" name="Rectangle 9"/>
          <p:cNvSpPr>
            <a:spLocks noChangeArrowheads="1"/>
          </p:cNvSpPr>
          <p:nvPr/>
        </p:nvSpPr>
        <p:spPr bwMode="auto">
          <a:xfrm>
            <a:off x="2535588" y="3129317"/>
            <a:ext cx="949043" cy="335989"/>
          </a:xfrm>
          <a:prstGeom prst="rect">
            <a:avLst/>
          </a:prstGeom>
          <a:noFill/>
          <a:ln w="12700">
            <a:noFill/>
            <a:miter lim="800000"/>
            <a:headEnd/>
            <a:tailEnd/>
          </a:ln>
          <a:effectLst/>
        </p:spPr>
        <p:txBody>
          <a:bodyPr wrap="none" lIns="90488" tIns="44450" rIns="90488" bIns="44450">
            <a:spAutoFit/>
          </a:bodyPr>
          <a:lstStyle/>
          <a:p>
            <a:pPr defTabSz="457200" eaLnBrk="1" fontAlgn="auto" hangingPunct="1">
              <a:spcBef>
                <a:spcPts val="0"/>
              </a:spcBef>
              <a:spcAft>
                <a:spcPts val="0"/>
              </a:spcAft>
            </a:pPr>
            <a:r>
              <a:rPr lang="en-US" sz="1600" b="0">
                <a:solidFill>
                  <a:prstClr val="black"/>
                </a:solidFill>
                <a:latin typeface="Calibri"/>
                <a:ea typeface="+mn-ea"/>
                <a:cs typeface="+mn-cs"/>
              </a:rPr>
              <a:t>Datapath</a:t>
            </a:r>
          </a:p>
        </p:txBody>
      </p:sp>
      <p:sp>
        <p:nvSpPr>
          <p:cNvPr id="1487882" name="Rectangle 10"/>
          <p:cNvSpPr>
            <a:spLocks noChangeArrowheads="1"/>
          </p:cNvSpPr>
          <p:nvPr/>
        </p:nvSpPr>
        <p:spPr bwMode="auto">
          <a:xfrm>
            <a:off x="9164987" y="1605316"/>
            <a:ext cx="1117600" cy="2432050"/>
          </a:xfrm>
          <a:prstGeom prst="rect">
            <a:avLst/>
          </a:prstGeom>
          <a:noFill/>
          <a:ln w="254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83" name="Rectangle 11"/>
          <p:cNvSpPr>
            <a:spLocks noChangeArrowheads="1"/>
          </p:cNvSpPr>
          <p:nvPr/>
        </p:nvSpPr>
        <p:spPr bwMode="auto">
          <a:xfrm>
            <a:off x="9186081" y="2595917"/>
            <a:ext cx="1054777" cy="1074653"/>
          </a:xfrm>
          <a:prstGeom prst="rect">
            <a:avLst/>
          </a:prstGeom>
          <a:noFill/>
          <a:ln w="12700">
            <a:noFill/>
            <a:miter lim="800000"/>
            <a:headEnd/>
            <a:tailEnd/>
          </a:ln>
          <a:effectLst/>
        </p:spPr>
        <p:txBody>
          <a:bodyPr wrap="square" lIns="90488" tIns="44450" rIns="90488" bIns="44450">
            <a:spAutoFit/>
          </a:bodyPr>
          <a:lstStyle/>
          <a:p>
            <a:pPr algn="ctr" defTabSz="457200" eaLnBrk="1" fontAlgn="auto" hangingPunct="1">
              <a:spcBef>
                <a:spcPts val="0"/>
              </a:spcBef>
              <a:spcAft>
                <a:spcPts val="0"/>
              </a:spcAft>
            </a:pPr>
            <a:r>
              <a:rPr lang="en-US" sz="1600" b="0" dirty="0">
                <a:solidFill>
                  <a:prstClr val="black"/>
                </a:solidFill>
                <a:latin typeface="Calibri"/>
                <a:ea typeface="+mn-ea"/>
                <a:cs typeface="+mn-cs"/>
              </a:rPr>
              <a:t>Secondary</a:t>
            </a:r>
          </a:p>
          <a:p>
            <a:pPr algn="ctr" defTabSz="457200" eaLnBrk="1" fontAlgn="auto" hangingPunct="1">
              <a:spcBef>
                <a:spcPts val="0"/>
              </a:spcBef>
              <a:spcAft>
                <a:spcPts val="0"/>
              </a:spcAft>
            </a:pPr>
            <a:r>
              <a:rPr lang="en-US" sz="1600" b="0" dirty="0">
                <a:solidFill>
                  <a:prstClr val="black"/>
                </a:solidFill>
                <a:latin typeface="Calibri"/>
                <a:ea typeface="+mn-ea"/>
                <a:cs typeface="+mn-cs"/>
              </a:rPr>
              <a:t>Memory</a:t>
            </a:r>
          </a:p>
          <a:p>
            <a:pPr algn="ctr" defTabSz="457200" eaLnBrk="1" fontAlgn="auto" hangingPunct="1">
              <a:spcBef>
                <a:spcPts val="0"/>
              </a:spcBef>
              <a:spcAft>
                <a:spcPts val="0"/>
              </a:spcAft>
            </a:pPr>
            <a:r>
              <a:rPr lang="en-US" sz="1600" b="0" dirty="0">
                <a:solidFill>
                  <a:prstClr val="black"/>
                </a:solidFill>
                <a:latin typeface="Calibri"/>
                <a:ea typeface="+mn-ea"/>
                <a:cs typeface="+mn-cs"/>
              </a:rPr>
              <a:t>(Disk</a:t>
            </a:r>
          </a:p>
          <a:p>
            <a:pPr algn="ctr" defTabSz="457200" eaLnBrk="1" fontAlgn="auto" hangingPunct="1">
              <a:spcBef>
                <a:spcPts val="0"/>
              </a:spcBef>
              <a:spcAft>
                <a:spcPts val="0"/>
              </a:spcAft>
            </a:pPr>
            <a:r>
              <a:rPr lang="en-US" sz="1600" b="0" dirty="0">
                <a:solidFill>
                  <a:prstClr val="black"/>
                </a:solidFill>
                <a:latin typeface="Calibri"/>
                <a:ea typeface="+mn-ea"/>
                <a:cs typeface="+mn-cs"/>
              </a:rPr>
              <a:t>Or Flash)</a:t>
            </a:r>
          </a:p>
        </p:txBody>
      </p:sp>
      <p:sp>
        <p:nvSpPr>
          <p:cNvPr id="1487884" name="Rectangle 12"/>
          <p:cNvSpPr>
            <a:spLocks noChangeArrowheads="1"/>
          </p:cNvSpPr>
          <p:nvPr/>
        </p:nvSpPr>
        <p:spPr bwMode="auto">
          <a:xfrm>
            <a:off x="2333975" y="1833917"/>
            <a:ext cx="4773506" cy="2219325"/>
          </a:xfrm>
          <a:prstGeom prst="rect">
            <a:avLst/>
          </a:prstGeom>
          <a:noFill/>
          <a:ln w="254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85" name="Rectangle 13"/>
          <p:cNvSpPr>
            <a:spLocks noChangeArrowheads="1"/>
          </p:cNvSpPr>
          <p:nvPr/>
        </p:nvSpPr>
        <p:spPr bwMode="auto">
          <a:xfrm>
            <a:off x="3556799" y="1831191"/>
            <a:ext cx="1968169" cy="335989"/>
          </a:xfrm>
          <a:prstGeom prst="rect">
            <a:avLst/>
          </a:prstGeom>
          <a:noFill/>
          <a:ln w="12700">
            <a:noFill/>
            <a:miter lim="800000"/>
            <a:headEnd/>
            <a:tailEnd/>
          </a:ln>
          <a:effectLst/>
        </p:spPr>
        <p:txBody>
          <a:bodyPr wrap="none" lIns="90488" tIns="44450" rIns="90488" bIns="44450">
            <a:spAutoFit/>
          </a:bodyPr>
          <a:lstStyle/>
          <a:p>
            <a:pPr defTabSz="457200" eaLnBrk="1" fontAlgn="auto" hangingPunct="1">
              <a:spcBef>
                <a:spcPts val="0"/>
              </a:spcBef>
              <a:spcAft>
                <a:spcPts val="0"/>
              </a:spcAft>
            </a:pPr>
            <a:r>
              <a:rPr lang="en-US" sz="1600" b="0" dirty="0">
                <a:solidFill>
                  <a:prstClr val="black"/>
                </a:solidFill>
                <a:latin typeface="Calibri"/>
                <a:ea typeface="+mn-ea"/>
                <a:cs typeface="+mn-cs"/>
              </a:rPr>
              <a:t>On-Chip Components</a:t>
            </a:r>
          </a:p>
        </p:txBody>
      </p:sp>
      <p:sp>
        <p:nvSpPr>
          <p:cNvPr id="1487886" name="Line 14"/>
          <p:cNvSpPr>
            <a:spLocks noChangeShapeType="1"/>
          </p:cNvSpPr>
          <p:nvPr/>
        </p:nvSpPr>
        <p:spPr bwMode="auto">
          <a:xfrm flipV="1">
            <a:off x="3754787" y="1452916"/>
            <a:ext cx="5791200" cy="1676400"/>
          </a:xfrm>
          <a:prstGeom prst="line">
            <a:avLst/>
          </a:prstGeom>
          <a:noFill/>
          <a:ln w="28575">
            <a:solidFill>
              <a:schemeClr val="tx1"/>
            </a:solidFill>
            <a:prstDash val="dashDot"/>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87" name="Line 15"/>
          <p:cNvSpPr>
            <a:spLocks noChangeShapeType="1"/>
          </p:cNvSpPr>
          <p:nvPr/>
        </p:nvSpPr>
        <p:spPr bwMode="auto">
          <a:xfrm>
            <a:off x="3851625" y="3902430"/>
            <a:ext cx="5541962" cy="217487"/>
          </a:xfrm>
          <a:prstGeom prst="line">
            <a:avLst/>
          </a:prstGeom>
          <a:noFill/>
          <a:ln w="28575">
            <a:solidFill>
              <a:schemeClr val="tx1"/>
            </a:solidFill>
            <a:prstDash val="dashDot"/>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88" name="Rectangle 16"/>
          <p:cNvSpPr>
            <a:spLocks noChangeArrowheads="1"/>
          </p:cNvSpPr>
          <p:nvPr/>
        </p:nvSpPr>
        <p:spPr bwMode="auto">
          <a:xfrm>
            <a:off x="3476975" y="3195991"/>
            <a:ext cx="355600" cy="693738"/>
          </a:xfrm>
          <a:prstGeom prst="rect">
            <a:avLst/>
          </a:prstGeom>
          <a:noFill/>
          <a:ln w="254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89" name="Rectangle 17"/>
          <p:cNvSpPr>
            <a:spLocks noChangeArrowheads="1"/>
          </p:cNvSpPr>
          <p:nvPr/>
        </p:nvSpPr>
        <p:spPr bwMode="auto">
          <a:xfrm rot="5400000">
            <a:off x="3187256" y="3468248"/>
            <a:ext cx="1011238" cy="333375"/>
          </a:xfrm>
          <a:prstGeom prst="rect">
            <a:avLst/>
          </a:prstGeom>
          <a:noFill/>
          <a:ln w="12700">
            <a:noFill/>
            <a:miter lim="800000"/>
            <a:headEnd/>
            <a:tailEnd/>
          </a:ln>
          <a:effectLst/>
        </p:spPr>
        <p:txBody>
          <a:bodyPr lIns="90488" tIns="44450" rIns="90488" bIns="44450">
            <a:spAutoFit/>
          </a:bodyPr>
          <a:lstStyle/>
          <a:p>
            <a:pPr defTabSz="457200" eaLnBrk="1" fontAlgn="auto" hangingPunct="1">
              <a:spcBef>
                <a:spcPts val="0"/>
              </a:spcBef>
              <a:spcAft>
                <a:spcPts val="0"/>
              </a:spcAft>
            </a:pPr>
            <a:r>
              <a:rPr lang="en-US" sz="1600" b="0">
                <a:solidFill>
                  <a:prstClr val="black"/>
                </a:solidFill>
                <a:latin typeface="Calibri"/>
                <a:ea typeface="+mn-ea"/>
                <a:cs typeface="+mn-cs"/>
              </a:rPr>
              <a:t>RegFile</a:t>
            </a:r>
          </a:p>
        </p:txBody>
      </p:sp>
      <p:sp>
        <p:nvSpPr>
          <p:cNvPr id="1487891" name="Rectangle 19" descr="10%"/>
          <p:cNvSpPr>
            <a:spLocks noChangeArrowheads="1"/>
          </p:cNvSpPr>
          <p:nvPr/>
        </p:nvSpPr>
        <p:spPr bwMode="auto">
          <a:xfrm>
            <a:off x="7564787" y="2519717"/>
            <a:ext cx="1041400" cy="1350963"/>
          </a:xfrm>
          <a:prstGeom prst="rect">
            <a:avLst/>
          </a:prstGeom>
          <a:noFill/>
          <a:ln w="254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92" name="Rectangle 20"/>
          <p:cNvSpPr>
            <a:spLocks noChangeArrowheads="1"/>
          </p:cNvSpPr>
          <p:nvPr/>
        </p:nvSpPr>
        <p:spPr bwMode="auto">
          <a:xfrm>
            <a:off x="7656862" y="2824517"/>
            <a:ext cx="915988" cy="822325"/>
          </a:xfrm>
          <a:prstGeom prst="rect">
            <a:avLst/>
          </a:prstGeom>
          <a:noFill/>
          <a:ln w="12700">
            <a:noFill/>
            <a:miter lim="800000"/>
            <a:headEnd/>
            <a:tailEnd/>
          </a:ln>
          <a:effectLst/>
        </p:spPr>
        <p:txBody>
          <a:bodyPr wrap="none" lIns="90488" tIns="44450" rIns="90488" bIns="44450">
            <a:spAutoFit/>
          </a:bodyPr>
          <a:lstStyle/>
          <a:p>
            <a:pPr algn="ctr" defTabSz="457200" eaLnBrk="1" fontAlgn="auto" hangingPunct="1">
              <a:spcBef>
                <a:spcPts val="0"/>
              </a:spcBef>
              <a:spcAft>
                <a:spcPts val="0"/>
              </a:spcAft>
            </a:pPr>
            <a:r>
              <a:rPr lang="en-US" sz="1600" b="0">
                <a:solidFill>
                  <a:srgbClr val="000000"/>
                </a:solidFill>
                <a:latin typeface="Calibri"/>
                <a:ea typeface="+mn-ea"/>
                <a:cs typeface="+mn-cs"/>
              </a:rPr>
              <a:t>Main</a:t>
            </a:r>
          </a:p>
          <a:p>
            <a:pPr algn="ctr" defTabSz="457200" eaLnBrk="1" fontAlgn="auto" hangingPunct="1">
              <a:spcBef>
                <a:spcPts val="0"/>
              </a:spcBef>
              <a:spcAft>
                <a:spcPts val="0"/>
              </a:spcAft>
            </a:pPr>
            <a:r>
              <a:rPr lang="en-US" sz="1600" b="0">
                <a:solidFill>
                  <a:srgbClr val="000000"/>
                </a:solidFill>
                <a:latin typeface="Calibri"/>
                <a:ea typeface="+mn-ea"/>
                <a:cs typeface="+mn-cs"/>
              </a:rPr>
              <a:t>Memory</a:t>
            </a:r>
          </a:p>
          <a:p>
            <a:pPr algn="ctr" defTabSz="457200" eaLnBrk="1" fontAlgn="auto" hangingPunct="1">
              <a:spcBef>
                <a:spcPts val="0"/>
              </a:spcBef>
              <a:spcAft>
                <a:spcPts val="0"/>
              </a:spcAft>
            </a:pPr>
            <a:r>
              <a:rPr lang="en-US" sz="1600" b="0">
                <a:solidFill>
                  <a:srgbClr val="000000"/>
                </a:solidFill>
                <a:latin typeface="Calibri"/>
                <a:ea typeface="+mn-ea"/>
                <a:cs typeface="+mn-cs"/>
              </a:rPr>
              <a:t>(DRAM)</a:t>
            </a:r>
          </a:p>
        </p:txBody>
      </p:sp>
      <p:sp>
        <p:nvSpPr>
          <p:cNvPr id="1487893" name="Rectangle 21"/>
          <p:cNvSpPr>
            <a:spLocks noChangeArrowheads="1"/>
          </p:cNvSpPr>
          <p:nvPr/>
        </p:nvSpPr>
        <p:spPr bwMode="auto">
          <a:xfrm rot="5400000">
            <a:off x="4638882" y="3351769"/>
            <a:ext cx="686086" cy="582211"/>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lIns="90488" tIns="44450" rIns="90488" bIns="44450">
            <a:spAutoFit/>
          </a:bodyPr>
          <a:lstStyle/>
          <a:p>
            <a:pPr algn="ctr" defTabSz="457200" eaLnBrk="1" fontAlgn="auto" hangingPunct="1">
              <a:spcBef>
                <a:spcPts val="0"/>
              </a:spcBef>
              <a:spcAft>
                <a:spcPts val="0"/>
              </a:spcAft>
            </a:pPr>
            <a:r>
              <a:rPr lang="en-US" sz="1600" b="0" dirty="0">
                <a:solidFill>
                  <a:srgbClr val="000000"/>
                </a:solidFill>
                <a:latin typeface="Calibri"/>
              </a:rPr>
              <a:t>Data</a:t>
            </a:r>
          </a:p>
          <a:p>
            <a:pPr algn="ctr" defTabSz="457200" eaLnBrk="1" fontAlgn="auto" hangingPunct="1">
              <a:spcBef>
                <a:spcPts val="0"/>
              </a:spcBef>
              <a:spcAft>
                <a:spcPts val="0"/>
              </a:spcAft>
            </a:pPr>
            <a:r>
              <a:rPr lang="en-US" sz="1600" b="0" dirty="0">
                <a:solidFill>
                  <a:srgbClr val="000000"/>
                </a:solidFill>
                <a:latin typeface="Calibri"/>
              </a:rPr>
              <a:t>Cache</a:t>
            </a:r>
          </a:p>
        </p:txBody>
      </p:sp>
      <p:sp>
        <p:nvSpPr>
          <p:cNvPr id="1487895" name="Rectangle 23"/>
          <p:cNvSpPr>
            <a:spLocks noChangeArrowheads="1"/>
          </p:cNvSpPr>
          <p:nvPr/>
        </p:nvSpPr>
        <p:spPr bwMode="auto">
          <a:xfrm rot="5400000">
            <a:off x="4646818" y="2665969"/>
            <a:ext cx="686086" cy="582211"/>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lIns="90488" tIns="44450" rIns="90488" bIns="44450">
            <a:spAutoFit/>
          </a:bodyPr>
          <a:lstStyle/>
          <a:p>
            <a:pPr algn="ctr" defTabSz="457200" eaLnBrk="1" fontAlgn="auto" hangingPunct="1">
              <a:spcBef>
                <a:spcPts val="0"/>
              </a:spcBef>
              <a:spcAft>
                <a:spcPts val="0"/>
              </a:spcAft>
            </a:pPr>
            <a:r>
              <a:rPr lang="en-US" sz="1600" b="0" dirty="0" err="1">
                <a:solidFill>
                  <a:srgbClr val="000000"/>
                </a:solidFill>
                <a:latin typeface="Calibri"/>
              </a:rPr>
              <a:t>Instr</a:t>
            </a:r>
            <a:endParaRPr lang="en-US" sz="1600" b="0" dirty="0">
              <a:solidFill>
                <a:srgbClr val="000000"/>
              </a:solidFill>
              <a:latin typeface="Calibri"/>
            </a:endParaRPr>
          </a:p>
          <a:p>
            <a:pPr algn="ctr" defTabSz="457200" eaLnBrk="1" fontAlgn="auto" hangingPunct="1">
              <a:spcBef>
                <a:spcPts val="0"/>
              </a:spcBef>
              <a:spcAft>
                <a:spcPts val="0"/>
              </a:spcAft>
            </a:pPr>
            <a:r>
              <a:rPr lang="en-US" sz="1600" b="0" dirty="0">
                <a:solidFill>
                  <a:srgbClr val="000000"/>
                </a:solidFill>
                <a:latin typeface="Calibri"/>
              </a:rPr>
              <a:t>Cache</a:t>
            </a:r>
          </a:p>
        </p:txBody>
      </p:sp>
      <p:sp>
        <p:nvSpPr>
          <p:cNvPr id="1487901" name="Rectangle 29"/>
          <p:cNvSpPr>
            <a:spLocks noChangeArrowheads="1"/>
          </p:cNvSpPr>
          <p:nvPr/>
        </p:nvSpPr>
        <p:spPr bwMode="auto">
          <a:xfrm>
            <a:off x="1697387" y="4272316"/>
            <a:ext cx="8618432" cy="293670"/>
          </a:xfrm>
          <a:prstGeom prst="rect">
            <a:avLst/>
          </a:prstGeom>
          <a:noFill/>
          <a:ln w="12700">
            <a:noFill/>
            <a:miter lim="800000"/>
            <a:headEnd/>
            <a:tailEnd/>
          </a:ln>
          <a:effectLst/>
        </p:spPr>
        <p:txBody>
          <a:bodyPr wrap="none" lIns="63500" tIns="25400" rIns="63500" bIns="25400">
            <a:spAutoFit/>
          </a:bodyPr>
          <a:lstStyle/>
          <a:p>
            <a:pPr defTabSz="457200" eaLnBrk="1" fontAlgn="auto" hangingPunct="1">
              <a:lnSpc>
                <a:spcPct val="85000"/>
              </a:lnSpc>
              <a:spcBef>
                <a:spcPts val="0"/>
              </a:spcBef>
              <a:spcAft>
                <a:spcPts val="0"/>
              </a:spcAft>
            </a:pPr>
            <a:r>
              <a:rPr lang="en-US" dirty="0">
                <a:solidFill>
                  <a:prstClr val="black"/>
                </a:solidFill>
                <a:latin typeface="Calibri"/>
                <a:ea typeface="+mn-ea"/>
                <a:cs typeface="+mn-cs"/>
              </a:rPr>
              <a:t>Speed (cycles):        </a:t>
            </a:r>
            <a:r>
              <a:rPr lang="en-US" b="0" dirty="0">
                <a:solidFill>
                  <a:prstClr val="black"/>
                </a:solidFill>
                <a:latin typeface="Calibri"/>
                <a:ea typeface="+mn-ea"/>
                <a:cs typeface="Arial" charset="0"/>
              </a:rPr>
              <a:t>½</a:t>
            </a:r>
            <a:r>
              <a:rPr lang="en-US" b="0" dirty="0">
                <a:solidFill>
                  <a:prstClr val="black"/>
                </a:solidFill>
                <a:latin typeface="Calibri"/>
                <a:ea typeface="+mn-ea"/>
                <a:cs typeface="+mn-cs"/>
              </a:rPr>
              <a:t>’s                     1’s                    10’s                       100’s               1,000,000’s</a:t>
            </a:r>
          </a:p>
        </p:txBody>
      </p:sp>
      <p:sp>
        <p:nvSpPr>
          <p:cNvPr id="1487902" name="Rectangle 30"/>
          <p:cNvSpPr>
            <a:spLocks noChangeArrowheads="1"/>
          </p:cNvSpPr>
          <p:nvPr/>
        </p:nvSpPr>
        <p:spPr bwMode="auto">
          <a:xfrm>
            <a:off x="1697388" y="4653316"/>
            <a:ext cx="7963919" cy="293670"/>
          </a:xfrm>
          <a:prstGeom prst="rect">
            <a:avLst/>
          </a:prstGeom>
          <a:noFill/>
          <a:ln w="12700">
            <a:noFill/>
            <a:miter lim="800000"/>
            <a:headEnd/>
            <a:tailEnd/>
          </a:ln>
          <a:effectLst/>
        </p:spPr>
        <p:txBody>
          <a:bodyPr wrap="none" lIns="63500" tIns="25400" rIns="63500" bIns="25400">
            <a:spAutoFit/>
          </a:bodyPr>
          <a:lstStyle/>
          <a:p>
            <a:pPr defTabSz="457200" eaLnBrk="1" fontAlgn="auto" hangingPunct="1">
              <a:lnSpc>
                <a:spcPct val="85000"/>
              </a:lnSpc>
              <a:spcBef>
                <a:spcPts val="0"/>
              </a:spcBef>
              <a:spcAft>
                <a:spcPts val="0"/>
              </a:spcAft>
            </a:pPr>
            <a:r>
              <a:rPr lang="en-US" dirty="0">
                <a:solidFill>
                  <a:prstClr val="black"/>
                </a:solidFill>
                <a:latin typeface="Calibri"/>
                <a:ea typeface="+mn-ea"/>
                <a:cs typeface="+mn-cs"/>
              </a:rPr>
              <a:t>Size (bytes):    </a:t>
            </a:r>
            <a:r>
              <a:rPr lang="en-US" b="0" dirty="0">
                <a:solidFill>
                  <a:prstClr val="black"/>
                </a:solidFill>
                <a:latin typeface="Calibri"/>
                <a:ea typeface="+mn-ea"/>
                <a:cs typeface="+mn-cs"/>
              </a:rPr>
              <a:t>     100’s   </a:t>
            </a:r>
            <a:r>
              <a:rPr lang="en-US" dirty="0">
                <a:solidFill>
                  <a:prstClr val="black"/>
                </a:solidFill>
                <a:latin typeface="Calibri"/>
                <a:ea typeface="+mn-ea"/>
                <a:cs typeface="+mn-cs"/>
              </a:rPr>
              <a:t>      </a:t>
            </a:r>
            <a:r>
              <a:rPr lang="en-US" b="0" dirty="0">
                <a:solidFill>
                  <a:prstClr val="black"/>
                </a:solidFill>
                <a:latin typeface="Calibri"/>
                <a:ea typeface="+mn-ea"/>
                <a:cs typeface="+mn-cs"/>
              </a:rPr>
              <a:t>         10K’s                  M’s                          G’s                      T’s</a:t>
            </a:r>
          </a:p>
        </p:txBody>
      </p:sp>
      <p:sp>
        <p:nvSpPr>
          <p:cNvPr id="36" name="Content Placeholder 30"/>
          <p:cNvSpPr>
            <a:spLocks noGrp="1"/>
          </p:cNvSpPr>
          <p:nvPr>
            <p:ph idx="1"/>
          </p:nvPr>
        </p:nvSpPr>
        <p:spPr>
          <a:xfrm>
            <a:off x="1844762" y="5544553"/>
            <a:ext cx="8229600" cy="1193800"/>
          </a:xfrm>
        </p:spPr>
        <p:txBody>
          <a:bodyPr>
            <a:normAutofit/>
          </a:bodyPr>
          <a:lstStyle/>
          <a:p>
            <a:endParaRPr lang="en-US" dirty="0"/>
          </a:p>
        </p:txBody>
      </p:sp>
      <p:grpSp>
        <p:nvGrpSpPr>
          <p:cNvPr id="2" name="Group 29"/>
          <p:cNvGrpSpPr/>
          <p:nvPr/>
        </p:nvGrpSpPr>
        <p:grpSpPr>
          <a:xfrm>
            <a:off x="2005357" y="5023820"/>
            <a:ext cx="7924800" cy="293670"/>
            <a:chOff x="481357" y="4658696"/>
            <a:chExt cx="7924800" cy="293670"/>
          </a:xfrm>
        </p:grpSpPr>
        <p:sp>
          <p:nvSpPr>
            <p:cNvPr id="1487903" name="Rectangle 31"/>
            <p:cNvSpPr>
              <a:spLocks noChangeArrowheads="1"/>
            </p:cNvSpPr>
            <p:nvPr/>
          </p:nvSpPr>
          <p:spPr bwMode="auto">
            <a:xfrm>
              <a:off x="481357" y="4658696"/>
              <a:ext cx="7924800" cy="293670"/>
            </a:xfrm>
            <a:prstGeom prst="rect">
              <a:avLst/>
            </a:prstGeom>
            <a:noFill/>
            <a:ln w="12700">
              <a:noFill/>
              <a:miter lim="800000"/>
              <a:headEnd/>
              <a:tailEnd/>
            </a:ln>
            <a:effectLst/>
          </p:spPr>
          <p:txBody>
            <a:bodyPr lIns="63500" tIns="25400" rIns="63500" bIns="25400">
              <a:spAutoFit/>
            </a:bodyPr>
            <a:lstStyle/>
            <a:p>
              <a:pPr defTabSz="457200" eaLnBrk="1" fontAlgn="auto" hangingPunct="1">
                <a:lnSpc>
                  <a:spcPct val="85000"/>
                </a:lnSpc>
                <a:spcBef>
                  <a:spcPts val="0"/>
                </a:spcBef>
                <a:spcAft>
                  <a:spcPts val="0"/>
                </a:spcAft>
              </a:pPr>
              <a:r>
                <a:rPr lang="en-US" dirty="0">
                  <a:solidFill>
                    <a:prstClr val="black"/>
                  </a:solidFill>
                  <a:latin typeface="Calibri"/>
                  <a:ea typeface="+mn-ea"/>
                  <a:cs typeface="+mn-cs"/>
                </a:rPr>
                <a:t> Cost/bit:         </a:t>
              </a:r>
              <a:r>
                <a:rPr lang="en-US" b="0" dirty="0">
                  <a:solidFill>
                    <a:prstClr val="black"/>
                  </a:solidFill>
                  <a:latin typeface="Calibri"/>
                  <a:ea typeface="+mn-ea"/>
                  <a:cs typeface="+mn-cs"/>
                </a:rPr>
                <a:t>highest                                                                                                 lowest</a:t>
              </a:r>
            </a:p>
          </p:txBody>
        </p:sp>
        <p:cxnSp>
          <p:nvCxnSpPr>
            <p:cNvPr id="29" name="Straight Arrow Connector 28"/>
            <p:cNvCxnSpPr/>
            <p:nvPr/>
          </p:nvCxnSpPr>
          <p:spPr>
            <a:xfrm>
              <a:off x="2739264" y="4817788"/>
              <a:ext cx="4743860" cy="1049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sp>
        <p:nvSpPr>
          <p:cNvPr id="4" name="Slide Number Placeholder 3">
            <a:extLst>
              <a:ext uri="{FF2B5EF4-FFF2-40B4-BE49-F238E27FC236}">
                <a16:creationId xmlns:a16="http://schemas.microsoft.com/office/drawing/2014/main" id="{D8F284F5-C9A4-B347-EBF7-20F2B2B5A499}"/>
              </a:ext>
            </a:extLst>
          </p:cNvPr>
          <p:cNvSpPr txBox="1">
            <a:spLocks/>
          </p:cNvSpPr>
          <p:nvPr/>
        </p:nvSpPr>
        <p:spPr>
          <a:xfrm>
            <a:off x="11582400" y="6416244"/>
            <a:ext cx="524967" cy="344339"/>
          </a:xfrm>
          <a:prstGeom prst="rect">
            <a:avLst/>
          </a:prstGeom>
        </p:spPr>
        <p:txBody>
          <a:bodyPr/>
          <a:lstStyle>
            <a:defPPr>
              <a:defRPr lang="en-US"/>
            </a:defPPr>
            <a:lvl1pPr algn="l" rtl="0" eaLnBrk="0" fontAlgn="base" hangingPunct="0">
              <a:spcBef>
                <a:spcPct val="0"/>
              </a:spcBef>
              <a:spcAft>
                <a:spcPct val="0"/>
              </a:spcAft>
              <a:defRPr sz="1600" b="0" i="0"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lgn="ctr">
              <a:defRPr/>
            </a:pPr>
            <a:fld id="{79ACD604-DE96-4BF4-B014-6BD05026CF1E}" type="slidenum">
              <a:rPr lang="en-US" altLang="zh-CN" smtClean="0">
                <a:solidFill>
                  <a:prstClr val="black"/>
                </a:solidFill>
                <a:latin typeface="Times New Roman" pitchFamily="18" charset="0"/>
                <a:ea typeface="宋体" panose="02010600030101010101" pitchFamily="2" charset="-122"/>
                <a:cs typeface="+mn-cs"/>
              </a:rPr>
              <a:pPr algn="ctr">
                <a:defRPr/>
              </a:pPr>
              <a:t>59</a:t>
            </a:fld>
            <a:endParaRPr lang="en-US" altLang="zh-CN" dirty="0">
              <a:solidFill>
                <a:prstClr val="black"/>
              </a:solidFill>
              <a:latin typeface="Times New Roman" pitchFamily="18" charset="0"/>
              <a:ea typeface="宋体" panose="02010600030101010101" pitchFamily="2" charset="-122"/>
              <a:cs typeface="+mn-cs"/>
            </a:endParaRPr>
          </a:p>
        </p:txBody>
      </p:sp>
    </p:spTree>
    <p:extLst>
      <p:ext uri="{BB962C8B-B14F-4D97-AF65-F5344CB8AC3E}">
        <p14:creationId xmlns:p14="http://schemas.microsoft.com/office/powerpoint/2010/main" val="2617688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8788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48788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8790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8790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7884" grpId="0" animBg="1"/>
      <p:bldP spid="1487885" grpId="0" autoUpdateAnimBg="0"/>
      <p:bldP spid="1487901" grpId="0"/>
      <p:bldP spid="148790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A80E0-836E-AA4F-E019-FDF0C1132427}"/>
              </a:ext>
            </a:extLst>
          </p:cNvPr>
          <p:cNvSpPr>
            <a:spLocks noGrp="1"/>
          </p:cNvSpPr>
          <p:nvPr>
            <p:ph type="title"/>
          </p:nvPr>
        </p:nvSpPr>
        <p:spPr>
          <a:xfrm>
            <a:off x="6678522" y="76200"/>
            <a:ext cx="5361078" cy="533400"/>
          </a:xfrm>
        </p:spPr>
        <p:txBody>
          <a:bodyPr/>
          <a:lstStyle/>
          <a:p>
            <a:r>
              <a:rPr lang="en-GB" dirty="0"/>
              <a:t>Multi-Armed Lawyers Solution w/ Monitors</a:t>
            </a:r>
            <a:endParaRPr lang="en-SE" dirty="0"/>
          </a:p>
        </p:txBody>
      </p:sp>
      <p:sp>
        <p:nvSpPr>
          <p:cNvPr id="3" name="Content Placeholder 2">
            <a:extLst>
              <a:ext uri="{FF2B5EF4-FFF2-40B4-BE49-F238E27FC236}">
                <a16:creationId xmlns:a16="http://schemas.microsoft.com/office/drawing/2014/main" id="{248CA10A-25B8-DFC9-714F-63C34D042C46}"/>
              </a:ext>
            </a:extLst>
          </p:cNvPr>
          <p:cNvSpPr>
            <a:spLocks noGrp="1"/>
          </p:cNvSpPr>
          <p:nvPr>
            <p:ph idx="1"/>
          </p:nvPr>
        </p:nvSpPr>
        <p:spPr>
          <a:xfrm>
            <a:off x="6678522" y="914400"/>
            <a:ext cx="5208678" cy="5105400"/>
          </a:xfrm>
        </p:spPr>
        <p:txBody>
          <a:bodyPr>
            <a:normAutofit/>
          </a:bodyPr>
          <a:lstStyle/>
          <a:p>
            <a:r>
              <a:rPr lang="en-GB" dirty="0" err="1"/>
              <a:t>GrabOne</a:t>
            </a:r>
            <a:r>
              <a:rPr lang="en-GB" dirty="0"/>
              <a:t>() allows a lawyer to grab one chopstick. It puts a lawyer to sleep if he cannot be granted a chopstick without potentially deadlocking the system. </a:t>
            </a:r>
          </a:p>
          <a:p>
            <a:r>
              <a:rPr lang="en-GB" dirty="0" err="1"/>
              <a:t>ReleaseAll</a:t>
            </a:r>
            <a:r>
              <a:rPr lang="en-GB" dirty="0"/>
              <a:t>() allows a lawyer to release all chopsticks that he is holding. It wakes up any other lawyers that can proceed.</a:t>
            </a:r>
          </a:p>
          <a:p>
            <a:r>
              <a:rPr lang="en-GB" dirty="0" err="1"/>
              <a:t>BankerCheck</a:t>
            </a:r>
            <a:r>
              <a:rPr lang="en-GB" dirty="0"/>
              <a:t>() method takes a Lawyer number, checks resources, and returns true if a given lawyer can be granted one new chopstick. </a:t>
            </a:r>
          </a:p>
        </p:txBody>
      </p:sp>
      <p:pic>
        <p:nvPicPr>
          <p:cNvPr id="5" name="Picture 4">
            <a:extLst>
              <a:ext uri="{FF2B5EF4-FFF2-40B4-BE49-F238E27FC236}">
                <a16:creationId xmlns:a16="http://schemas.microsoft.com/office/drawing/2014/main" id="{EC811177-C2FB-017B-65D9-9FEA429C9DC0}"/>
              </a:ext>
            </a:extLst>
          </p:cNvPr>
          <p:cNvPicPr>
            <a:picLocks noChangeAspect="1"/>
          </p:cNvPicPr>
          <p:nvPr/>
        </p:nvPicPr>
        <p:blipFill>
          <a:blip r:embed="rId3"/>
          <a:stretch>
            <a:fillRect/>
          </a:stretch>
        </p:blipFill>
        <p:spPr>
          <a:xfrm>
            <a:off x="304800" y="38100"/>
            <a:ext cx="6373722" cy="6858000"/>
          </a:xfrm>
          <a:prstGeom prst="rect">
            <a:avLst/>
          </a:prstGeom>
        </p:spPr>
      </p:pic>
    </p:spTree>
    <p:extLst>
      <p:ext uri="{BB962C8B-B14F-4D97-AF65-F5344CB8AC3E}">
        <p14:creationId xmlns:p14="http://schemas.microsoft.com/office/powerpoint/2010/main" val="2963137359"/>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615AB-8C31-50B3-3FC9-41C28554893C}"/>
              </a:ext>
            </a:extLst>
          </p:cNvPr>
          <p:cNvSpPr>
            <a:spLocks noGrp="1"/>
          </p:cNvSpPr>
          <p:nvPr>
            <p:ph type="title"/>
          </p:nvPr>
        </p:nvSpPr>
        <p:spPr/>
        <p:txBody>
          <a:bodyPr/>
          <a:lstStyle/>
          <a:p>
            <a:r>
              <a:rPr lang="en-GB" dirty="0"/>
              <a:t>Memory Hierarchy</a:t>
            </a:r>
            <a:endParaRPr lang="en-SE" dirty="0"/>
          </a:p>
        </p:txBody>
      </p:sp>
      <p:sp>
        <p:nvSpPr>
          <p:cNvPr id="3" name="Content Placeholder 2">
            <a:extLst>
              <a:ext uri="{FF2B5EF4-FFF2-40B4-BE49-F238E27FC236}">
                <a16:creationId xmlns:a16="http://schemas.microsoft.com/office/drawing/2014/main" id="{D6D2329D-60A5-586C-8D2A-9626C196E286}"/>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0B4C39DA-31BF-E8AA-1A6A-6C0C1C4E4CDA}"/>
              </a:ext>
            </a:extLst>
          </p:cNvPr>
          <p:cNvPicPr>
            <a:picLocks noChangeAspect="1"/>
          </p:cNvPicPr>
          <p:nvPr/>
        </p:nvPicPr>
        <p:blipFill>
          <a:blip r:embed="rId2"/>
          <a:stretch>
            <a:fillRect/>
          </a:stretch>
        </p:blipFill>
        <p:spPr>
          <a:xfrm>
            <a:off x="1472138" y="1073427"/>
            <a:ext cx="9231013" cy="5391902"/>
          </a:xfrm>
          <a:prstGeom prst="rect">
            <a:avLst/>
          </a:prstGeom>
        </p:spPr>
      </p:pic>
    </p:spTree>
    <p:extLst>
      <p:ext uri="{BB962C8B-B14F-4D97-AF65-F5344CB8AC3E}">
        <p14:creationId xmlns:p14="http://schemas.microsoft.com/office/powerpoint/2010/main" val="17745542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54FEB-C226-C1AE-4F7E-CA470817F858}"/>
              </a:ext>
            </a:extLst>
          </p:cNvPr>
          <p:cNvSpPr>
            <a:spLocks noGrp="1"/>
          </p:cNvSpPr>
          <p:nvPr>
            <p:ph type="title"/>
          </p:nvPr>
        </p:nvSpPr>
        <p:spPr>
          <a:xfrm>
            <a:off x="419449" y="274639"/>
            <a:ext cx="11336392" cy="954107"/>
          </a:xfrm>
        </p:spPr>
        <p:txBody>
          <a:bodyPr/>
          <a:lstStyle/>
          <a:p>
            <a:r>
              <a:rPr lang="en-US" sz="2800" dirty="0"/>
              <a:t>TLB Example This is wrong. A Page is 4KB and can contain 1K integers, not 4 integers.</a:t>
            </a:r>
          </a:p>
        </p:txBody>
      </p:sp>
      <p:sp>
        <p:nvSpPr>
          <p:cNvPr id="3" name="Content Placeholder 2">
            <a:extLst>
              <a:ext uri="{FF2B5EF4-FFF2-40B4-BE49-F238E27FC236}">
                <a16:creationId xmlns:a16="http://schemas.microsoft.com/office/drawing/2014/main" id="{9200DC11-5A69-3D8F-E196-393D27358B2C}"/>
              </a:ext>
            </a:extLst>
          </p:cNvPr>
          <p:cNvSpPr>
            <a:spLocks noGrp="1"/>
          </p:cNvSpPr>
          <p:nvPr>
            <p:ph idx="1"/>
          </p:nvPr>
        </p:nvSpPr>
        <p:spPr>
          <a:xfrm>
            <a:off x="419449" y="1073427"/>
            <a:ext cx="11336392" cy="858925"/>
          </a:xfrm>
        </p:spPr>
        <p:txBody>
          <a:bodyPr>
            <a:normAutofit fontScale="92500" lnSpcReduction="20000"/>
          </a:bodyPr>
          <a:lstStyle/>
          <a:p>
            <a:r>
              <a:rPr lang="en-US" dirty="0"/>
              <a:t>In virtual memory space layout, array elements a[0] to a[2] are in the same memory page with VPN 06; a[3] to a[6] in the same memory page with VPN 07; a[7] to a[9] in the same memory page with VPN 08; </a:t>
            </a:r>
          </a:p>
          <a:p>
            <a:endParaRPr lang="en-US" dirty="0"/>
          </a:p>
        </p:txBody>
      </p:sp>
      <p:graphicFrame>
        <p:nvGraphicFramePr>
          <p:cNvPr id="5" name="내용 개체 틀 6">
            <a:extLst>
              <a:ext uri="{FF2B5EF4-FFF2-40B4-BE49-F238E27FC236}">
                <a16:creationId xmlns:a16="http://schemas.microsoft.com/office/drawing/2014/main" id="{8CC3DBA9-0AD2-409B-3569-9AE92DB09876}"/>
              </a:ext>
            </a:extLst>
          </p:cNvPr>
          <p:cNvGraphicFramePr>
            <a:graphicFrameLocks/>
          </p:cNvGraphicFramePr>
          <p:nvPr/>
        </p:nvGraphicFramePr>
        <p:xfrm>
          <a:off x="1739444" y="1732737"/>
          <a:ext cx="3233176" cy="4909515"/>
        </p:xfrm>
        <a:graphic>
          <a:graphicData uri="http://schemas.openxmlformats.org/drawingml/2006/table">
            <a:tbl>
              <a:tblPr firstRow="1" bandRow="1">
                <a:tableStyleId>{5C22544A-7EE6-4342-B048-85BDC9FD1C3A}</a:tableStyleId>
              </a:tblPr>
              <a:tblGrid>
                <a:gridCol w="989726">
                  <a:extLst>
                    <a:ext uri="{9D8B030D-6E8A-4147-A177-3AD203B41FA5}">
                      <a16:colId xmlns:a16="http://schemas.microsoft.com/office/drawing/2014/main" val="20000"/>
                    </a:ext>
                  </a:extLst>
                </a:gridCol>
                <a:gridCol w="560862">
                  <a:extLst>
                    <a:ext uri="{9D8B030D-6E8A-4147-A177-3AD203B41FA5}">
                      <a16:colId xmlns:a16="http://schemas.microsoft.com/office/drawing/2014/main" val="20001"/>
                    </a:ext>
                  </a:extLst>
                </a:gridCol>
                <a:gridCol w="560863">
                  <a:extLst>
                    <a:ext uri="{9D8B030D-6E8A-4147-A177-3AD203B41FA5}">
                      <a16:colId xmlns:a16="http://schemas.microsoft.com/office/drawing/2014/main" val="20002"/>
                    </a:ext>
                  </a:extLst>
                </a:gridCol>
                <a:gridCol w="560863">
                  <a:extLst>
                    <a:ext uri="{9D8B030D-6E8A-4147-A177-3AD203B41FA5}">
                      <a16:colId xmlns:a16="http://schemas.microsoft.com/office/drawing/2014/main" val="20003"/>
                    </a:ext>
                  </a:extLst>
                </a:gridCol>
                <a:gridCol w="560862">
                  <a:extLst>
                    <a:ext uri="{9D8B030D-6E8A-4147-A177-3AD203B41FA5}">
                      <a16:colId xmlns:a16="http://schemas.microsoft.com/office/drawing/2014/main" val="20004"/>
                    </a:ext>
                  </a:extLst>
                </a:gridCol>
              </a:tblGrid>
              <a:tr h="405774">
                <a:tc gridSpan="5">
                  <a:txBody>
                    <a:bodyPr/>
                    <a:lstStyle/>
                    <a:p>
                      <a:pPr algn="ctr" latinLnBrk="1"/>
                      <a:r>
                        <a:rPr lang="en-US" altLang="ko-KR" sz="1600" b="1">
                          <a:solidFill>
                            <a:schemeClr val="tx1"/>
                          </a:solidFill>
                          <a:latin typeface="맑은 고딕" pitchFamily="50" charset="-127"/>
                          <a:ea typeface="맑은 고딕" pitchFamily="50" charset="-127"/>
                        </a:rPr>
                        <a:t>                 OFFSET</a:t>
                      </a:r>
                    </a:p>
                    <a:p>
                      <a:pPr algn="r" latinLnBrk="1"/>
                      <a:r>
                        <a:rPr lang="en-US" altLang="ko-KR" sz="1200" b="1">
                          <a:solidFill>
                            <a:schemeClr val="tx1"/>
                          </a:solidFill>
                          <a:latin typeface="맑은 고딕" pitchFamily="50" charset="-127"/>
                          <a:ea typeface="맑은 고딕" pitchFamily="50" charset="-127"/>
                        </a:rPr>
                        <a:t>00</a:t>
                      </a:r>
                      <a:r>
                        <a:rPr lang="en-US" altLang="ko-KR" sz="1200" b="1" baseline="0">
                          <a:solidFill>
                            <a:schemeClr val="tx1"/>
                          </a:solidFill>
                          <a:latin typeface="맑은 고딕" pitchFamily="50" charset="-127"/>
                          <a:ea typeface="맑은 고딕" pitchFamily="50" charset="-127"/>
                        </a:rPr>
                        <a:t>      04      08      12      16</a:t>
                      </a:r>
                      <a:endParaRPr lang="ko-KR" altLang="en-US" sz="1200" b="1">
                        <a:solidFill>
                          <a:schemeClr val="tx1"/>
                        </a:solidFill>
                        <a:latin typeface="맑은 고딕" pitchFamily="50" charset="-127"/>
                        <a:ea typeface="맑은 고딕" pitchFamily="50" charset="-127"/>
                      </a:endParaRPr>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0"/>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00</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1"/>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01</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2"/>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03</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3"/>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04</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b="1" kern="1200" baseline="0">
                        <a:solidFill>
                          <a:schemeClr val="tx1"/>
                        </a:solidFill>
                        <a:latin typeface="맑은 고딕" pitchFamily="50" charset="-127"/>
                        <a:ea typeface="맑은 고딕" pitchFamily="50" charset="-127"/>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4"/>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05</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5"/>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06</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sz="1200" b="1">
                          <a:latin typeface="맑은 고딕" pitchFamily="50" charset="-127"/>
                          <a:ea typeface="맑은 고딕" pitchFamily="50" charset="-127"/>
                        </a:rPr>
                        <a:t>a[0]</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a[1]</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a[2]</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6"/>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07</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a:txBody>
                    <a:bodyPr/>
                    <a:lstStyle/>
                    <a:p>
                      <a:pPr latinLnBrk="1"/>
                      <a:r>
                        <a:rPr lang="en-US" altLang="ko-KR" sz="1200" b="1">
                          <a:latin typeface="맑은 고딕" pitchFamily="50" charset="-127"/>
                          <a:ea typeface="맑은 고딕" pitchFamily="50" charset="-127"/>
                        </a:rPr>
                        <a:t>a[3]</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a[4]</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a[5]</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a[6]</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7"/>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08</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a:txBody>
                    <a:bodyPr/>
                    <a:lstStyle/>
                    <a:p>
                      <a:pPr latinLnBrk="1"/>
                      <a:r>
                        <a:rPr lang="en-US" altLang="ko-KR" sz="1200" b="1">
                          <a:latin typeface="맑은 고딕" pitchFamily="50" charset="-127"/>
                          <a:ea typeface="맑은 고딕" pitchFamily="50" charset="-127"/>
                        </a:rPr>
                        <a:t>a[7]</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a[8]</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a[9]</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09</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9"/>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10</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10"/>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11</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11"/>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12</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12"/>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13</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13"/>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14</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14"/>
                  </a:ext>
                </a:extLst>
              </a:tr>
              <a:tr h="292757">
                <a:tc>
                  <a:txBody>
                    <a:bodyPr/>
                    <a:lstStyle/>
                    <a:p>
                      <a:pPr algn="r" latinLnBrk="1"/>
                      <a:r>
                        <a:rPr lang="en-US" altLang="ko-KR" sz="1200" b="1" dirty="0">
                          <a:solidFill>
                            <a:schemeClr val="tx1"/>
                          </a:solidFill>
                          <a:latin typeface="맑은 고딕" pitchFamily="50" charset="-127"/>
                          <a:ea typeface="맑은 고딕" pitchFamily="50" charset="-127"/>
                        </a:rPr>
                        <a:t>VPN</a:t>
                      </a:r>
                      <a:r>
                        <a:rPr lang="en-US" altLang="ko-KR" sz="1200" b="1" baseline="0" dirty="0">
                          <a:solidFill>
                            <a:schemeClr val="tx1"/>
                          </a:solidFill>
                          <a:latin typeface="맑은 고딕" pitchFamily="50" charset="-127"/>
                          <a:ea typeface="맑은 고딕" pitchFamily="50" charset="-127"/>
                        </a:rPr>
                        <a:t> = 15</a:t>
                      </a:r>
                      <a:endParaRPr lang="ko-KR" altLang="en-US" sz="1200" b="1" dirty="0">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dirty="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15"/>
                  </a:ext>
                </a:extLst>
              </a:tr>
            </a:tbl>
          </a:graphicData>
        </a:graphic>
      </p:graphicFrame>
      <p:sp>
        <p:nvSpPr>
          <p:cNvPr id="6" name="직사각형 8">
            <a:extLst>
              <a:ext uri="{FF2B5EF4-FFF2-40B4-BE49-F238E27FC236}">
                <a16:creationId xmlns:a16="http://schemas.microsoft.com/office/drawing/2014/main" id="{09973538-8070-0B12-FBFE-9D49601D6EA7}"/>
              </a:ext>
            </a:extLst>
          </p:cNvPr>
          <p:cNvSpPr/>
          <p:nvPr/>
        </p:nvSpPr>
        <p:spPr>
          <a:xfrm>
            <a:off x="5046363" y="2152559"/>
            <a:ext cx="5126959" cy="1900520"/>
          </a:xfrm>
          <a:prstGeom prst="rect">
            <a:avLst/>
          </a:prstGeom>
          <a:solidFill>
            <a:schemeClr val="bg1"/>
          </a:solidFill>
          <a:ln w="12700">
            <a:noFill/>
          </a:ln>
          <a:effectLst/>
        </p:spPr>
        <p:style>
          <a:lnRef idx="3">
            <a:schemeClr val="lt1"/>
          </a:lnRef>
          <a:fillRef idx="1">
            <a:schemeClr val="accent1"/>
          </a:fillRef>
          <a:effectRef idx="1">
            <a:schemeClr val="accent1"/>
          </a:effectRef>
          <a:fontRef idx="minor">
            <a:schemeClr val="lt1"/>
          </a:fontRef>
        </p:style>
        <p:txBody>
          <a:bodyPr wrap="square" lIns="252000" rtlCol="0" anchor="ctr">
            <a:sp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fontAlgn="auto">
              <a:lnSpc>
                <a:spcPct val="150000"/>
              </a:lnSpc>
              <a:spcBef>
                <a:spcPts val="0"/>
              </a:spcBef>
              <a:spcAft>
                <a:spcPts val="0"/>
              </a:spcAft>
            </a:pPr>
            <a:r>
              <a:rPr lang="en-US" altLang="ko-KR" sz="2000" dirty="0">
                <a:solidFill>
                  <a:prstClr val="black"/>
                </a:solidFill>
                <a:latin typeface="Courier New" pitchFamily="49" charset="0"/>
                <a:ea typeface="맑은 고딕" pitchFamily="50" charset="-127"/>
                <a:cs typeface="Courier New" pitchFamily="49" charset="0"/>
              </a:rPr>
              <a:t>0:	</a:t>
            </a:r>
            <a:r>
              <a:rPr lang="en-US" altLang="ko-KR" sz="2000" dirty="0">
                <a:solidFill>
                  <a:srgbClr val="00B050"/>
                </a:solidFill>
                <a:latin typeface="Courier New" pitchFamily="49" charset="0"/>
                <a:ea typeface="맑은 고딕" pitchFamily="50" charset="-127"/>
                <a:cs typeface="Courier New" pitchFamily="49" charset="0"/>
              </a:rPr>
              <a:t>int </a:t>
            </a:r>
            <a:r>
              <a:rPr lang="en-US" altLang="ko-KR" sz="2000" dirty="0">
                <a:solidFill>
                  <a:prstClr val="black"/>
                </a:solidFill>
                <a:latin typeface="Courier New" pitchFamily="49" charset="0"/>
                <a:ea typeface="맑은 고딕" pitchFamily="50" charset="-127"/>
                <a:cs typeface="Courier New" pitchFamily="49" charset="0"/>
              </a:rPr>
              <a:t>sum = 0 ; 	</a:t>
            </a:r>
          </a:p>
          <a:p>
            <a:pPr fontAlgn="auto">
              <a:lnSpc>
                <a:spcPct val="150000"/>
              </a:lnSpc>
              <a:spcBef>
                <a:spcPts val="0"/>
              </a:spcBef>
              <a:spcAft>
                <a:spcPts val="0"/>
              </a:spcAft>
            </a:pPr>
            <a:r>
              <a:rPr lang="en-US" altLang="ko-KR" sz="2000" dirty="0">
                <a:solidFill>
                  <a:prstClr val="black"/>
                </a:solidFill>
                <a:latin typeface="Courier New" pitchFamily="49" charset="0"/>
                <a:ea typeface="맑은 고딕" pitchFamily="50" charset="-127"/>
                <a:cs typeface="Courier New" pitchFamily="49" charset="0"/>
              </a:rPr>
              <a:t>1:	</a:t>
            </a:r>
            <a:r>
              <a:rPr lang="en-US" altLang="ko-KR" sz="2000" dirty="0">
                <a:solidFill>
                  <a:srgbClr val="F79646">
                    <a:lumMod val="75000"/>
                  </a:srgbClr>
                </a:solidFill>
                <a:latin typeface="Courier New" pitchFamily="49" charset="0"/>
                <a:ea typeface="맑은 고딕" pitchFamily="50" charset="-127"/>
                <a:cs typeface="Courier New" pitchFamily="49" charset="0"/>
              </a:rPr>
              <a:t>for</a:t>
            </a:r>
            <a:r>
              <a:rPr lang="en-US" altLang="ko-KR" sz="2000" dirty="0">
                <a:solidFill>
                  <a:prstClr val="black"/>
                </a:solidFill>
                <a:latin typeface="Courier New" pitchFamily="49" charset="0"/>
                <a:ea typeface="맑은 고딕" pitchFamily="50" charset="-127"/>
                <a:cs typeface="Courier New" pitchFamily="49" charset="0"/>
              </a:rPr>
              <a:t>( i=0; i&lt;10; i++){</a:t>
            </a:r>
          </a:p>
          <a:p>
            <a:pPr fontAlgn="auto">
              <a:lnSpc>
                <a:spcPct val="150000"/>
              </a:lnSpc>
              <a:spcBef>
                <a:spcPts val="0"/>
              </a:spcBef>
              <a:spcAft>
                <a:spcPts val="0"/>
              </a:spcAft>
            </a:pPr>
            <a:r>
              <a:rPr lang="en-US" altLang="ko-KR" sz="2000" dirty="0">
                <a:solidFill>
                  <a:prstClr val="black"/>
                </a:solidFill>
                <a:latin typeface="Courier New" pitchFamily="49" charset="0"/>
                <a:ea typeface="맑은 고딕" pitchFamily="50" charset="-127"/>
                <a:cs typeface="Courier New" pitchFamily="49" charset="0"/>
              </a:rPr>
              <a:t>2:		sum+=a[i];</a:t>
            </a:r>
          </a:p>
          <a:p>
            <a:pPr fontAlgn="auto">
              <a:lnSpc>
                <a:spcPct val="150000"/>
              </a:lnSpc>
              <a:spcBef>
                <a:spcPts val="0"/>
              </a:spcBef>
              <a:spcAft>
                <a:spcPts val="0"/>
              </a:spcAft>
            </a:pPr>
            <a:r>
              <a:rPr lang="en-US" altLang="ko-KR" sz="2000" dirty="0">
                <a:solidFill>
                  <a:prstClr val="black"/>
                </a:solidFill>
                <a:latin typeface="Courier New" pitchFamily="49" charset="0"/>
                <a:ea typeface="맑은 고딕" pitchFamily="50" charset="-127"/>
                <a:cs typeface="Courier New" pitchFamily="49" charset="0"/>
              </a:rPr>
              <a:t>3:	}</a:t>
            </a:r>
          </a:p>
        </p:txBody>
      </p:sp>
      <p:sp>
        <p:nvSpPr>
          <p:cNvPr id="7" name="모서리가 둥근 직사각형 9">
            <a:extLst>
              <a:ext uri="{FF2B5EF4-FFF2-40B4-BE49-F238E27FC236}">
                <a16:creationId xmlns:a16="http://schemas.microsoft.com/office/drawing/2014/main" id="{BCBB2C9C-51EB-52D2-C02E-A3035B8A21DD}"/>
              </a:ext>
            </a:extLst>
          </p:cNvPr>
          <p:cNvSpPr/>
          <p:nvPr/>
        </p:nvSpPr>
        <p:spPr>
          <a:xfrm>
            <a:off x="5517978" y="4053079"/>
            <a:ext cx="5702664" cy="2530282"/>
          </a:xfrm>
          <a:prstGeom prst="roundRect">
            <a:avLst/>
          </a:prstGeom>
          <a:noFill/>
          <a:ln w="15875">
            <a:noFill/>
          </a:ln>
          <a:effectLst/>
        </p:spPr>
        <p:style>
          <a:lnRef idx="3">
            <a:schemeClr val="lt1"/>
          </a:lnRef>
          <a:fillRef idx="1">
            <a:schemeClr val="accent1"/>
          </a:fillRef>
          <a:effectRef idx="1">
            <a:schemeClr val="accent1"/>
          </a:effectRef>
          <a:fontRef idx="minor">
            <a:schemeClr val="lt1"/>
          </a:fontRef>
        </p:style>
        <p:txBody>
          <a:bodyPr wrap="square" lIns="108000" rIns="108000" rtlCol="0" anchor="ctr">
            <a:noAutofit/>
          </a:bodyPr>
          <a:lstStyle/>
          <a:p>
            <a:pPr defTabSz="457200" eaLnBrk="1" fontAlgn="auto" hangingPunct="1">
              <a:spcBef>
                <a:spcPts val="0"/>
              </a:spcBef>
              <a:spcAft>
                <a:spcPts val="0"/>
              </a:spcAft>
            </a:pPr>
            <a:r>
              <a:rPr lang="en-US" altLang="ko-KR" b="0" dirty="0">
                <a:solidFill>
                  <a:prstClr val="black"/>
                </a:solidFill>
                <a:latin typeface="맑은 고딕" pitchFamily="50" charset="-127"/>
                <a:ea typeface="맑은 고딕" pitchFamily="50" charset="-127"/>
                <a:cs typeface="Courier New" pitchFamily="49" charset="0"/>
              </a:rPr>
              <a:t>3 misses for looking up physical memory addresses of a[0], a[3], and a[7]. 7 hits for looking up physical memory addresses of the other array elements a[0], a[3], and a[7]. Thus </a:t>
            </a:r>
            <a:r>
              <a:rPr lang="en-GB" altLang="ko-KR" b="0" dirty="0">
                <a:solidFill>
                  <a:prstClr val="black"/>
                </a:solidFill>
                <a:latin typeface="맑은 고딕" pitchFamily="50" charset="-127"/>
                <a:ea typeface="맑은 고딕" pitchFamily="50" charset="-127"/>
                <a:cs typeface="Courier New" pitchFamily="49" charset="0"/>
              </a:rPr>
              <a:t>TLB hit rate is 70%. </a:t>
            </a:r>
            <a:endParaRPr lang="en-US" altLang="ko-KR" b="0" dirty="0">
              <a:solidFill>
                <a:prstClr val="black"/>
              </a:solidFill>
              <a:latin typeface="맑은 고딕" pitchFamily="50" charset="-127"/>
              <a:ea typeface="맑은 고딕" pitchFamily="50" charset="-127"/>
              <a:cs typeface="Courier New" pitchFamily="49" charset="0"/>
            </a:endParaRPr>
          </a:p>
          <a:p>
            <a:pPr defTabSz="457200" eaLnBrk="1" fontAlgn="auto" hangingPunct="1">
              <a:spcBef>
                <a:spcPts val="0"/>
              </a:spcBef>
              <a:spcAft>
                <a:spcPts val="0"/>
              </a:spcAft>
            </a:pPr>
            <a:r>
              <a:rPr lang="en-US" altLang="ko-KR" sz="1800" dirty="0">
                <a:solidFill>
                  <a:prstClr val="black"/>
                </a:solidFill>
                <a:latin typeface="맑은 고딕" pitchFamily="50" charset="-127"/>
                <a:ea typeface="맑은 고딕" pitchFamily="50" charset="-127"/>
                <a:cs typeface="Courier New" pitchFamily="49" charset="0"/>
              </a:rPr>
              <a:t>TLB improves performance due to </a:t>
            </a:r>
            <a:r>
              <a:rPr lang="en-US" altLang="ko-KR" sz="1800" dirty="0">
                <a:solidFill>
                  <a:srgbClr val="FF0000"/>
                </a:solidFill>
                <a:latin typeface="맑은 고딕" pitchFamily="50" charset="-127"/>
                <a:ea typeface="맑은 고딕" pitchFamily="50" charset="-127"/>
                <a:cs typeface="Courier New" pitchFamily="49" charset="0"/>
              </a:rPr>
              <a:t>spatial locality of page table lookups.</a:t>
            </a:r>
            <a:endParaRPr lang="en-US" altLang="ko-KR" b="0" dirty="0">
              <a:solidFill>
                <a:prstClr val="black"/>
              </a:solidFill>
              <a:latin typeface="맑은 고딕" pitchFamily="50" charset="-127"/>
              <a:ea typeface="맑은 고딕" pitchFamily="50" charset="-127"/>
              <a:cs typeface="Courier New" pitchFamily="49" charset="0"/>
            </a:endParaRPr>
          </a:p>
        </p:txBody>
      </p:sp>
      <p:sp>
        <p:nvSpPr>
          <p:cNvPr id="9" name="灯片编号占位符 2">
            <a:extLst>
              <a:ext uri="{FF2B5EF4-FFF2-40B4-BE49-F238E27FC236}">
                <a16:creationId xmlns:a16="http://schemas.microsoft.com/office/drawing/2014/main" id="{4B4FD030-407D-04A7-7E86-DF0604553D9F}"/>
              </a:ext>
            </a:extLst>
          </p:cNvPr>
          <p:cNvSpPr>
            <a:spLocks noGrp="1"/>
          </p:cNvSpPr>
          <p:nvPr>
            <p:ph type="sldNum" sz="quarter" idx="11"/>
          </p:nvPr>
        </p:nvSpPr>
        <p:spPr>
          <a:xfrm>
            <a:off x="11597312" y="6492875"/>
            <a:ext cx="569288" cy="365125"/>
          </a:xfrm>
        </p:spPr>
        <p:txBody>
          <a:bodyPr/>
          <a:lstStyle>
            <a:lvl1pPr>
              <a:defRPr b="0"/>
            </a:lvl1pPr>
          </a:lstStyle>
          <a:p>
            <a:pPr algn="r"/>
            <a:fld id="{91853A39-49B3-554A-AE82-85611CEBD8E3}" type="slidenum">
              <a:rPr lang="nb-NO" smtClean="0">
                <a:latin typeface="Arial"/>
                <a:cs typeface="Arial"/>
              </a:rPr>
              <a:pPr algn="r"/>
              <a:t>61</a:t>
            </a:fld>
            <a:endParaRPr lang="nb-NO">
              <a:latin typeface="Arial"/>
              <a:cs typeface="Arial"/>
            </a:endParaRPr>
          </a:p>
        </p:txBody>
      </p:sp>
      <p:sp>
        <p:nvSpPr>
          <p:cNvPr id="10" name="모서리가 둥근 직사각형 9">
            <a:extLst>
              <a:ext uri="{FF2B5EF4-FFF2-40B4-BE49-F238E27FC236}">
                <a16:creationId xmlns:a16="http://schemas.microsoft.com/office/drawing/2014/main" id="{2978BF42-5EDE-4D3E-E751-46BC0F234A22}"/>
              </a:ext>
            </a:extLst>
          </p:cNvPr>
          <p:cNvSpPr/>
          <p:nvPr/>
        </p:nvSpPr>
        <p:spPr>
          <a:xfrm>
            <a:off x="2565400" y="6182036"/>
            <a:ext cx="2480963" cy="621678"/>
          </a:xfrm>
          <a:prstGeom prst="roundRect">
            <a:avLst/>
          </a:prstGeom>
          <a:noFill/>
          <a:ln w="15875">
            <a:noFill/>
          </a:ln>
          <a:effectLst/>
        </p:spPr>
        <p:style>
          <a:lnRef idx="3">
            <a:schemeClr val="lt1"/>
          </a:lnRef>
          <a:fillRef idx="1">
            <a:schemeClr val="accent1"/>
          </a:fillRef>
          <a:effectRef idx="1">
            <a:schemeClr val="accent1"/>
          </a:effectRef>
          <a:fontRef idx="minor">
            <a:schemeClr val="lt1"/>
          </a:fontRef>
        </p:style>
        <p:txBody>
          <a:bodyPr wrap="square" lIns="108000" rIns="108000" rtlCol="0" anchor="ctr">
            <a:noAutofit/>
          </a:bodyPr>
          <a:lstStyle/>
          <a:p>
            <a:pPr algn="ctr" defTabSz="457200" eaLnBrk="1" fontAlgn="auto" hangingPunct="1">
              <a:spcBef>
                <a:spcPts val="0"/>
              </a:spcBef>
              <a:spcAft>
                <a:spcPts val="0"/>
              </a:spcAft>
            </a:pPr>
            <a:endParaRPr lang="en-US" altLang="ko-KR" b="0" dirty="0">
              <a:solidFill>
                <a:prstClr val="black"/>
              </a:solidFill>
              <a:latin typeface="맑은 고딕" pitchFamily="50" charset="-127"/>
              <a:ea typeface="맑은 고딕" pitchFamily="50" charset="-127"/>
              <a:cs typeface="Courier New" pitchFamily="49" charset="0"/>
            </a:endParaRPr>
          </a:p>
        </p:txBody>
      </p:sp>
    </p:spTree>
    <p:extLst>
      <p:ext uri="{BB962C8B-B14F-4D97-AF65-F5344CB8AC3E}">
        <p14:creationId xmlns:p14="http://schemas.microsoft.com/office/powerpoint/2010/main" val="473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1F3B-225F-5920-E524-AC0ACD28E3B1}"/>
              </a:ext>
            </a:extLst>
          </p:cNvPr>
          <p:cNvSpPr>
            <a:spLocks noGrp="1"/>
          </p:cNvSpPr>
          <p:nvPr>
            <p:ph type="title"/>
          </p:nvPr>
        </p:nvSpPr>
        <p:spPr/>
        <p:txBody>
          <a:bodyPr/>
          <a:lstStyle/>
          <a:p>
            <a:r>
              <a:rPr lang="en-US"/>
              <a:t>Table Lookaside Buffer (TLB)</a:t>
            </a:r>
            <a:endParaRPr lang="en-US" b="0"/>
          </a:p>
        </p:txBody>
      </p:sp>
      <p:sp>
        <p:nvSpPr>
          <p:cNvPr id="5" name="내용 개체 틀 2">
            <a:extLst>
              <a:ext uri="{FF2B5EF4-FFF2-40B4-BE49-F238E27FC236}">
                <a16:creationId xmlns:a16="http://schemas.microsoft.com/office/drawing/2014/main" id="{B0D60281-2383-E49C-5605-103BB0109D89}"/>
              </a:ext>
            </a:extLst>
          </p:cNvPr>
          <p:cNvSpPr txBox="1">
            <a:spLocks/>
          </p:cNvSpPr>
          <p:nvPr/>
        </p:nvSpPr>
        <p:spPr>
          <a:xfrm>
            <a:off x="1838587" y="1120870"/>
            <a:ext cx="8786812" cy="55012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pPr>
            <a:r>
              <a:rPr lang="en-US" altLang="ko-KR">
                <a:solidFill>
                  <a:srgbClr val="0070C0"/>
                </a:solidFill>
                <a:ea typeface="굴림" panose="020B0600000101010101" pitchFamily="34" charset="-127"/>
              </a:rPr>
              <a:t>Temporal Locality</a:t>
            </a:r>
          </a:p>
          <a:p>
            <a:pPr lvl="1" fontAlgn="auto">
              <a:spcAft>
                <a:spcPts val="0"/>
              </a:spcAft>
            </a:pPr>
            <a:r>
              <a:rPr lang="en-US" altLang="ko-KR" b="0">
                <a:solidFill>
                  <a:srgbClr val="000000"/>
                </a:solidFill>
                <a:ea typeface="굴림" panose="020B0600000101010101" pitchFamily="34" charset="-127"/>
              </a:rPr>
              <a:t>An instruction or data item that has been recently accessed will likely be re-accessed soon in the future.</a:t>
            </a:r>
          </a:p>
          <a:p>
            <a:pPr fontAlgn="auto">
              <a:spcAft>
                <a:spcPts val="0"/>
              </a:spcAft>
            </a:pPr>
            <a:endParaRPr lang="en-US" altLang="ko-KR" b="0">
              <a:solidFill>
                <a:srgbClr val="000000"/>
              </a:solidFill>
              <a:ea typeface="굴림" panose="020B0600000101010101" pitchFamily="34" charset="-127"/>
            </a:endParaRPr>
          </a:p>
          <a:p>
            <a:pPr fontAlgn="auto">
              <a:spcAft>
                <a:spcPts val="0"/>
              </a:spcAft>
            </a:pPr>
            <a:endParaRPr lang="en-US" altLang="ko-KR" b="0">
              <a:solidFill>
                <a:srgbClr val="000000"/>
              </a:solidFill>
              <a:ea typeface="굴림" panose="020B0600000101010101" pitchFamily="34" charset="-127"/>
            </a:endParaRPr>
          </a:p>
          <a:p>
            <a:pPr fontAlgn="auto">
              <a:spcAft>
                <a:spcPts val="0"/>
              </a:spcAft>
            </a:pPr>
            <a:endParaRPr lang="en-US" altLang="ko-KR" b="0">
              <a:solidFill>
                <a:srgbClr val="000000"/>
              </a:solidFill>
              <a:ea typeface="굴림" panose="020B0600000101010101" pitchFamily="34" charset="-127"/>
            </a:endParaRPr>
          </a:p>
          <a:p>
            <a:pPr fontAlgn="auto">
              <a:spcAft>
                <a:spcPts val="0"/>
              </a:spcAft>
            </a:pPr>
            <a:r>
              <a:rPr lang="en-US" altLang="ko-KR">
                <a:solidFill>
                  <a:srgbClr val="0070C0"/>
                </a:solidFill>
                <a:ea typeface="굴림" panose="020B0600000101010101" pitchFamily="34" charset="-127"/>
              </a:rPr>
              <a:t>Spatial Locality</a:t>
            </a:r>
            <a:endParaRPr lang="en-US" altLang="ko-KR" i="1">
              <a:solidFill>
                <a:srgbClr val="0070C0"/>
              </a:solidFill>
              <a:ea typeface="굴림" panose="020B0600000101010101" pitchFamily="34" charset="-127"/>
            </a:endParaRPr>
          </a:p>
          <a:p>
            <a:pPr lvl="1" fontAlgn="auto">
              <a:spcAft>
                <a:spcPts val="0"/>
              </a:spcAft>
            </a:pPr>
            <a:r>
              <a:rPr lang="en-US" altLang="ko-KR" b="0">
                <a:solidFill>
                  <a:srgbClr val="000000"/>
                </a:solidFill>
                <a:ea typeface="굴림" panose="020B0600000101010101" pitchFamily="34" charset="-127"/>
              </a:rPr>
              <a:t>If a program accesses memory at address </a:t>
            </a:r>
            <a:r>
              <a:rPr lang="en-US" altLang="ko-KR" b="0">
                <a:solidFill>
                  <a:srgbClr val="000000"/>
                </a:solidFill>
                <a:latin typeface="Courier" pitchFamily="49" charset="0"/>
                <a:ea typeface="굴림" panose="020B0600000101010101" pitchFamily="34" charset="-127"/>
              </a:rPr>
              <a:t>x</a:t>
            </a:r>
            <a:r>
              <a:rPr lang="en-US" altLang="ko-KR" b="0">
                <a:solidFill>
                  <a:srgbClr val="000000"/>
                </a:solidFill>
                <a:ea typeface="굴림" panose="020B0600000101010101" pitchFamily="34" charset="-127"/>
              </a:rPr>
              <a:t>, it will likely soon access memory near </a:t>
            </a:r>
            <a:r>
              <a:rPr lang="en-US" altLang="ko-KR" b="0">
                <a:solidFill>
                  <a:srgbClr val="000000"/>
                </a:solidFill>
                <a:latin typeface="Courier" pitchFamily="49" charset="0"/>
                <a:ea typeface="굴림" panose="020B0600000101010101" pitchFamily="34" charset="-127"/>
              </a:rPr>
              <a:t>x.</a:t>
            </a:r>
          </a:p>
          <a:p>
            <a:pPr lvl="1" fontAlgn="auto">
              <a:spcAft>
                <a:spcPts val="0"/>
              </a:spcAft>
            </a:pPr>
            <a:endParaRPr lang="en-US" altLang="ko-KR" b="0">
              <a:solidFill>
                <a:srgbClr val="000000"/>
              </a:solidFill>
              <a:ea typeface="굴림" panose="020B0600000101010101" pitchFamily="34" charset="-127"/>
            </a:endParaRPr>
          </a:p>
          <a:p>
            <a:pPr fontAlgn="auto">
              <a:spcAft>
                <a:spcPts val="0"/>
              </a:spcAft>
            </a:pPr>
            <a:endParaRPr lang="ko-KR" altLang="en-US" b="0">
              <a:solidFill>
                <a:srgbClr val="000000"/>
              </a:solidFill>
              <a:ea typeface="굴림" panose="020B0600000101010101" pitchFamily="34" charset="-127"/>
            </a:endParaRPr>
          </a:p>
        </p:txBody>
      </p:sp>
      <p:sp>
        <p:nvSpPr>
          <p:cNvPr id="6" name="아래쪽 화살표 29">
            <a:extLst>
              <a:ext uri="{FF2B5EF4-FFF2-40B4-BE49-F238E27FC236}">
                <a16:creationId xmlns:a16="http://schemas.microsoft.com/office/drawing/2014/main" id="{FE8D1406-F60C-8243-1BD2-03A67A3A474C}"/>
              </a:ext>
            </a:extLst>
          </p:cNvPr>
          <p:cNvSpPr/>
          <p:nvPr/>
        </p:nvSpPr>
        <p:spPr>
          <a:xfrm>
            <a:off x="6965486" y="2360372"/>
            <a:ext cx="131894" cy="290340"/>
          </a:xfrm>
          <a:prstGeom prst="downArrow">
            <a:avLst/>
          </a:prstGeom>
          <a:solidFill>
            <a:srgbClr val="FF0000"/>
          </a:solidFill>
          <a:ln w="9525">
            <a:noFill/>
          </a:ln>
        </p:spPr>
        <p:style>
          <a:lnRef idx="3">
            <a:schemeClr val="lt1"/>
          </a:lnRef>
          <a:fillRef idx="1">
            <a:schemeClr val="accent1"/>
          </a:fillRef>
          <a:effectRef idx="1">
            <a:schemeClr val="accent1"/>
          </a:effectRef>
          <a:fontRef idx="minor">
            <a:schemeClr val="lt1"/>
          </a:fontRef>
        </p:style>
        <p:txBody>
          <a:bodyPr lIns="252000" rtlCol="0" anchor="ctr"/>
          <a:lstStyle/>
          <a:p>
            <a:pPr algn="ctr" defTabSz="457200" eaLnBrk="1" fontAlgn="auto" hangingPunct="1">
              <a:spcBef>
                <a:spcPts val="0"/>
              </a:spcBef>
              <a:spcAft>
                <a:spcPts val="0"/>
              </a:spcAft>
            </a:pPr>
            <a:endParaRPr lang="ko-KR" altLang="en-US" sz="1200" b="0">
              <a:solidFill>
                <a:srgbClr val="00B050"/>
              </a:solidFill>
              <a:latin typeface="Courier New" pitchFamily="49" charset="0"/>
              <a:ea typeface="맑은 고딕" pitchFamily="50" charset="-127"/>
              <a:cs typeface="Courier New" pitchFamily="49" charset="0"/>
            </a:endParaRPr>
          </a:p>
        </p:txBody>
      </p:sp>
      <p:sp>
        <p:nvSpPr>
          <p:cNvPr id="7" name="TextBox 6">
            <a:extLst>
              <a:ext uri="{FF2B5EF4-FFF2-40B4-BE49-F238E27FC236}">
                <a16:creationId xmlns:a16="http://schemas.microsoft.com/office/drawing/2014/main" id="{45D9A1C4-972D-739A-312E-3E75E050BDFF}"/>
              </a:ext>
            </a:extLst>
          </p:cNvPr>
          <p:cNvSpPr txBox="1"/>
          <p:nvPr/>
        </p:nvSpPr>
        <p:spPr>
          <a:xfrm>
            <a:off x="7126326" y="1982322"/>
            <a:ext cx="2179443" cy="523220"/>
          </a:xfrm>
          <a:prstGeom prst="rect">
            <a:avLst/>
          </a:prstGeom>
          <a:noFill/>
        </p:spPr>
        <p:txBody>
          <a:bodyPr wrap="none" rtlCol="0">
            <a:spAutoFit/>
          </a:bodyPr>
          <a:lstStyle/>
          <a:p>
            <a:pPr defTabSz="457200" eaLnBrk="1" fontAlgn="auto" hangingPunct="1">
              <a:spcBef>
                <a:spcPts val="0"/>
              </a:spcBef>
              <a:spcAft>
                <a:spcPts val="0"/>
              </a:spcAft>
            </a:pPr>
            <a:r>
              <a:rPr lang="en-US" altLang="ko-KR" sz="1400" b="0">
                <a:solidFill>
                  <a:prstClr val="black"/>
                </a:solidFill>
                <a:latin typeface="맑은 고딕" pitchFamily="50" charset="-127"/>
                <a:ea typeface="맑은 고딕" pitchFamily="50" charset="-127"/>
                <a:cs typeface="+mn-cs"/>
              </a:rPr>
              <a:t>1</a:t>
            </a:r>
            <a:r>
              <a:rPr lang="en-US" altLang="ko-KR" sz="1400" b="0" baseline="30000">
                <a:solidFill>
                  <a:prstClr val="black"/>
                </a:solidFill>
                <a:latin typeface="맑은 고딕" pitchFamily="50" charset="-127"/>
                <a:ea typeface="맑은 고딕" pitchFamily="50" charset="-127"/>
                <a:cs typeface="+mn-cs"/>
              </a:rPr>
              <a:t>st</a:t>
            </a:r>
            <a:r>
              <a:rPr lang="en-US" altLang="ko-KR" sz="1400" b="0">
                <a:solidFill>
                  <a:prstClr val="black"/>
                </a:solidFill>
                <a:latin typeface="맑은 고딕" pitchFamily="50" charset="-127"/>
                <a:ea typeface="맑은 고딕" pitchFamily="50" charset="-127"/>
                <a:cs typeface="+mn-cs"/>
              </a:rPr>
              <a:t> access is page1.</a:t>
            </a:r>
          </a:p>
          <a:p>
            <a:pPr defTabSz="457200" eaLnBrk="1" fontAlgn="auto" hangingPunct="1">
              <a:spcBef>
                <a:spcPts val="0"/>
              </a:spcBef>
              <a:spcAft>
                <a:spcPts val="0"/>
              </a:spcAft>
            </a:pPr>
            <a:r>
              <a:rPr lang="en-US" altLang="ko-KR" sz="1400" b="0">
                <a:solidFill>
                  <a:prstClr val="black"/>
                </a:solidFill>
                <a:latin typeface="맑은 고딕" pitchFamily="50" charset="-127"/>
                <a:ea typeface="맑은 고딕" pitchFamily="50" charset="-127"/>
                <a:cs typeface="+mn-cs"/>
              </a:rPr>
              <a:t>2</a:t>
            </a:r>
            <a:r>
              <a:rPr lang="en-US" altLang="ko-KR" sz="1400" b="0" baseline="30000">
                <a:solidFill>
                  <a:prstClr val="black"/>
                </a:solidFill>
                <a:latin typeface="맑은 고딕" pitchFamily="50" charset="-127"/>
                <a:ea typeface="맑은 고딕" pitchFamily="50" charset="-127"/>
                <a:cs typeface="+mn-cs"/>
              </a:rPr>
              <a:t>nd</a:t>
            </a:r>
            <a:r>
              <a:rPr lang="en-US" altLang="ko-KR" sz="1400" b="0">
                <a:solidFill>
                  <a:prstClr val="black"/>
                </a:solidFill>
                <a:latin typeface="맑은 고딕" pitchFamily="50" charset="-127"/>
                <a:ea typeface="맑은 고딕" pitchFamily="50" charset="-127"/>
                <a:cs typeface="+mn-cs"/>
              </a:rPr>
              <a:t> access is also page1.</a:t>
            </a:r>
            <a:endParaRPr lang="ko-KR" altLang="en-US" sz="1400" b="0">
              <a:solidFill>
                <a:prstClr val="black"/>
              </a:solidFill>
              <a:latin typeface="Courier New" pitchFamily="49" charset="0"/>
              <a:ea typeface="굴림" panose="020B0600000101010101" pitchFamily="34" charset="-127"/>
              <a:cs typeface="Courier New" pitchFamily="49" charset="0"/>
            </a:endParaRPr>
          </a:p>
        </p:txBody>
      </p:sp>
      <p:sp>
        <p:nvSpPr>
          <p:cNvPr id="8" name="TextBox 7">
            <a:extLst>
              <a:ext uri="{FF2B5EF4-FFF2-40B4-BE49-F238E27FC236}">
                <a16:creationId xmlns:a16="http://schemas.microsoft.com/office/drawing/2014/main" id="{E3CAA968-DC51-34AC-D4BA-B5706846667C}"/>
              </a:ext>
            </a:extLst>
          </p:cNvPr>
          <p:cNvSpPr txBox="1"/>
          <p:nvPr/>
        </p:nvSpPr>
        <p:spPr>
          <a:xfrm>
            <a:off x="7680177" y="3396079"/>
            <a:ext cx="1541191" cy="307777"/>
          </a:xfrm>
          <a:prstGeom prst="rect">
            <a:avLst/>
          </a:prstGeom>
          <a:noFill/>
        </p:spPr>
        <p:txBody>
          <a:bodyPr wrap="none" rtlCol="0">
            <a:spAutoFit/>
          </a:bodyPr>
          <a:lstStyle/>
          <a:p>
            <a:pPr defTabSz="457200" eaLnBrk="1" fontAlgn="auto" hangingPunct="1">
              <a:spcBef>
                <a:spcPts val="0"/>
              </a:spcBef>
              <a:spcAft>
                <a:spcPts val="0"/>
              </a:spcAft>
            </a:pPr>
            <a:r>
              <a:rPr lang="en-US" altLang="ko-KR" sz="1400">
                <a:solidFill>
                  <a:prstClr val="black"/>
                </a:solidFill>
                <a:latin typeface="맑은 고딕" pitchFamily="50" charset="-127"/>
                <a:ea typeface="맑은 고딕" pitchFamily="50" charset="-127"/>
                <a:cs typeface="+mn-cs"/>
              </a:rPr>
              <a:t>Virtual Memory</a:t>
            </a:r>
            <a:endParaRPr lang="ko-KR" altLang="en-US" sz="1400">
              <a:solidFill>
                <a:prstClr val="black"/>
              </a:solidFill>
              <a:latin typeface="맑은 고딕" pitchFamily="50" charset="-127"/>
              <a:ea typeface="맑은 고딕" pitchFamily="50" charset="-127"/>
              <a:cs typeface="+mn-cs"/>
            </a:endParaRPr>
          </a:p>
        </p:txBody>
      </p:sp>
      <p:grpSp>
        <p:nvGrpSpPr>
          <p:cNvPr id="9" name="그룹 33">
            <a:extLst>
              <a:ext uri="{FF2B5EF4-FFF2-40B4-BE49-F238E27FC236}">
                <a16:creationId xmlns:a16="http://schemas.microsoft.com/office/drawing/2014/main" id="{F9712021-4E6F-C84B-6EBA-C6575126A4DA}"/>
              </a:ext>
            </a:extLst>
          </p:cNvPr>
          <p:cNvGrpSpPr/>
          <p:nvPr/>
        </p:nvGrpSpPr>
        <p:grpSpPr>
          <a:xfrm>
            <a:off x="6850813" y="4488060"/>
            <a:ext cx="3112132" cy="1605237"/>
            <a:chOff x="1619672" y="2074344"/>
            <a:chExt cx="5097229" cy="2388716"/>
          </a:xfrm>
        </p:grpSpPr>
        <p:sp>
          <p:nvSpPr>
            <p:cNvPr id="10" name="직사각형 34">
              <a:extLst>
                <a:ext uri="{FF2B5EF4-FFF2-40B4-BE49-F238E27FC236}">
                  <a16:creationId xmlns:a16="http://schemas.microsoft.com/office/drawing/2014/main" id="{5D5578C3-90AE-31BA-9C6E-0BC1FD36135A}"/>
                </a:ext>
              </a:extLst>
            </p:cNvPr>
            <p:cNvSpPr/>
            <p:nvPr/>
          </p:nvSpPr>
          <p:spPr>
            <a:xfrm rot="5400000">
              <a:off x="3527884" y="944724"/>
              <a:ext cx="1080120" cy="4896544"/>
            </a:xfrm>
            <a:prstGeom prst="rect">
              <a:avLst/>
            </a:prstGeom>
            <a:solidFill>
              <a:schemeClr val="bg1">
                <a:lumMod val="85000"/>
              </a:schemeClr>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252000" rtlCol="0" anchor="ctr"/>
            <a:lstStyle/>
            <a:p>
              <a:pPr algn="ctr" defTabSz="457200" eaLnBrk="1" fontAlgn="auto" hangingPunct="1">
                <a:spcBef>
                  <a:spcPts val="0"/>
                </a:spcBef>
                <a:spcAft>
                  <a:spcPts val="0"/>
                </a:spcAft>
              </a:pPr>
              <a:endParaRPr lang="ko-KR" altLang="en-US" sz="1200" b="0">
                <a:solidFill>
                  <a:srgbClr val="00B050"/>
                </a:solidFill>
                <a:latin typeface="Courier New" pitchFamily="49" charset="0"/>
                <a:ea typeface="맑은 고딕" pitchFamily="50" charset="-127"/>
                <a:cs typeface="Courier New" pitchFamily="49" charset="0"/>
              </a:endParaRPr>
            </a:p>
          </p:txBody>
        </p:sp>
        <p:sp>
          <p:nvSpPr>
            <p:cNvPr id="11" name="직사각형 35">
              <a:extLst>
                <a:ext uri="{FF2B5EF4-FFF2-40B4-BE49-F238E27FC236}">
                  <a16:creationId xmlns:a16="http://schemas.microsoft.com/office/drawing/2014/main" id="{9204DAF3-8B15-99F6-19DB-B231EE63224C}"/>
                </a:ext>
              </a:extLst>
            </p:cNvPr>
            <p:cNvSpPr/>
            <p:nvPr/>
          </p:nvSpPr>
          <p:spPr>
            <a:xfrm rot="5400000">
              <a:off x="1452669" y="3176972"/>
              <a:ext cx="972108" cy="432048"/>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1</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12" name="직사각형 36">
              <a:extLst>
                <a:ext uri="{FF2B5EF4-FFF2-40B4-BE49-F238E27FC236}">
                  <a16:creationId xmlns:a16="http://schemas.microsoft.com/office/drawing/2014/main" id="{3D95E7FE-9BD8-BD67-DC73-5616F42D5353}"/>
                </a:ext>
              </a:extLst>
            </p:cNvPr>
            <p:cNvSpPr/>
            <p:nvPr/>
          </p:nvSpPr>
          <p:spPr>
            <a:xfrm rot="5400000">
              <a:off x="1939610" y="3176972"/>
              <a:ext cx="972108" cy="432048"/>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2</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13" name="직사각형 37">
              <a:extLst>
                <a:ext uri="{FF2B5EF4-FFF2-40B4-BE49-F238E27FC236}">
                  <a16:creationId xmlns:a16="http://schemas.microsoft.com/office/drawing/2014/main" id="{9C50A87C-438D-2A22-AC6B-7784DA1FE6A9}"/>
                </a:ext>
              </a:extLst>
            </p:cNvPr>
            <p:cNvSpPr/>
            <p:nvPr/>
          </p:nvSpPr>
          <p:spPr>
            <a:xfrm rot="5400000">
              <a:off x="2460781" y="3176972"/>
              <a:ext cx="972108" cy="432048"/>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3</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14" name="직사각형 38">
              <a:extLst>
                <a:ext uri="{FF2B5EF4-FFF2-40B4-BE49-F238E27FC236}">
                  <a16:creationId xmlns:a16="http://schemas.microsoft.com/office/drawing/2014/main" id="{1BFA66D4-66BC-9CD3-D5FB-A2D9A8A762A4}"/>
                </a:ext>
              </a:extLst>
            </p:cNvPr>
            <p:cNvSpPr/>
            <p:nvPr/>
          </p:nvSpPr>
          <p:spPr>
            <a:xfrm rot="5400000">
              <a:off x="2964837" y="3176972"/>
              <a:ext cx="972108" cy="432048"/>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4</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15" name="직사각형 39">
              <a:extLst>
                <a:ext uri="{FF2B5EF4-FFF2-40B4-BE49-F238E27FC236}">
                  <a16:creationId xmlns:a16="http://schemas.microsoft.com/office/drawing/2014/main" id="{DA65C783-BD45-91B8-1719-BD117CC34738}"/>
                </a:ext>
              </a:extLst>
            </p:cNvPr>
            <p:cNvSpPr/>
            <p:nvPr/>
          </p:nvSpPr>
          <p:spPr>
            <a:xfrm rot="5400000">
              <a:off x="3468893" y="3176972"/>
              <a:ext cx="972108" cy="432048"/>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5</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16" name="직사각형 40">
              <a:extLst>
                <a:ext uri="{FF2B5EF4-FFF2-40B4-BE49-F238E27FC236}">
                  <a16:creationId xmlns:a16="http://schemas.microsoft.com/office/drawing/2014/main" id="{BE56ED6B-D09C-0DAE-30E5-8598922E279E}"/>
                </a:ext>
              </a:extLst>
            </p:cNvPr>
            <p:cNvSpPr/>
            <p:nvPr/>
          </p:nvSpPr>
          <p:spPr>
            <a:xfrm rot="5400000">
              <a:off x="5598114" y="3176972"/>
              <a:ext cx="972108" cy="432048"/>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n</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17" name="아래쪽 화살표 41">
              <a:extLst>
                <a:ext uri="{FF2B5EF4-FFF2-40B4-BE49-F238E27FC236}">
                  <a16:creationId xmlns:a16="http://schemas.microsoft.com/office/drawing/2014/main" id="{4D677700-BF1E-FA76-4128-9B0B6032E875}"/>
                </a:ext>
              </a:extLst>
            </p:cNvPr>
            <p:cNvSpPr/>
            <p:nvPr/>
          </p:nvSpPr>
          <p:spPr>
            <a:xfrm>
              <a:off x="1823097" y="2463856"/>
              <a:ext cx="216024" cy="432048"/>
            </a:xfrm>
            <a:prstGeom prst="downArrow">
              <a:avLst/>
            </a:prstGeom>
            <a:solidFill>
              <a:srgbClr val="FF0000"/>
            </a:solidFill>
            <a:ln w="9525">
              <a:noFill/>
            </a:ln>
          </p:spPr>
          <p:style>
            <a:lnRef idx="3">
              <a:schemeClr val="lt1"/>
            </a:lnRef>
            <a:fillRef idx="1">
              <a:schemeClr val="accent1"/>
            </a:fillRef>
            <a:effectRef idx="1">
              <a:schemeClr val="accent1"/>
            </a:effectRef>
            <a:fontRef idx="minor">
              <a:schemeClr val="lt1"/>
            </a:fontRef>
          </p:style>
          <p:txBody>
            <a:bodyPr lIns="252000" rtlCol="0" anchor="ctr"/>
            <a:lstStyle/>
            <a:p>
              <a:pPr algn="ctr" defTabSz="457200" eaLnBrk="1" fontAlgn="auto" hangingPunct="1">
                <a:spcBef>
                  <a:spcPts val="0"/>
                </a:spcBef>
                <a:spcAft>
                  <a:spcPts val="0"/>
                </a:spcAft>
              </a:pPr>
              <a:endParaRPr lang="ko-KR" altLang="en-US" sz="1200" b="0">
                <a:solidFill>
                  <a:srgbClr val="00B050"/>
                </a:solidFill>
                <a:latin typeface="Courier New" pitchFamily="49" charset="0"/>
                <a:ea typeface="맑은 고딕" pitchFamily="50" charset="-127"/>
                <a:cs typeface="Courier New" pitchFamily="49" charset="0"/>
              </a:endParaRPr>
            </a:p>
          </p:txBody>
        </p:sp>
        <p:sp>
          <p:nvSpPr>
            <p:cNvPr id="18" name="TextBox 17">
              <a:extLst>
                <a:ext uri="{FF2B5EF4-FFF2-40B4-BE49-F238E27FC236}">
                  <a16:creationId xmlns:a16="http://schemas.microsoft.com/office/drawing/2014/main" id="{37579E31-85EE-4A74-181F-D3ED3749D1DE}"/>
                </a:ext>
              </a:extLst>
            </p:cNvPr>
            <p:cNvSpPr txBox="1"/>
            <p:nvPr/>
          </p:nvSpPr>
          <p:spPr>
            <a:xfrm>
              <a:off x="2669445" y="2074344"/>
              <a:ext cx="4047456" cy="778592"/>
            </a:xfrm>
            <a:prstGeom prst="rect">
              <a:avLst/>
            </a:prstGeom>
            <a:noFill/>
          </p:spPr>
          <p:txBody>
            <a:bodyPr wrap="none" rtlCol="0">
              <a:spAutoFit/>
            </a:bodyPr>
            <a:lstStyle/>
            <a:p>
              <a:pPr defTabSz="457200" eaLnBrk="1" fontAlgn="auto" hangingPunct="1">
                <a:spcBef>
                  <a:spcPts val="0"/>
                </a:spcBef>
                <a:spcAft>
                  <a:spcPts val="0"/>
                </a:spcAft>
              </a:pPr>
              <a:r>
                <a:rPr lang="en-US" altLang="ko-KR" sz="1400" b="0" dirty="0">
                  <a:solidFill>
                    <a:prstClr val="black"/>
                  </a:solidFill>
                  <a:latin typeface="맑은 고딕" pitchFamily="50" charset="-127"/>
                  <a:ea typeface="맑은 고딕" pitchFamily="50" charset="-127"/>
                  <a:cs typeface="+mn-cs"/>
                </a:rPr>
                <a:t>1</a:t>
              </a:r>
              <a:r>
                <a:rPr lang="en-US" altLang="ko-KR" sz="1400" b="0" baseline="30000" dirty="0">
                  <a:solidFill>
                    <a:prstClr val="black"/>
                  </a:solidFill>
                  <a:latin typeface="맑은 고딕" pitchFamily="50" charset="-127"/>
                  <a:ea typeface="맑은 고딕" pitchFamily="50" charset="-127"/>
                  <a:cs typeface="+mn-cs"/>
                </a:rPr>
                <a:t>st</a:t>
              </a:r>
              <a:r>
                <a:rPr lang="en-US" altLang="ko-KR" sz="1400" b="0" dirty="0">
                  <a:solidFill>
                    <a:prstClr val="black"/>
                  </a:solidFill>
                  <a:latin typeface="맑은 고딕" pitchFamily="50" charset="-127"/>
                  <a:ea typeface="맑은 고딕" pitchFamily="50" charset="-127"/>
                  <a:cs typeface="+mn-cs"/>
                </a:rPr>
                <a:t> access is page1.</a:t>
              </a:r>
            </a:p>
            <a:p>
              <a:pPr defTabSz="457200" eaLnBrk="1" fontAlgn="auto" hangingPunct="1">
                <a:spcBef>
                  <a:spcPts val="0"/>
                </a:spcBef>
                <a:spcAft>
                  <a:spcPts val="0"/>
                </a:spcAft>
              </a:pPr>
              <a:r>
                <a:rPr lang="en-US" altLang="ko-KR" sz="1400" b="0" dirty="0">
                  <a:solidFill>
                    <a:prstClr val="black"/>
                  </a:solidFill>
                  <a:latin typeface="맑은 고딕" pitchFamily="50" charset="-127"/>
                  <a:ea typeface="맑은 고딕" pitchFamily="50" charset="-127"/>
                  <a:cs typeface="+mn-cs"/>
                </a:rPr>
                <a:t>2</a:t>
              </a:r>
              <a:r>
                <a:rPr lang="en-US" altLang="ko-KR" sz="1400" b="0" baseline="30000" dirty="0">
                  <a:solidFill>
                    <a:prstClr val="black"/>
                  </a:solidFill>
                  <a:latin typeface="맑은 고딕" pitchFamily="50" charset="-127"/>
                  <a:ea typeface="맑은 고딕" pitchFamily="50" charset="-127"/>
                  <a:cs typeface="+mn-cs"/>
                </a:rPr>
                <a:t>nd</a:t>
              </a:r>
              <a:r>
                <a:rPr lang="en-US" altLang="ko-KR" sz="1400" b="0" dirty="0">
                  <a:solidFill>
                    <a:prstClr val="black"/>
                  </a:solidFill>
                  <a:latin typeface="맑은 고딕" pitchFamily="50" charset="-127"/>
                  <a:ea typeface="맑은 고딕" pitchFamily="50" charset="-127"/>
                  <a:cs typeface="+mn-cs"/>
                </a:rPr>
                <a:t> access is nearby </a:t>
              </a:r>
              <a:r>
                <a:rPr lang="en-US" altLang="ko-KR" sz="1400" b="0" dirty="0">
                  <a:solidFill>
                    <a:prstClr val="black"/>
                  </a:solidFill>
                  <a:latin typeface="맑은 고딕" pitchFamily="50" charset="-127"/>
                  <a:ea typeface="맑은 고딕" pitchFamily="50" charset="-127"/>
                  <a:cs typeface="Courier New" pitchFamily="49" charset="0"/>
                </a:rPr>
                <a:t>page1</a:t>
              </a:r>
              <a:r>
                <a:rPr lang="en-US" altLang="ko-KR" sz="1400" b="0" dirty="0">
                  <a:solidFill>
                    <a:prstClr val="black"/>
                  </a:solidFill>
                  <a:latin typeface="맑은 고딕" pitchFamily="50" charset="-127"/>
                  <a:ea typeface="맑은 고딕" pitchFamily="50" charset="-127"/>
                  <a:cs typeface="+mn-cs"/>
                </a:rPr>
                <a:t>.</a:t>
              </a:r>
              <a:endParaRPr lang="ko-KR" altLang="en-US" sz="1400" b="0" dirty="0">
                <a:solidFill>
                  <a:prstClr val="black"/>
                </a:solidFill>
                <a:latin typeface="맑은 고딕" pitchFamily="50" charset="-127"/>
                <a:ea typeface="맑은 고딕" pitchFamily="50" charset="-127"/>
                <a:cs typeface="+mn-cs"/>
              </a:endParaRPr>
            </a:p>
          </p:txBody>
        </p:sp>
        <p:sp>
          <p:nvSpPr>
            <p:cNvPr id="19" name="TextBox 18">
              <a:extLst>
                <a:ext uri="{FF2B5EF4-FFF2-40B4-BE49-F238E27FC236}">
                  <a16:creationId xmlns:a16="http://schemas.microsoft.com/office/drawing/2014/main" id="{22A49073-8E9A-E09A-AF88-B130BA268E15}"/>
                </a:ext>
              </a:extLst>
            </p:cNvPr>
            <p:cNvSpPr txBox="1"/>
            <p:nvPr/>
          </p:nvSpPr>
          <p:spPr>
            <a:xfrm>
              <a:off x="2978050" y="4005064"/>
              <a:ext cx="2524251" cy="457996"/>
            </a:xfrm>
            <a:prstGeom prst="rect">
              <a:avLst/>
            </a:prstGeom>
            <a:noFill/>
          </p:spPr>
          <p:txBody>
            <a:bodyPr wrap="none" rtlCol="0">
              <a:spAutoFit/>
            </a:bodyPr>
            <a:lstStyle/>
            <a:p>
              <a:pPr defTabSz="457200" eaLnBrk="1" fontAlgn="auto" hangingPunct="1">
                <a:spcBef>
                  <a:spcPts val="0"/>
                </a:spcBef>
                <a:spcAft>
                  <a:spcPts val="0"/>
                </a:spcAft>
              </a:pPr>
              <a:r>
                <a:rPr lang="en-US" altLang="ko-KR" sz="1400">
                  <a:solidFill>
                    <a:prstClr val="black"/>
                  </a:solidFill>
                  <a:latin typeface="맑은 고딕" pitchFamily="50" charset="-127"/>
                  <a:ea typeface="맑은 고딕" pitchFamily="50" charset="-127"/>
                  <a:cs typeface="+mn-cs"/>
                </a:rPr>
                <a:t>Virtual Memory</a:t>
              </a:r>
              <a:endParaRPr lang="ko-KR" altLang="en-US" sz="1400">
                <a:solidFill>
                  <a:prstClr val="black"/>
                </a:solidFill>
                <a:latin typeface="맑은 고딕" pitchFamily="50" charset="-127"/>
                <a:ea typeface="맑은 고딕" pitchFamily="50" charset="-127"/>
                <a:cs typeface="+mn-cs"/>
              </a:endParaRPr>
            </a:p>
          </p:txBody>
        </p:sp>
        <p:sp>
          <p:nvSpPr>
            <p:cNvPr id="20" name="TextBox 19">
              <a:extLst>
                <a:ext uri="{FF2B5EF4-FFF2-40B4-BE49-F238E27FC236}">
                  <a16:creationId xmlns:a16="http://schemas.microsoft.com/office/drawing/2014/main" id="{ACBEB941-C93F-59F7-7264-9F030F3E347B}"/>
                </a:ext>
              </a:extLst>
            </p:cNvPr>
            <p:cNvSpPr txBox="1"/>
            <p:nvPr/>
          </p:nvSpPr>
          <p:spPr>
            <a:xfrm>
              <a:off x="4644007" y="3140968"/>
              <a:ext cx="1058778" cy="412196"/>
            </a:xfrm>
            <a:prstGeom prst="rect">
              <a:avLst/>
            </a:prstGeom>
            <a:noFill/>
            <a:effectLst/>
          </p:spPr>
          <p:txBody>
            <a:bodyPr wrap="square" rtlCol="0">
              <a:spAutoFit/>
            </a:bodyPr>
            <a:lstStyle/>
            <a:p>
              <a:pPr defTabSz="457200" eaLnBrk="1" fontAlgn="auto" hangingPunct="1">
                <a:spcBef>
                  <a:spcPts val="0"/>
                </a:spcBef>
                <a:spcAft>
                  <a:spcPts val="0"/>
                </a:spcAft>
              </a:pPr>
              <a:r>
                <a:rPr lang="en-US" sz="1200" b="0">
                  <a:solidFill>
                    <a:prstClr val="black"/>
                  </a:solidFill>
                  <a:latin typeface="맑은 고딕" panose="020B0503020000020004" pitchFamily="50" charset="-127"/>
                  <a:ea typeface="맑은 고딕" panose="020B0503020000020004" pitchFamily="50" charset="-127"/>
                  <a:cs typeface="+mn-cs"/>
                </a:rPr>
                <a:t>…</a:t>
              </a:r>
            </a:p>
          </p:txBody>
        </p:sp>
      </p:grpSp>
      <p:sp>
        <p:nvSpPr>
          <p:cNvPr id="21" name="아래쪽 화살표 47">
            <a:extLst>
              <a:ext uri="{FF2B5EF4-FFF2-40B4-BE49-F238E27FC236}">
                <a16:creationId xmlns:a16="http://schemas.microsoft.com/office/drawing/2014/main" id="{FCFDDBA3-C879-5108-5E90-1B9FAEAA1A83}"/>
              </a:ext>
            </a:extLst>
          </p:cNvPr>
          <p:cNvSpPr/>
          <p:nvPr/>
        </p:nvSpPr>
        <p:spPr>
          <a:xfrm>
            <a:off x="7276967" y="4758661"/>
            <a:ext cx="131894" cy="290340"/>
          </a:xfrm>
          <a:prstGeom prst="downArrow">
            <a:avLst/>
          </a:prstGeom>
          <a:solidFill>
            <a:srgbClr val="0070C0"/>
          </a:solidFill>
          <a:ln w="9525">
            <a:noFill/>
          </a:ln>
        </p:spPr>
        <p:style>
          <a:lnRef idx="3">
            <a:schemeClr val="lt1"/>
          </a:lnRef>
          <a:fillRef idx="1">
            <a:schemeClr val="accent1"/>
          </a:fillRef>
          <a:effectRef idx="1">
            <a:schemeClr val="accent1"/>
          </a:effectRef>
          <a:fontRef idx="minor">
            <a:schemeClr val="lt1"/>
          </a:fontRef>
        </p:style>
        <p:txBody>
          <a:bodyPr lIns="252000" rtlCol="0" anchor="ctr"/>
          <a:lstStyle/>
          <a:p>
            <a:pPr algn="ctr" defTabSz="457200" eaLnBrk="1" fontAlgn="auto" hangingPunct="1">
              <a:spcBef>
                <a:spcPts val="0"/>
              </a:spcBef>
              <a:spcAft>
                <a:spcPts val="0"/>
              </a:spcAft>
            </a:pPr>
            <a:endParaRPr lang="ko-KR" altLang="en-US" sz="1200" b="0">
              <a:solidFill>
                <a:srgbClr val="00B050"/>
              </a:solidFill>
              <a:latin typeface="Courier New" pitchFamily="49" charset="0"/>
              <a:ea typeface="맑은 고딕" pitchFamily="50" charset="-127"/>
              <a:cs typeface="Courier New" pitchFamily="49" charset="0"/>
            </a:endParaRPr>
          </a:p>
        </p:txBody>
      </p:sp>
      <p:grpSp>
        <p:nvGrpSpPr>
          <p:cNvPr id="22" name="그룹 5">
            <a:extLst>
              <a:ext uri="{FF2B5EF4-FFF2-40B4-BE49-F238E27FC236}">
                <a16:creationId xmlns:a16="http://schemas.microsoft.com/office/drawing/2014/main" id="{D31B1C46-97FD-4152-8EC2-46F99BB524AE}"/>
              </a:ext>
            </a:extLst>
          </p:cNvPr>
          <p:cNvGrpSpPr/>
          <p:nvPr/>
        </p:nvGrpSpPr>
        <p:grpSpPr>
          <a:xfrm>
            <a:off x="6869862" y="2621838"/>
            <a:ext cx="2980074" cy="725850"/>
            <a:chOff x="5345862" y="2621838"/>
            <a:chExt cx="2980074" cy="725850"/>
          </a:xfrm>
        </p:grpSpPr>
        <p:sp>
          <p:nvSpPr>
            <p:cNvPr id="23" name="직사각형 18">
              <a:extLst>
                <a:ext uri="{FF2B5EF4-FFF2-40B4-BE49-F238E27FC236}">
                  <a16:creationId xmlns:a16="http://schemas.microsoft.com/office/drawing/2014/main" id="{37B4BED9-186B-08BB-6086-020B83152086}"/>
                </a:ext>
              </a:extLst>
            </p:cNvPr>
            <p:cNvSpPr/>
            <p:nvPr/>
          </p:nvSpPr>
          <p:spPr>
            <a:xfrm rot="5400000">
              <a:off x="6472974" y="1494726"/>
              <a:ext cx="725850" cy="2980074"/>
            </a:xfrm>
            <a:prstGeom prst="rect">
              <a:avLst/>
            </a:prstGeom>
            <a:solidFill>
              <a:schemeClr val="bg1">
                <a:lumMod val="85000"/>
              </a:schemeClr>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252000" rtlCol="0" anchor="ctr"/>
            <a:lstStyle/>
            <a:p>
              <a:pPr algn="ctr" defTabSz="457200" eaLnBrk="1" fontAlgn="auto" hangingPunct="1">
                <a:spcBef>
                  <a:spcPts val="0"/>
                </a:spcBef>
                <a:spcAft>
                  <a:spcPts val="0"/>
                </a:spcAft>
              </a:pPr>
              <a:endParaRPr lang="ko-KR" altLang="en-US" sz="1200" b="0">
                <a:solidFill>
                  <a:srgbClr val="00B050"/>
                </a:solidFill>
                <a:latin typeface="Courier New" pitchFamily="49" charset="0"/>
                <a:ea typeface="맑은 고딕" pitchFamily="50" charset="-127"/>
                <a:cs typeface="Courier New" pitchFamily="49" charset="0"/>
              </a:endParaRPr>
            </a:p>
          </p:txBody>
        </p:sp>
        <p:sp>
          <p:nvSpPr>
            <p:cNvPr id="24" name="직사각형 23">
              <a:extLst>
                <a:ext uri="{FF2B5EF4-FFF2-40B4-BE49-F238E27FC236}">
                  <a16:creationId xmlns:a16="http://schemas.microsoft.com/office/drawing/2014/main" id="{CC3DE096-EF69-560F-3815-BDA00752D60C}"/>
                </a:ext>
              </a:extLst>
            </p:cNvPr>
            <p:cNvSpPr/>
            <p:nvPr/>
          </p:nvSpPr>
          <p:spPr>
            <a:xfrm rot="5400000">
              <a:off x="5185449" y="2852868"/>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1</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25" name="직사각형 24">
              <a:extLst>
                <a:ext uri="{FF2B5EF4-FFF2-40B4-BE49-F238E27FC236}">
                  <a16:creationId xmlns:a16="http://schemas.microsoft.com/office/drawing/2014/main" id="{DD4B1400-D56E-1856-7650-ED556DF9D84C}"/>
                </a:ext>
              </a:extLst>
            </p:cNvPr>
            <p:cNvSpPr/>
            <p:nvPr/>
          </p:nvSpPr>
          <p:spPr>
            <a:xfrm rot="5400000">
              <a:off x="5494608" y="2852868"/>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2</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26" name="직사각형 25">
              <a:extLst>
                <a:ext uri="{FF2B5EF4-FFF2-40B4-BE49-F238E27FC236}">
                  <a16:creationId xmlns:a16="http://schemas.microsoft.com/office/drawing/2014/main" id="{C4D6E857-B5A0-8897-3363-DE86450F3B2B}"/>
                </a:ext>
              </a:extLst>
            </p:cNvPr>
            <p:cNvSpPr/>
            <p:nvPr/>
          </p:nvSpPr>
          <p:spPr>
            <a:xfrm rot="5400000">
              <a:off x="5803767" y="2852868"/>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3</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27" name="직사각형 26">
              <a:extLst>
                <a:ext uri="{FF2B5EF4-FFF2-40B4-BE49-F238E27FC236}">
                  <a16:creationId xmlns:a16="http://schemas.microsoft.com/office/drawing/2014/main" id="{93A3EF02-2B04-BD31-79DE-3473A9BA0B93}"/>
                </a:ext>
              </a:extLst>
            </p:cNvPr>
            <p:cNvSpPr/>
            <p:nvPr/>
          </p:nvSpPr>
          <p:spPr>
            <a:xfrm rot="5400000">
              <a:off x="6112926" y="2852868"/>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4</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28" name="직사각형 27">
              <a:extLst>
                <a:ext uri="{FF2B5EF4-FFF2-40B4-BE49-F238E27FC236}">
                  <a16:creationId xmlns:a16="http://schemas.microsoft.com/office/drawing/2014/main" id="{2D96DE80-C601-7D37-9295-0011EFD7C701}"/>
                </a:ext>
              </a:extLst>
            </p:cNvPr>
            <p:cNvSpPr/>
            <p:nvPr/>
          </p:nvSpPr>
          <p:spPr>
            <a:xfrm rot="5400000">
              <a:off x="6422085" y="2852868"/>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5</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29" name="직사각형 28">
              <a:extLst>
                <a:ext uri="{FF2B5EF4-FFF2-40B4-BE49-F238E27FC236}">
                  <a16:creationId xmlns:a16="http://schemas.microsoft.com/office/drawing/2014/main" id="{172C9705-6FC9-D7E6-FC7E-265B029A98E0}"/>
                </a:ext>
              </a:extLst>
            </p:cNvPr>
            <p:cNvSpPr/>
            <p:nvPr/>
          </p:nvSpPr>
          <p:spPr>
            <a:xfrm rot="5400000">
              <a:off x="7833941" y="2852868"/>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n</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30" name="TextBox 29">
              <a:extLst>
                <a:ext uri="{FF2B5EF4-FFF2-40B4-BE49-F238E27FC236}">
                  <a16:creationId xmlns:a16="http://schemas.microsoft.com/office/drawing/2014/main" id="{3ECF1320-D458-976B-23C5-C3D687CCBD24}"/>
                </a:ext>
              </a:extLst>
            </p:cNvPr>
            <p:cNvSpPr txBox="1"/>
            <p:nvPr/>
          </p:nvSpPr>
          <p:spPr>
            <a:xfrm>
              <a:off x="7452320" y="2815397"/>
              <a:ext cx="646441" cy="276999"/>
            </a:xfrm>
            <a:prstGeom prst="rect">
              <a:avLst/>
            </a:prstGeom>
            <a:noFill/>
            <a:effectLst/>
          </p:spPr>
          <p:txBody>
            <a:bodyPr wrap="square" rtlCol="0">
              <a:spAutoFit/>
            </a:bodyPr>
            <a:lstStyle/>
            <a:p>
              <a:pPr algn="ctr" defTabSz="457200" eaLnBrk="1" fontAlgn="auto" hangingPunct="1">
                <a:spcBef>
                  <a:spcPts val="0"/>
                </a:spcBef>
                <a:spcAft>
                  <a:spcPts val="0"/>
                </a:spcAft>
              </a:pPr>
              <a:r>
                <a:rPr lang="en-US" sz="1200">
                  <a:solidFill>
                    <a:prstClr val="black"/>
                  </a:solidFill>
                  <a:latin typeface="맑은 고딕" panose="020B0503020000020004" pitchFamily="50" charset="-127"/>
                  <a:ea typeface="맑은 고딕" panose="020B0503020000020004" pitchFamily="50" charset="-127"/>
                  <a:cs typeface="+mn-cs"/>
                </a:rPr>
                <a:t>…</a:t>
              </a:r>
            </a:p>
          </p:txBody>
        </p:sp>
        <p:sp>
          <p:nvSpPr>
            <p:cNvPr id="31" name="직사각형 45">
              <a:extLst>
                <a:ext uri="{FF2B5EF4-FFF2-40B4-BE49-F238E27FC236}">
                  <a16:creationId xmlns:a16="http://schemas.microsoft.com/office/drawing/2014/main" id="{D8EEDB19-8CD4-BC5A-B403-9A6245366D1A}"/>
                </a:ext>
              </a:extLst>
            </p:cNvPr>
            <p:cNvSpPr/>
            <p:nvPr/>
          </p:nvSpPr>
          <p:spPr>
            <a:xfrm rot="5400000">
              <a:off x="6731244" y="2850840"/>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6</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32" name="직사각형 46">
              <a:extLst>
                <a:ext uri="{FF2B5EF4-FFF2-40B4-BE49-F238E27FC236}">
                  <a16:creationId xmlns:a16="http://schemas.microsoft.com/office/drawing/2014/main" id="{3FAFB492-1A68-D2AB-0729-019483A1FE10}"/>
                </a:ext>
              </a:extLst>
            </p:cNvPr>
            <p:cNvSpPr/>
            <p:nvPr/>
          </p:nvSpPr>
          <p:spPr>
            <a:xfrm rot="5400000">
              <a:off x="7040401" y="2850840"/>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7</a:t>
              </a:r>
              <a:endParaRPr lang="ko-KR" altLang="en-US" sz="1200" b="0">
                <a:solidFill>
                  <a:prstClr val="black"/>
                </a:solidFill>
                <a:latin typeface="맑은 고딕" pitchFamily="50" charset="-127"/>
                <a:ea typeface="맑은 고딕" pitchFamily="50" charset="-127"/>
                <a:cs typeface="Courier New" pitchFamily="49" charset="0"/>
              </a:endParaRPr>
            </a:p>
          </p:txBody>
        </p:sp>
      </p:grpSp>
      <p:sp>
        <p:nvSpPr>
          <p:cNvPr id="3" name="灯片编号占位符 2">
            <a:extLst>
              <a:ext uri="{FF2B5EF4-FFF2-40B4-BE49-F238E27FC236}">
                <a16:creationId xmlns:a16="http://schemas.microsoft.com/office/drawing/2014/main" id="{15766F79-5455-23B8-1C6B-5131804AADCF}"/>
              </a:ext>
            </a:extLst>
          </p:cNvPr>
          <p:cNvSpPr>
            <a:spLocks noGrp="1"/>
          </p:cNvSpPr>
          <p:nvPr>
            <p:ph type="sldNum" sz="quarter" idx="11"/>
          </p:nvPr>
        </p:nvSpPr>
        <p:spPr>
          <a:xfrm>
            <a:off x="11597312" y="6492875"/>
            <a:ext cx="569288" cy="365125"/>
          </a:xfrm>
        </p:spPr>
        <p:txBody>
          <a:bodyPr/>
          <a:lstStyle>
            <a:lvl1pPr>
              <a:defRPr b="0"/>
            </a:lvl1pPr>
          </a:lstStyle>
          <a:p>
            <a:pPr algn="r"/>
            <a:fld id="{91853A39-49B3-554A-AE82-85611CEBD8E3}" type="slidenum">
              <a:rPr lang="nb-NO" smtClean="0">
                <a:latin typeface="Arial"/>
                <a:cs typeface="Arial"/>
              </a:rPr>
              <a:pPr algn="r"/>
              <a:t>62</a:t>
            </a:fld>
            <a:endParaRPr lang="nb-NO">
              <a:latin typeface="Arial"/>
              <a:cs typeface="Arial"/>
            </a:endParaRPr>
          </a:p>
        </p:txBody>
      </p:sp>
    </p:spTree>
    <p:extLst>
      <p:ext uri="{BB962C8B-B14F-4D97-AF65-F5344CB8AC3E}">
        <p14:creationId xmlns:p14="http://schemas.microsoft.com/office/powerpoint/2010/main" val="14128201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IV</a:t>
            </a:r>
          </a:p>
        </p:txBody>
      </p:sp>
      <p:sp>
        <p:nvSpPr>
          <p:cNvPr id="3" name="Content Placeholder 2"/>
          <p:cNvSpPr>
            <a:spLocks noGrp="1"/>
          </p:cNvSpPr>
          <p:nvPr>
            <p:ph idx="1"/>
          </p:nvPr>
        </p:nvSpPr>
        <p:spPr>
          <a:xfrm>
            <a:off x="609600" y="1511300"/>
            <a:ext cx="10972800" cy="4978400"/>
          </a:xfrm>
        </p:spPr>
        <p:txBody>
          <a:bodyPr>
            <a:normAutofit lnSpcReduction="10000"/>
          </a:bodyPr>
          <a:lstStyle/>
          <a:p>
            <a:r>
              <a:rPr lang="en-US" dirty="0"/>
              <a:t>Consider 8-bit address space; a DM, write-back, write-allocate cache that can hold two blocks of 8 Bytes each. The cache is initially empty. The following sequence of memory operations are made, where each reference is a byte address of a 4-byte number (Only consider word aligned word addresses, i.e. locations 0, 4, 8, and so on. </a:t>
            </a:r>
            <a:r>
              <a:rPr lang="en-US" dirty="0" err="1"/>
              <a:t>lw</a:t>
            </a:r>
            <a:r>
              <a:rPr lang="en-US" dirty="0"/>
              <a:t>: load word; </a:t>
            </a:r>
            <a:r>
              <a:rPr lang="en-US" dirty="0" err="1"/>
              <a:t>sw</a:t>
            </a:r>
            <a:r>
              <a:rPr lang="en-US" dirty="0"/>
              <a:t>: store word) : </a:t>
            </a:r>
          </a:p>
          <a:p>
            <a:pPr lvl="1"/>
            <a:r>
              <a:rPr lang="en-US" dirty="0" err="1"/>
              <a:t>lw</a:t>
            </a:r>
            <a:r>
              <a:rPr lang="en-US" dirty="0"/>
              <a:t> 0</a:t>
            </a:r>
          </a:p>
          <a:p>
            <a:pPr lvl="1"/>
            <a:r>
              <a:rPr lang="en-US" dirty="0" err="1"/>
              <a:t>sw</a:t>
            </a:r>
            <a:r>
              <a:rPr lang="en-US" dirty="0"/>
              <a:t> 44</a:t>
            </a:r>
          </a:p>
          <a:p>
            <a:pPr lvl="1"/>
            <a:r>
              <a:rPr lang="en-US" dirty="0" err="1"/>
              <a:t>lw</a:t>
            </a:r>
            <a:r>
              <a:rPr lang="en-US" dirty="0"/>
              <a:t> 52</a:t>
            </a:r>
          </a:p>
          <a:p>
            <a:pPr lvl="1"/>
            <a:r>
              <a:rPr lang="en-US" dirty="0" err="1"/>
              <a:t>lw</a:t>
            </a:r>
            <a:r>
              <a:rPr lang="en-US" dirty="0"/>
              <a:t> 88</a:t>
            </a:r>
          </a:p>
          <a:p>
            <a:pPr lvl="1"/>
            <a:r>
              <a:rPr lang="en-US" dirty="0" err="1"/>
              <a:t>lw</a:t>
            </a:r>
            <a:r>
              <a:rPr lang="en-US" dirty="0"/>
              <a:t> 0</a:t>
            </a:r>
          </a:p>
          <a:p>
            <a:pPr lvl="1"/>
            <a:r>
              <a:rPr lang="en-US" dirty="0" err="1"/>
              <a:t>sw</a:t>
            </a:r>
            <a:r>
              <a:rPr lang="en-US" dirty="0"/>
              <a:t> 52 </a:t>
            </a:r>
          </a:p>
          <a:p>
            <a:pPr lvl="1"/>
            <a:r>
              <a:rPr lang="en-US" dirty="0" err="1"/>
              <a:t>lw</a:t>
            </a:r>
            <a:r>
              <a:rPr lang="en-US" dirty="0"/>
              <a:t> 68 </a:t>
            </a:r>
          </a:p>
          <a:p>
            <a:pPr lvl="1"/>
            <a:r>
              <a:rPr lang="en-US" dirty="0" err="1"/>
              <a:t>lw</a:t>
            </a:r>
            <a:r>
              <a:rPr lang="en-US" dirty="0"/>
              <a:t> 44 </a:t>
            </a:r>
          </a:p>
          <a:p>
            <a:r>
              <a:rPr lang="en-US" dirty="0"/>
              <a:t>Work out the cache behavior after each operation.</a:t>
            </a:r>
          </a:p>
        </p:txBody>
      </p:sp>
      <p:sp>
        <p:nvSpPr>
          <p:cNvPr id="4" name="Slide Number Placeholder 3"/>
          <p:cNvSpPr>
            <a:spLocks noGrp="1"/>
          </p:cNvSpPr>
          <p:nvPr>
            <p:ph type="sldNum" sz="quarter" idx="10"/>
          </p:nvPr>
        </p:nvSpPr>
        <p:spPr>
          <a:xfrm>
            <a:off x="10896600" y="6364288"/>
            <a:ext cx="685800" cy="457200"/>
          </a:xfrm>
          <a:prstGeom prst="rect">
            <a:avLst/>
          </a:prstGeom>
        </p:spPr>
        <p:txBody>
          <a:bodyPr/>
          <a:ls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lgn="ctr">
              <a:defRPr/>
            </a:pPr>
            <a:fld id="{79ACD604-DE96-4BF4-B014-6BD05026CF1E}" type="slidenum">
              <a:rPr lang="en-US" altLang="zh-CN" smtClean="0"/>
              <a:pPr algn="ctr">
                <a:defRPr/>
              </a:pPr>
              <a:t>63</a:t>
            </a:fld>
            <a:endParaRPr lang="en-US" altLang="zh-CN" b="0">
              <a:solidFill>
                <a:prstClr val="black"/>
              </a:solidFill>
              <a:latin typeface="Times New Roman" pitchFamily="18" charset="0"/>
              <a:ea typeface="宋体" panose="02010600030101010101" pitchFamily="2" charset="-122"/>
              <a:cs typeface="+mn-cs"/>
            </a:endParaRP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Livelock</a:t>
            </a:r>
            <a:endParaRPr lang="en-US" dirty="0"/>
          </a:p>
        </p:txBody>
      </p:sp>
      <p:sp>
        <p:nvSpPr>
          <p:cNvPr id="3" name="Content Placeholder 2"/>
          <p:cNvSpPr>
            <a:spLocks noGrp="1"/>
          </p:cNvSpPr>
          <p:nvPr>
            <p:ph idx="1"/>
          </p:nvPr>
        </p:nvSpPr>
        <p:spPr>
          <a:xfrm>
            <a:off x="914400" y="4031227"/>
            <a:ext cx="10363200" cy="2271251"/>
          </a:xfrm>
        </p:spPr>
        <p:txBody>
          <a:bodyPr>
            <a:normAutofit/>
          </a:bodyPr>
          <a:lstStyle/>
          <a:p>
            <a:r>
              <a:rPr lang="en-US" dirty="0"/>
              <a:t>Both processes use the polling primitive </a:t>
            </a:r>
            <a:r>
              <a:rPr lang="en-US" dirty="0" err="1"/>
              <a:t>enter_region</a:t>
            </a:r>
            <a:r>
              <a:rPr lang="en-US" dirty="0"/>
              <a:t>() to try to acquire locks via busy-waiting; </a:t>
            </a:r>
            <a:r>
              <a:rPr lang="en-US" dirty="0" err="1"/>
              <a:t>process_A</a:t>
            </a:r>
            <a:r>
              <a:rPr lang="en-US" dirty="0"/>
              <a:t> gets resource_1 and </a:t>
            </a:r>
            <a:r>
              <a:rPr lang="en-US" dirty="0" err="1"/>
              <a:t>process_B</a:t>
            </a:r>
            <a:r>
              <a:rPr lang="en-US" dirty="0"/>
              <a:t> gets resource_2.</a:t>
            </a:r>
          </a:p>
          <a:p>
            <a:r>
              <a:rPr lang="en-US" dirty="0" err="1"/>
              <a:t>Livelock</a:t>
            </a:r>
            <a:r>
              <a:rPr lang="en-US" dirty="0"/>
              <a:t>, not deadlock, since no process is blocked.</a:t>
            </a:r>
          </a:p>
        </p:txBody>
      </p:sp>
      <p:pic>
        <p:nvPicPr>
          <p:cNvPr id="6" name="Picture 2"/>
          <p:cNvPicPr>
            <a:picLocks noChangeAspect="1" noChangeArrowheads="1"/>
          </p:cNvPicPr>
          <p:nvPr/>
        </p:nvPicPr>
        <p:blipFill>
          <a:blip r:embed="rId2" cstate="print"/>
          <a:srcRect/>
          <a:stretch>
            <a:fillRect/>
          </a:stretch>
        </p:blipFill>
        <p:spPr bwMode="auto">
          <a:xfrm>
            <a:off x="1800226" y="1855789"/>
            <a:ext cx="4124325" cy="2238375"/>
          </a:xfrm>
          <a:prstGeom prst="rect">
            <a:avLst/>
          </a:prstGeom>
          <a:noFill/>
          <a:ln w="9525">
            <a:noFill/>
            <a:miter lim="800000"/>
            <a:headEnd/>
            <a:tailEnd/>
          </a:ln>
        </p:spPr>
      </p:pic>
      <p:pic>
        <p:nvPicPr>
          <p:cNvPr id="7" name="Picture 3"/>
          <p:cNvPicPr>
            <a:picLocks noChangeAspect="1" noChangeArrowheads="1"/>
          </p:cNvPicPr>
          <p:nvPr/>
        </p:nvPicPr>
        <p:blipFill>
          <a:blip r:embed="rId3" cstate="print"/>
          <a:srcRect/>
          <a:stretch>
            <a:fillRect/>
          </a:stretch>
        </p:blipFill>
        <p:spPr bwMode="auto">
          <a:xfrm>
            <a:off x="6172201" y="1831975"/>
            <a:ext cx="3902075" cy="2152650"/>
          </a:xfrm>
          <a:prstGeom prst="rect">
            <a:avLst/>
          </a:prstGeom>
          <a:noFill/>
          <a:ln w="9525">
            <a:noFill/>
            <a:miter lim="800000"/>
            <a:headEnd/>
            <a:tailEnd/>
          </a:ln>
        </p:spPr>
      </p:pic>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Multi-Armed Lawyers</a:t>
            </a:r>
          </a:p>
        </p:txBody>
      </p:sp>
      <p:sp>
        <p:nvSpPr>
          <p:cNvPr id="3" name="Content Placeholder 2"/>
          <p:cNvSpPr>
            <a:spLocks noGrp="1"/>
          </p:cNvSpPr>
          <p:nvPr>
            <p:ph idx="1"/>
          </p:nvPr>
        </p:nvSpPr>
        <p:spPr/>
        <p:txBody>
          <a:bodyPr>
            <a:normAutofit/>
          </a:bodyPr>
          <a:lstStyle/>
          <a:p>
            <a:r>
              <a:rPr lang="en-US" dirty="0"/>
              <a:t>Consider a large table with IDENTICAL multi-armed alien lawyers. In the center is a pile of chopsticks. In order to eat, a lawyer must have one chopstick in each hand. The lawyers are so busy talking that they can only grab one chopstick at a time. Design a deadlock-free algorithm</a:t>
            </a:r>
            <a:r>
              <a:rPr lang="en-US" i="1" dirty="0"/>
              <a:t> </a:t>
            </a:r>
            <a:r>
              <a:rPr lang="en-US" dirty="0"/>
              <a:t>using monitors and Bankers algorithm. Assume total number of chopsticks &gt;= number of hands of each lawyer, so at least one lawyer can eat.</a:t>
            </a:r>
          </a:p>
          <a:p>
            <a:endParaRPr lang="en-US" dirty="0"/>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a:xfrm>
            <a:off x="609600" y="6248400"/>
            <a:ext cx="5852584" cy="457200"/>
          </a:xfrm>
          <a:prstGeom prst="rect">
            <a:avLst/>
          </a:prstGeom>
          <a:ln/>
        </p:spPr>
        <p:txBody>
          <a:bodyPr/>
          <a:ls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lgn="ctr">
              <a:defRPr/>
            </a:pPr>
            <a:r>
              <a:rPr lang="en-US">
                <a:solidFill>
                  <a:srgbClr val="000000"/>
                </a:solidFill>
              </a:rPr>
              <a:t> © Zonghua Gu, CMPT 300, Fall 2011 </a:t>
            </a:r>
            <a:endParaRPr lang="en-US" b="0">
              <a:solidFill>
                <a:srgbClr val="000000"/>
              </a:solidFill>
              <a:latin typeface="Times New Roman" pitchFamily="18" charset="0"/>
              <a:ea typeface="+mn-ea"/>
              <a:cs typeface="+mn-cs"/>
            </a:endParaRPr>
          </a:p>
        </p:txBody>
      </p:sp>
      <p:sp>
        <p:nvSpPr>
          <p:cNvPr id="5" name="Slide Number Placeholder 4"/>
          <p:cNvSpPr>
            <a:spLocks noGrp="1"/>
          </p:cNvSpPr>
          <p:nvPr>
            <p:ph type="sldNum" sz="quarter" idx="11"/>
          </p:nvPr>
        </p:nvSpPr>
        <p:spPr bwMode="auto">
          <a:xfrm>
            <a:off x="9042400" y="6364288"/>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000" b="1" kern="1200">
                <a:solidFill>
                  <a:schemeClr val="tx1"/>
                </a:solidFill>
                <a:latin typeface="Arial" charset="0"/>
                <a:ea typeface="宋体" charset="-122"/>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defRPr/>
            </a:pPr>
            <a:fld id="{198846B4-9419-4C68-9E06-408D83002EEA}" type="slidenum">
              <a:rPr lang="en-US" altLang="zh-CN" smtClean="0">
                <a:solidFill>
                  <a:srgbClr val="000000"/>
                </a:solidFill>
              </a:rPr>
              <a:pPr>
                <a:defRPr/>
              </a:pPr>
              <a:t>66</a:t>
            </a:fld>
            <a:endParaRPr lang="en-US" altLang="zh-CN" b="0">
              <a:solidFill>
                <a:srgbClr val="000000"/>
              </a:solidFill>
              <a:cs typeface="+mn-cs"/>
            </a:endParaRPr>
          </a:p>
        </p:txBody>
      </p:sp>
      <p:sp>
        <p:nvSpPr>
          <p:cNvPr id="6" name="Content Placeholder 5"/>
          <p:cNvSpPr>
            <a:spLocks noGrp="1"/>
          </p:cNvSpPr>
          <p:nvPr>
            <p:ph idx="1"/>
          </p:nvPr>
        </p:nvSpPr>
        <p:spPr>
          <a:xfrm>
            <a:off x="8042788" y="-1"/>
            <a:ext cx="2625213" cy="6685935"/>
          </a:xfrm>
        </p:spPr>
        <p:txBody>
          <a:bodyPr>
            <a:normAutofit fontScale="85000" lnSpcReduction="20000"/>
          </a:bodyPr>
          <a:lstStyle/>
          <a:p>
            <a:r>
              <a:rPr lang="en-US" dirty="0" err="1"/>
              <a:t>GrabOne</a:t>
            </a:r>
            <a:r>
              <a:rPr lang="en-US" dirty="0"/>
              <a:t>() allows a lawyer to grab one chopstick. It puts a lawyer to sleep if he cannot be granted a chopstick without potentially deadlocking the system. </a:t>
            </a:r>
          </a:p>
          <a:p>
            <a:r>
              <a:rPr lang="en-US" dirty="0" err="1"/>
              <a:t>ReleaseAll</a:t>
            </a:r>
            <a:r>
              <a:rPr lang="en-US" dirty="0"/>
              <a:t>() allows a lawyer to release all chopsticks that he is holding. It wakes up any other lawyers that can proceed.</a:t>
            </a:r>
          </a:p>
          <a:p>
            <a:r>
              <a:rPr lang="en-US" dirty="0" err="1"/>
              <a:t>BankerCheck</a:t>
            </a:r>
            <a:r>
              <a:rPr lang="en-US" dirty="0"/>
              <a:t>() method takes a Lawyer number, checks resources, and returns true if a given lawyer can be granted one new chopstick </a:t>
            </a:r>
          </a:p>
          <a:p>
            <a:r>
              <a:rPr lang="en-US" dirty="0"/>
              <a:t>Assume Mesa-style monitor, hence while loop is used in </a:t>
            </a:r>
            <a:r>
              <a:rPr lang="en-US" dirty="0" err="1"/>
              <a:t>GrabOne</a:t>
            </a:r>
            <a:r>
              <a:rPr lang="en-US" dirty="0"/>
              <a:t>().</a:t>
            </a:r>
          </a:p>
        </p:txBody>
      </p:sp>
      <p:pic>
        <p:nvPicPr>
          <p:cNvPr id="120835" name="Picture 3"/>
          <p:cNvPicPr>
            <a:picLocks noChangeAspect="1" noChangeArrowheads="1"/>
          </p:cNvPicPr>
          <p:nvPr/>
        </p:nvPicPr>
        <p:blipFill>
          <a:blip r:embed="rId2" cstate="print"/>
          <a:srcRect/>
          <a:stretch>
            <a:fillRect/>
          </a:stretch>
        </p:blipFill>
        <p:spPr bwMode="auto">
          <a:xfrm>
            <a:off x="1696219" y="1"/>
            <a:ext cx="6435058" cy="6881163"/>
          </a:xfrm>
          <a:prstGeom prst="rect">
            <a:avLst/>
          </a:prstGeom>
          <a:noFill/>
          <a:ln w="9525">
            <a:noFill/>
            <a:miter lim="800000"/>
            <a:headEnd/>
            <a:tailEnd/>
          </a:ln>
        </p:spPr>
      </p:pic>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BankerCheck</a:t>
            </a:r>
            <a:r>
              <a:rPr lang="en-US" dirty="0"/>
              <a:t>() Method</a:t>
            </a:r>
          </a:p>
        </p:txBody>
      </p:sp>
      <p:sp>
        <p:nvSpPr>
          <p:cNvPr id="3" name="Content Placeholder 2"/>
          <p:cNvSpPr>
            <a:spLocks noGrp="1"/>
          </p:cNvSpPr>
          <p:nvPr>
            <p:ph idx="1"/>
          </p:nvPr>
        </p:nvSpPr>
        <p:spPr>
          <a:xfrm>
            <a:off x="1524001" y="4013200"/>
            <a:ext cx="8967019" cy="2446594"/>
          </a:xfrm>
        </p:spPr>
        <p:txBody>
          <a:bodyPr>
            <a:normAutofit fontScale="92500"/>
          </a:bodyPr>
          <a:lstStyle/>
          <a:p>
            <a:r>
              <a:rPr lang="en-US" dirty="0"/>
              <a:t>State is safe if when a lawyer tries to take a chopstick, either</a:t>
            </a:r>
          </a:p>
          <a:p>
            <a:pPr lvl="1"/>
            <a:r>
              <a:rPr lang="en-US" dirty="0"/>
              <a:t>It is the last chopstick, but someone will have </a:t>
            </a:r>
            <a:r>
              <a:rPr lang="en-US" i="1" dirty="0" err="1"/>
              <a:t>NumArms</a:t>
            </a:r>
            <a:r>
              <a:rPr lang="en-US" dirty="0"/>
              <a:t> chopsticks afterwards</a:t>
            </a:r>
          </a:p>
          <a:p>
            <a:pPr lvl="1"/>
            <a:r>
              <a:rPr lang="en-US" dirty="0"/>
              <a:t>Or it is the 2</a:t>
            </a:r>
            <a:r>
              <a:rPr lang="en-US" baseline="30000" dirty="0"/>
              <a:t>nd</a:t>
            </a:r>
            <a:r>
              <a:rPr lang="en-US" dirty="0"/>
              <a:t> to last chopstick, but someone will have </a:t>
            </a:r>
            <a:r>
              <a:rPr lang="en-US" i="1" dirty="0"/>
              <a:t>NumArms-1</a:t>
            </a:r>
            <a:r>
              <a:rPr lang="en-US" dirty="0"/>
              <a:t> chopsticks afterwards</a:t>
            </a:r>
          </a:p>
          <a:p>
            <a:pPr lvl="1"/>
            <a:r>
              <a:rPr lang="en-US" dirty="0"/>
              <a:t>Or it is the 3</a:t>
            </a:r>
            <a:r>
              <a:rPr lang="en-US" baseline="30000" dirty="0"/>
              <a:t>rd</a:t>
            </a:r>
            <a:r>
              <a:rPr lang="en-US" dirty="0"/>
              <a:t>  to last chopstick, but someone will have </a:t>
            </a:r>
            <a:r>
              <a:rPr lang="en-US" i="1" dirty="0"/>
              <a:t>NumArms-2 </a:t>
            </a:r>
            <a:r>
              <a:rPr lang="en-US" dirty="0"/>
              <a:t>chopsticks afterwards …</a:t>
            </a:r>
          </a:p>
          <a:p>
            <a:pPr lvl="1"/>
            <a:r>
              <a:rPr lang="en-US" dirty="0"/>
              <a:t>Or…</a:t>
            </a:r>
          </a:p>
          <a:p>
            <a:pPr>
              <a:buNone/>
            </a:pPr>
            <a:endParaRPr lang="en-US" dirty="0"/>
          </a:p>
          <a:p>
            <a:endParaRPr lang="en-US" dirty="0"/>
          </a:p>
        </p:txBody>
      </p:sp>
      <p:sp>
        <p:nvSpPr>
          <p:cNvPr id="4" name="Date Placeholder 3"/>
          <p:cNvSpPr>
            <a:spLocks noGrp="1"/>
          </p:cNvSpPr>
          <p:nvPr>
            <p:ph type="dt" sz="half" idx="10"/>
          </p:nvPr>
        </p:nvSpPr>
        <p:spPr>
          <a:xfrm>
            <a:off x="609600" y="6248400"/>
            <a:ext cx="5852584" cy="457200"/>
          </a:xfrm>
          <a:prstGeom prst="rect">
            <a:avLst/>
          </a:prstGeom>
          <a:ln/>
        </p:spPr>
        <p:txBody>
          <a:bodyPr/>
          <a:ls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lgn="ctr">
              <a:defRPr/>
            </a:pPr>
            <a:r>
              <a:rPr lang="en-US">
                <a:solidFill>
                  <a:srgbClr val="000000"/>
                </a:solidFill>
              </a:rPr>
              <a:t> © Zonghua Gu, CMPT 300, Fall 2011 </a:t>
            </a:r>
            <a:endParaRPr lang="en-US" b="0" dirty="0">
              <a:solidFill>
                <a:srgbClr val="000000"/>
              </a:solidFill>
              <a:latin typeface="Times New Roman" pitchFamily="18" charset="0"/>
              <a:ea typeface="+mn-ea"/>
              <a:cs typeface="+mn-cs"/>
            </a:endParaRPr>
          </a:p>
        </p:txBody>
      </p:sp>
      <p:sp>
        <p:nvSpPr>
          <p:cNvPr id="5" name="Slide Number Placeholder 4"/>
          <p:cNvSpPr>
            <a:spLocks noGrp="1"/>
          </p:cNvSpPr>
          <p:nvPr>
            <p:ph type="sldNum" sz="quarter" idx="11"/>
          </p:nvPr>
        </p:nvSpPr>
        <p:spPr bwMode="auto">
          <a:xfrm>
            <a:off x="9042400" y="6364288"/>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000" b="1" kern="1200">
                <a:solidFill>
                  <a:schemeClr val="tx1"/>
                </a:solidFill>
                <a:latin typeface="Arial" charset="0"/>
                <a:ea typeface="宋体" charset="-122"/>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defRPr/>
            </a:pPr>
            <a:fld id="{198846B4-9419-4C68-9E06-408D83002EEA}" type="slidenum">
              <a:rPr lang="en-US" altLang="zh-CN" smtClean="0">
                <a:solidFill>
                  <a:srgbClr val="000000"/>
                </a:solidFill>
              </a:rPr>
              <a:pPr>
                <a:defRPr/>
              </a:pPr>
              <a:t>67</a:t>
            </a:fld>
            <a:endParaRPr lang="en-US" altLang="zh-CN" b="0">
              <a:solidFill>
                <a:srgbClr val="000000"/>
              </a:solidFill>
              <a:cs typeface="+mn-cs"/>
            </a:endParaRPr>
          </a:p>
        </p:txBody>
      </p:sp>
      <p:pic>
        <p:nvPicPr>
          <p:cNvPr id="121858" name="Picture 2"/>
          <p:cNvPicPr>
            <a:picLocks noChangeAspect="1" noChangeArrowheads="1"/>
          </p:cNvPicPr>
          <p:nvPr/>
        </p:nvPicPr>
        <p:blipFill>
          <a:blip r:embed="rId2" cstate="print"/>
          <a:srcRect/>
          <a:stretch>
            <a:fillRect/>
          </a:stretch>
        </p:blipFill>
        <p:spPr bwMode="auto">
          <a:xfrm>
            <a:off x="2005779" y="0"/>
            <a:ext cx="7718324" cy="3943764"/>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Questions I</a:t>
            </a:r>
          </a:p>
        </p:txBody>
      </p:sp>
      <p:sp>
        <p:nvSpPr>
          <p:cNvPr id="3" name="Content Placeholder 2"/>
          <p:cNvSpPr>
            <a:spLocks noGrp="1"/>
          </p:cNvSpPr>
          <p:nvPr>
            <p:ph idx="1"/>
          </p:nvPr>
        </p:nvSpPr>
        <p:spPr/>
        <p:txBody>
          <a:bodyPr/>
          <a:lstStyle/>
          <a:p>
            <a:r>
              <a:rPr lang="en-US" dirty="0"/>
              <a:t>Q: Why didn’t we check for the case of </a:t>
            </a:r>
            <a:r>
              <a:rPr lang="en-US" i="1" dirty="0" err="1"/>
              <a:t>NumChopsticks</a:t>
            </a:r>
            <a:r>
              <a:rPr lang="en-US" i="1" dirty="0"/>
              <a:t> == 0</a:t>
            </a:r>
            <a:r>
              <a:rPr lang="en-US" dirty="0"/>
              <a:t>?</a:t>
            </a:r>
          </a:p>
          <a:p>
            <a:r>
              <a:rPr lang="en-US" dirty="0"/>
              <a:t>A: In this case, </a:t>
            </a:r>
            <a:r>
              <a:rPr lang="en-US" i="1" dirty="0"/>
              <a:t>(NumChopsticks-1) == -1</a:t>
            </a:r>
            <a:r>
              <a:rPr lang="en-US" dirty="0"/>
              <a:t>, hence the if statement would always fail – exactly what we would want to do when </a:t>
            </a:r>
            <a:r>
              <a:rPr lang="en-US" i="1" dirty="0" err="1"/>
              <a:t>NumChopsticks</a:t>
            </a:r>
            <a:r>
              <a:rPr lang="en-US" i="1" dirty="0"/>
              <a:t> == 0</a:t>
            </a:r>
          </a:p>
        </p:txBody>
      </p:sp>
      <p:sp>
        <p:nvSpPr>
          <p:cNvPr id="4" name="Date Placeholder 3"/>
          <p:cNvSpPr>
            <a:spLocks noGrp="1"/>
          </p:cNvSpPr>
          <p:nvPr>
            <p:ph type="dt" sz="half" idx="10"/>
          </p:nvPr>
        </p:nvSpPr>
        <p:spPr>
          <a:xfrm>
            <a:off x="609600" y="6248400"/>
            <a:ext cx="5852584" cy="457200"/>
          </a:xfrm>
          <a:prstGeom prst="rect">
            <a:avLst/>
          </a:prstGeom>
          <a:ln/>
        </p:spPr>
        <p:txBody>
          <a:bodyPr/>
          <a:ls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lgn="ctr">
              <a:defRPr/>
            </a:pPr>
            <a:r>
              <a:rPr lang="en-US">
                <a:solidFill>
                  <a:srgbClr val="000000"/>
                </a:solidFill>
              </a:rPr>
              <a:t> © Zonghua Gu, CMPT 300, Fall 2011 </a:t>
            </a:r>
            <a:endParaRPr lang="en-US" b="0">
              <a:solidFill>
                <a:srgbClr val="000000"/>
              </a:solidFill>
              <a:latin typeface="Times New Roman" pitchFamily="18" charset="0"/>
              <a:ea typeface="+mn-ea"/>
              <a:cs typeface="+mn-cs"/>
            </a:endParaRPr>
          </a:p>
        </p:txBody>
      </p:sp>
      <p:sp>
        <p:nvSpPr>
          <p:cNvPr id="5" name="Slide Number Placeholder 4"/>
          <p:cNvSpPr>
            <a:spLocks noGrp="1"/>
          </p:cNvSpPr>
          <p:nvPr>
            <p:ph type="sldNum" sz="quarter" idx="11"/>
          </p:nvPr>
        </p:nvSpPr>
        <p:spPr bwMode="auto">
          <a:xfrm>
            <a:off x="9042400" y="6364288"/>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000" b="1" kern="1200">
                <a:solidFill>
                  <a:schemeClr val="tx1"/>
                </a:solidFill>
                <a:latin typeface="Arial" charset="0"/>
                <a:ea typeface="宋体" charset="-122"/>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defRPr/>
            </a:pPr>
            <a:fld id="{198846B4-9419-4C68-9E06-408D83002EEA}" type="slidenum">
              <a:rPr lang="en-US" altLang="zh-CN" smtClean="0">
                <a:solidFill>
                  <a:srgbClr val="000000"/>
                </a:solidFill>
              </a:rPr>
              <a:pPr>
                <a:defRPr/>
              </a:pPr>
              <a:t>68</a:t>
            </a:fld>
            <a:endParaRPr lang="en-US" altLang="zh-CN" b="0">
              <a:solidFill>
                <a:srgbClr val="000000"/>
              </a:solidFill>
              <a:cs typeface="+mn-cs"/>
            </a:endParaRP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Questions II</a:t>
            </a:r>
          </a:p>
        </p:txBody>
      </p:sp>
      <p:sp>
        <p:nvSpPr>
          <p:cNvPr id="3" name="Content Placeholder 2"/>
          <p:cNvSpPr>
            <a:spLocks noGrp="1"/>
          </p:cNvSpPr>
          <p:nvPr>
            <p:ph idx="1"/>
          </p:nvPr>
        </p:nvSpPr>
        <p:spPr/>
        <p:txBody>
          <a:bodyPr/>
          <a:lstStyle/>
          <a:p>
            <a:r>
              <a:rPr lang="en-US" dirty="0"/>
              <a:t>Q: Is it a generalization of the 2-armed Dining Philosophers problem?</a:t>
            </a:r>
          </a:p>
          <a:p>
            <a:r>
              <a:rPr lang="en-US" dirty="0"/>
              <a:t>A: Not exactly. Since the chopsticks are in a pile at center of the table, we should model them as a single resource with multiple instances, instead of multiple resources for the Dining Philosophers. Hence the </a:t>
            </a:r>
            <a:r>
              <a:rPr lang="en-US" i="1" dirty="0"/>
              <a:t>R</a:t>
            </a:r>
            <a:r>
              <a:rPr lang="en-US" dirty="0"/>
              <a:t> and </a:t>
            </a:r>
            <a:r>
              <a:rPr lang="en-US" i="1" dirty="0"/>
              <a:t>C</a:t>
            </a:r>
            <a:r>
              <a:rPr lang="en-US" dirty="0"/>
              <a:t> matrices have a single column.</a:t>
            </a:r>
          </a:p>
          <a:p>
            <a:endParaRPr lang="en-US" dirty="0"/>
          </a:p>
          <a:p>
            <a:endParaRPr lang="en-US" dirty="0"/>
          </a:p>
        </p:txBody>
      </p:sp>
      <p:sp>
        <p:nvSpPr>
          <p:cNvPr id="4" name="Date Placeholder 3"/>
          <p:cNvSpPr>
            <a:spLocks noGrp="1"/>
          </p:cNvSpPr>
          <p:nvPr>
            <p:ph type="dt" sz="half" idx="10"/>
          </p:nvPr>
        </p:nvSpPr>
        <p:spPr>
          <a:xfrm>
            <a:off x="609600" y="6248400"/>
            <a:ext cx="5852584" cy="457200"/>
          </a:xfrm>
          <a:prstGeom prst="rect">
            <a:avLst/>
          </a:prstGeom>
          <a:ln/>
        </p:spPr>
        <p:txBody>
          <a:bodyPr/>
          <a:ls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lgn="ctr">
              <a:defRPr/>
            </a:pPr>
            <a:r>
              <a:rPr lang="en-US">
                <a:solidFill>
                  <a:srgbClr val="000000"/>
                </a:solidFill>
              </a:rPr>
              <a:t> © Zonghua Gu, CMPT 300, Fall 2011 </a:t>
            </a:r>
            <a:endParaRPr lang="en-US" b="0" dirty="0">
              <a:solidFill>
                <a:srgbClr val="000000"/>
              </a:solidFill>
              <a:latin typeface="Times New Roman" pitchFamily="18" charset="0"/>
              <a:ea typeface="+mn-ea"/>
              <a:cs typeface="+mn-cs"/>
            </a:endParaRPr>
          </a:p>
        </p:txBody>
      </p:sp>
      <p:sp>
        <p:nvSpPr>
          <p:cNvPr id="5" name="Slide Number Placeholder 4"/>
          <p:cNvSpPr>
            <a:spLocks noGrp="1"/>
          </p:cNvSpPr>
          <p:nvPr>
            <p:ph type="sldNum" sz="quarter" idx="11"/>
          </p:nvPr>
        </p:nvSpPr>
        <p:spPr bwMode="auto">
          <a:xfrm>
            <a:off x="9042400" y="6364288"/>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000" b="1" kern="1200">
                <a:solidFill>
                  <a:schemeClr val="tx1"/>
                </a:solidFill>
                <a:latin typeface="Arial" charset="0"/>
                <a:ea typeface="宋体" charset="-122"/>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defRPr/>
            </a:pPr>
            <a:fld id="{198846B4-9419-4C68-9E06-408D83002EEA}" type="slidenum">
              <a:rPr lang="en-US" altLang="zh-CN" smtClean="0">
                <a:solidFill>
                  <a:srgbClr val="000000"/>
                </a:solidFill>
              </a:rPr>
              <a:pPr>
                <a:defRPr/>
              </a:pPr>
              <a:t>69</a:t>
            </a:fld>
            <a:endParaRPr lang="en-US" altLang="zh-CN" b="0">
              <a:solidFill>
                <a:srgbClr val="000000"/>
              </a:solidFill>
              <a:cs typeface="+mn-cs"/>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AB6D0-CF68-4268-E51C-5497A8256BB7}"/>
              </a:ext>
            </a:extLst>
          </p:cNvPr>
          <p:cNvSpPr>
            <a:spLocks noGrp="1"/>
          </p:cNvSpPr>
          <p:nvPr>
            <p:ph type="title"/>
          </p:nvPr>
        </p:nvSpPr>
        <p:spPr/>
        <p:txBody>
          <a:bodyPr/>
          <a:lstStyle/>
          <a:p>
            <a:r>
              <a:rPr lang="en-GB" dirty="0" err="1"/>
              <a:t>BankerCheck</a:t>
            </a:r>
            <a:r>
              <a:rPr lang="en-GB" dirty="0"/>
              <a:t>()</a:t>
            </a:r>
            <a:endParaRPr lang="en-SE" dirty="0"/>
          </a:p>
        </p:txBody>
      </p:sp>
      <p:sp>
        <p:nvSpPr>
          <p:cNvPr id="3" name="Content Placeholder 2">
            <a:extLst>
              <a:ext uri="{FF2B5EF4-FFF2-40B4-BE49-F238E27FC236}">
                <a16:creationId xmlns:a16="http://schemas.microsoft.com/office/drawing/2014/main" id="{DFA0588C-B9B3-2858-5B71-C3E9C543CAAA}"/>
              </a:ext>
            </a:extLst>
          </p:cNvPr>
          <p:cNvSpPr>
            <a:spLocks noGrp="1"/>
          </p:cNvSpPr>
          <p:nvPr>
            <p:ph idx="1"/>
          </p:nvPr>
        </p:nvSpPr>
        <p:spPr>
          <a:xfrm>
            <a:off x="7543800" y="762000"/>
            <a:ext cx="4572000" cy="5943600"/>
          </a:xfrm>
        </p:spPr>
        <p:txBody>
          <a:bodyPr>
            <a:normAutofit fontScale="92500" lnSpcReduction="20000"/>
          </a:bodyPr>
          <a:lstStyle/>
          <a:p>
            <a:r>
              <a:rPr lang="en-GB" dirty="0"/>
              <a:t>State is safe if when a lawyer tries to take a chopstick, either</a:t>
            </a:r>
          </a:p>
          <a:p>
            <a:r>
              <a:rPr lang="en-GB" dirty="0"/>
              <a:t>It is the last chopstick, but someone (lawyer i) will have </a:t>
            </a:r>
            <a:r>
              <a:rPr lang="en-GB" dirty="0" err="1"/>
              <a:t>NumArms</a:t>
            </a:r>
            <a:r>
              <a:rPr lang="en-GB" dirty="0"/>
              <a:t> chopsticks afterwards</a:t>
            </a:r>
          </a:p>
          <a:p>
            <a:r>
              <a:rPr lang="en-GB" dirty="0"/>
              <a:t>Or it is the 2nd to last chopstick, but someone  (lawyer i)  will have NumArms-1 chopsticks afterwards</a:t>
            </a:r>
          </a:p>
          <a:p>
            <a:r>
              <a:rPr lang="en-GB" dirty="0"/>
              <a:t>Or it is the 3rd  to last chopstick, but someone  (lawyer i)  will have NumArms-2 chopsticks afterwards …</a:t>
            </a:r>
          </a:p>
          <a:p>
            <a:r>
              <a:rPr lang="en-GB" dirty="0"/>
              <a:t>And so on…</a:t>
            </a:r>
          </a:p>
          <a:p>
            <a:r>
              <a:rPr lang="en-GB" dirty="0"/>
              <a:t>Q: Why didn’t we check for the case of </a:t>
            </a:r>
            <a:r>
              <a:rPr lang="en-GB" dirty="0" err="1"/>
              <a:t>NumChopsticks</a:t>
            </a:r>
            <a:r>
              <a:rPr lang="en-GB" dirty="0"/>
              <a:t> == 0?</a:t>
            </a:r>
          </a:p>
          <a:p>
            <a:r>
              <a:rPr lang="en-GB" dirty="0"/>
              <a:t>A: In this case, (NumChopsticks-1) == -1, hence the if statement would always fail – exactly what we would want to do when </a:t>
            </a:r>
            <a:r>
              <a:rPr lang="en-GB" dirty="0" err="1"/>
              <a:t>NumChopsticks</a:t>
            </a:r>
            <a:r>
              <a:rPr lang="en-GB" dirty="0"/>
              <a:t> == 0.</a:t>
            </a:r>
            <a:endParaRPr lang="en-SE" dirty="0"/>
          </a:p>
        </p:txBody>
      </p:sp>
      <p:pic>
        <p:nvPicPr>
          <p:cNvPr id="5" name="Picture 4">
            <a:extLst>
              <a:ext uri="{FF2B5EF4-FFF2-40B4-BE49-F238E27FC236}">
                <a16:creationId xmlns:a16="http://schemas.microsoft.com/office/drawing/2014/main" id="{3BCD5BBA-5DE5-C1E7-0787-395ADD5B9847}"/>
              </a:ext>
            </a:extLst>
          </p:cNvPr>
          <p:cNvPicPr>
            <a:picLocks noChangeAspect="1"/>
          </p:cNvPicPr>
          <p:nvPr/>
        </p:nvPicPr>
        <p:blipFill>
          <a:blip r:embed="rId3"/>
          <a:stretch>
            <a:fillRect/>
          </a:stretch>
        </p:blipFill>
        <p:spPr>
          <a:xfrm>
            <a:off x="245533" y="685800"/>
            <a:ext cx="7450667" cy="3794750"/>
          </a:xfrm>
          <a:prstGeom prst="rect">
            <a:avLst/>
          </a:prstGeom>
        </p:spPr>
      </p:pic>
      <p:sp>
        <p:nvSpPr>
          <p:cNvPr id="6" name="Content Placeholder 2">
            <a:extLst>
              <a:ext uri="{FF2B5EF4-FFF2-40B4-BE49-F238E27FC236}">
                <a16:creationId xmlns:a16="http://schemas.microsoft.com/office/drawing/2014/main" id="{86F7B3B4-EB21-1A47-19B4-EBE8ACF5366F}"/>
              </a:ext>
            </a:extLst>
          </p:cNvPr>
          <p:cNvSpPr txBox="1">
            <a:spLocks/>
          </p:cNvSpPr>
          <p:nvPr/>
        </p:nvSpPr>
        <p:spPr bwMode="auto">
          <a:xfrm>
            <a:off x="0" y="3977650"/>
            <a:ext cx="7696200" cy="32613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fontScale="70000" lnSpcReduction="20000"/>
          </a:bodyPr>
          <a:lstStyle>
            <a:lvl1pPr marL="285750" indent="-285750" algn="l" rtl="0" eaLnBrk="0" fontAlgn="base" hangingPunct="0">
              <a:lnSpc>
                <a:spcPct val="90000"/>
              </a:lnSpc>
              <a:spcBef>
                <a:spcPct val="30000"/>
              </a:spcBef>
              <a:spcAft>
                <a:spcPct val="0"/>
              </a:spcAft>
              <a:buSzPct val="100000"/>
              <a:buChar char="•"/>
              <a:defRPr sz="2800" b="0" i="0">
                <a:solidFill>
                  <a:schemeClr val="tx1"/>
                </a:solidFill>
                <a:latin typeface="Gill Sans" panose="020B0502020104020203"/>
                <a:ea typeface="Gill Sans" panose="020B0502020104020203"/>
                <a:cs typeface="Gill Sans" panose="020B0502020104020203"/>
              </a:defRPr>
            </a:lvl1pPr>
            <a:lvl2pPr marL="685800" indent="-228600" algn="l" rtl="0" eaLnBrk="0" fontAlgn="base" hangingPunct="0">
              <a:lnSpc>
                <a:spcPct val="90000"/>
              </a:lnSpc>
              <a:spcBef>
                <a:spcPct val="30000"/>
              </a:spcBef>
              <a:spcAft>
                <a:spcPct val="0"/>
              </a:spcAft>
              <a:buSzPct val="100000"/>
              <a:buChar char="–"/>
              <a:defRPr sz="2400" b="0" i="0">
                <a:solidFill>
                  <a:schemeClr val="tx1"/>
                </a:solidFill>
                <a:latin typeface="Gill Sans" panose="020B0502020104020203"/>
                <a:ea typeface="Gill Sans" panose="020B0502020104020203"/>
                <a:cs typeface="Gill Sans" panose="020B0502020104020203"/>
              </a:defRPr>
            </a:lvl2pPr>
            <a:lvl3pPr marL="1143000" indent="-228600" algn="l" rtl="0" eaLnBrk="0" fontAlgn="base" hangingPunct="0">
              <a:lnSpc>
                <a:spcPct val="90000"/>
              </a:lnSpc>
              <a:spcBef>
                <a:spcPct val="30000"/>
              </a:spcBef>
              <a:spcAft>
                <a:spcPct val="0"/>
              </a:spcAft>
              <a:buSzPct val="100000"/>
              <a:buChar char="»"/>
              <a:defRPr sz="2400" b="0" i="0">
                <a:solidFill>
                  <a:schemeClr val="tx1"/>
                </a:solidFill>
                <a:latin typeface="Gill Sans" panose="020B0502020104020203"/>
                <a:ea typeface="Gill Sans" panose="020B0502020104020203"/>
                <a:cs typeface="Gill Sans" panose="020B0502020104020203"/>
              </a:defRPr>
            </a:lvl3pPr>
            <a:lvl4pPr marL="1543050" indent="-171450" algn="l" rtl="0" eaLnBrk="0" fontAlgn="base" hangingPunct="0">
              <a:lnSpc>
                <a:spcPct val="90000"/>
              </a:lnSpc>
              <a:spcBef>
                <a:spcPct val="30000"/>
              </a:spcBef>
              <a:spcAft>
                <a:spcPct val="0"/>
              </a:spcAft>
              <a:buSzPct val="100000"/>
              <a:buChar char="•"/>
              <a:defRPr sz="2400" b="0" i="0">
                <a:solidFill>
                  <a:schemeClr val="tx1"/>
                </a:solidFill>
                <a:latin typeface="Gill Sans" panose="020B0502020104020203"/>
                <a:ea typeface="Gill Sans" panose="020B0502020104020203"/>
                <a:cs typeface="Gill Sans" panose="020B0502020104020203"/>
              </a:defRPr>
            </a:lvl4pPr>
            <a:lvl5pPr marL="2000250" indent="-171450" algn="l" rtl="0" eaLnBrk="0" fontAlgn="base" hangingPunct="0">
              <a:lnSpc>
                <a:spcPct val="90000"/>
              </a:lnSpc>
              <a:spcBef>
                <a:spcPct val="30000"/>
              </a:spcBef>
              <a:spcAft>
                <a:spcPct val="0"/>
              </a:spcAft>
              <a:buSzPct val="100000"/>
              <a:buChar char="–"/>
              <a:defRPr sz="2400" b="0" i="0">
                <a:solidFill>
                  <a:schemeClr val="tx1"/>
                </a:solidFill>
                <a:latin typeface="Gill Sans" panose="020B0502020104020203"/>
                <a:ea typeface="Gill Sans" panose="020B0502020104020203"/>
                <a:cs typeface="Gill Sans" panose="020B0502020104020203"/>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r>
              <a:rPr lang="en-GB" dirty="0"/>
              <a:t>In its general form, the Banker’s algorithm makes multiple passes through the set of resource takers for deadlock detection. But this particular application allows the </a:t>
            </a:r>
            <a:r>
              <a:rPr lang="en-GB" dirty="0" err="1"/>
              <a:t>BankerCheck</a:t>
            </a:r>
            <a:r>
              <a:rPr lang="en-GB" dirty="0"/>
              <a:t>() method to take a single pass though the Lawyers’ allocations. This is because every resource taker has identical properties: every Lawyer has the same </a:t>
            </a:r>
            <a:r>
              <a:rPr lang="en-GB" dirty="0" err="1"/>
              <a:t>NumArms</a:t>
            </a:r>
            <a:r>
              <a:rPr lang="en-GB" dirty="0"/>
              <a:t> (maximum allocation). As a result, if we can find a single Lawyer that can finish, given the remaining resources, we know that all Lawyers can finish. Reason: once that Lawyer finishes and returns their resources we know that there will be at least </a:t>
            </a:r>
            <a:r>
              <a:rPr lang="en-GB" dirty="0" err="1"/>
              <a:t>NumArms</a:t>
            </a:r>
            <a:r>
              <a:rPr lang="en-GB" dirty="0"/>
              <a:t> chopsticks on the table – hence everyone else can potentially finish. Thus, we don’t have to go through the exercise of returning resources and </a:t>
            </a:r>
            <a:r>
              <a:rPr lang="en-GB" dirty="0" err="1"/>
              <a:t>reexamining</a:t>
            </a:r>
            <a:r>
              <a:rPr lang="en-GB" dirty="0"/>
              <a:t> the remaining Lawyers (as in the general Banker’s algorithm). </a:t>
            </a:r>
            <a:endParaRPr lang="en-SE" kern="0" dirty="0"/>
          </a:p>
        </p:txBody>
      </p:sp>
    </p:spTree>
    <p:extLst>
      <p:ext uri="{BB962C8B-B14F-4D97-AF65-F5344CB8AC3E}">
        <p14:creationId xmlns:p14="http://schemas.microsoft.com/office/powerpoint/2010/main" val="496574656"/>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Questions III</a:t>
            </a:r>
          </a:p>
        </p:txBody>
      </p:sp>
      <p:sp>
        <p:nvSpPr>
          <p:cNvPr id="3" name="Content Placeholder 2"/>
          <p:cNvSpPr>
            <a:spLocks noGrp="1"/>
          </p:cNvSpPr>
          <p:nvPr>
            <p:ph idx="1"/>
          </p:nvPr>
        </p:nvSpPr>
        <p:spPr>
          <a:xfrm>
            <a:off x="762000" y="1917700"/>
            <a:ext cx="10972800" cy="4737100"/>
          </a:xfrm>
        </p:spPr>
        <p:txBody>
          <a:bodyPr>
            <a:normAutofit/>
          </a:bodyPr>
          <a:lstStyle/>
          <a:p>
            <a:r>
              <a:rPr lang="en-US" dirty="0"/>
              <a:t>Q: In its general form, the Banker’s algorithm makes multiple passes through the set of resource takers, finishing one at a time until all resource takers have finished. Explain why this particular application allows the </a:t>
            </a:r>
            <a:r>
              <a:rPr lang="en-US" i="1" dirty="0" err="1"/>
              <a:t>BankerCheck</a:t>
            </a:r>
            <a:r>
              <a:rPr lang="en-US" dirty="0"/>
              <a:t> method to implement the Banker’s algorithm by taking a single pass (until any one lawyer can get </a:t>
            </a:r>
            <a:r>
              <a:rPr lang="en-US" dirty="0" err="1"/>
              <a:t>NumArms</a:t>
            </a:r>
            <a:r>
              <a:rPr lang="en-US" dirty="0"/>
              <a:t> chopsticks).</a:t>
            </a:r>
          </a:p>
          <a:p>
            <a:r>
              <a:rPr lang="en-US" dirty="0"/>
              <a:t>A: Since every Lawyer has the same maximum allocation, and all chopsticks are equivalent. As a result, if we can find a single Lawyer that can finish, given the remaining resources, we know that all Lawyers can finish. </a:t>
            </a:r>
          </a:p>
          <a:p>
            <a:r>
              <a:rPr lang="en-US" dirty="0"/>
              <a:t>Reason: once that Lawyer finishes and returns their resources we know that there will be at least </a:t>
            </a:r>
            <a:r>
              <a:rPr lang="en-US" i="1" dirty="0" err="1"/>
              <a:t>NumArms</a:t>
            </a:r>
            <a:r>
              <a:rPr lang="en-US" dirty="0"/>
              <a:t> chopsticks on the table – hence everyone else can potentially finish. Thus, we don’t have to go through the exercise of returning resources and reexamining the remaining Lawyers (as in the general specification of the Banker’s algorithm).</a:t>
            </a:r>
          </a:p>
          <a:p>
            <a:endParaRPr lang="en-US" dirty="0"/>
          </a:p>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Variation I</a:t>
            </a:r>
          </a:p>
        </p:txBody>
      </p:sp>
      <p:sp>
        <p:nvSpPr>
          <p:cNvPr id="3" name="Content Placeholder 2"/>
          <p:cNvSpPr>
            <a:spLocks noGrp="1"/>
          </p:cNvSpPr>
          <p:nvPr>
            <p:ph idx="1"/>
          </p:nvPr>
        </p:nvSpPr>
        <p:spPr/>
        <p:txBody>
          <a:bodyPr>
            <a:normAutofit/>
          </a:bodyPr>
          <a:lstStyle/>
          <a:p>
            <a:r>
              <a:rPr lang="en-US" dirty="0"/>
              <a:t>Q: If each lawyer has 2 arms, and there is a pile of knives and forks at center of the table. Assume there are at least 1 knife and 1 fork, so at least one lawyer can eat. (There is no other constraint on the numbers of knives, forks, or lawyers.) Each lawyer follows the following steps:</a:t>
            </a:r>
          </a:p>
          <a:p>
            <a:pPr lvl="1"/>
            <a:r>
              <a:rPr lang="en-US" dirty="0"/>
              <a:t>(1) Pick up a knife </a:t>
            </a:r>
          </a:p>
          <a:p>
            <a:pPr lvl="1"/>
            <a:r>
              <a:rPr lang="en-US" dirty="0"/>
              <a:t>(2) Pick up a fork </a:t>
            </a:r>
          </a:p>
          <a:p>
            <a:pPr lvl="1"/>
            <a:r>
              <a:rPr lang="en-US" dirty="0"/>
              <a:t>(3) Eat</a:t>
            </a:r>
          </a:p>
          <a:p>
            <a:pPr lvl="1"/>
            <a:r>
              <a:rPr lang="en-US" dirty="0"/>
              <a:t>(4) Return the knife and fork to the pile </a:t>
            </a:r>
          </a:p>
          <a:p>
            <a:r>
              <a:rPr lang="en-US" dirty="0"/>
              <a:t>Can the system be deadlocked?</a:t>
            </a:r>
          </a:p>
          <a:p>
            <a:r>
              <a:rPr lang="en-US" dirty="0"/>
              <a:t>A: No, since </a:t>
            </a:r>
            <a:r>
              <a:rPr lang="en-US" altLang="zh-CN" dirty="0">
                <a:ea typeface="宋体" charset="-122"/>
              </a:rPr>
              <a:t>it’s not possible to have circular waiting.</a:t>
            </a:r>
            <a:endParaRPr lang="en-US" dirty="0"/>
          </a:p>
          <a:p>
            <a:endParaRPr lang="en-US" dirty="0"/>
          </a:p>
          <a:p>
            <a:endParaRPr lang="en-US" dirty="0"/>
          </a:p>
          <a:p>
            <a:endParaRPr lang="en-US" dirty="0"/>
          </a:p>
          <a:p>
            <a:pPr lvl="1"/>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blinds(horizontal)">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Variation II</a:t>
            </a:r>
          </a:p>
        </p:txBody>
      </p:sp>
      <p:sp>
        <p:nvSpPr>
          <p:cNvPr id="3" name="Content Placeholder 2"/>
          <p:cNvSpPr>
            <a:spLocks noGrp="1"/>
          </p:cNvSpPr>
          <p:nvPr>
            <p:ph idx="1"/>
          </p:nvPr>
        </p:nvSpPr>
        <p:spPr/>
        <p:txBody>
          <a:bodyPr>
            <a:normAutofit/>
          </a:bodyPr>
          <a:lstStyle/>
          <a:p>
            <a:r>
              <a:rPr lang="en-US" dirty="0"/>
              <a:t>Q: If each lawyer has 4 arms, and there is a pile of knives and forks at center of the table. Assume there are at least 2 knives and 2 forks, so at least one lawyer can eat. Each lawyer follows the following steps:</a:t>
            </a:r>
          </a:p>
          <a:p>
            <a:pPr lvl="1"/>
            <a:r>
              <a:rPr lang="en-US" dirty="0"/>
              <a:t>(1) Pick up 2 knives atomically</a:t>
            </a:r>
          </a:p>
          <a:p>
            <a:pPr lvl="1"/>
            <a:r>
              <a:rPr lang="en-US" dirty="0"/>
              <a:t>(2) Pick up 2 forks atomically</a:t>
            </a:r>
          </a:p>
          <a:p>
            <a:pPr lvl="1"/>
            <a:r>
              <a:rPr lang="en-US" dirty="0"/>
              <a:t>(3) Eat</a:t>
            </a:r>
          </a:p>
          <a:p>
            <a:pPr lvl="1"/>
            <a:r>
              <a:rPr lang="en-US" dirty="0"/>
              <a:t>(4) Return the knives and forks to the pile </a:t>
            </a:r>
          </a:p>
          <a:p>
            <a:r>
              <a:rPr lang="en-US" dirty="0"/>
              <a:t>Can the system be deadlocked?</a:t>
            </a:r>
          </a:p>
          <a:p>
            <a:r>
              <a:rPr lang="en-US" dirty="0"/>
              <a:t>A: No, since </a:t>
            </a:r>
            <a:r>
              <a:rPr lang="en-US" altLang="zh-CN" dirty="0">
                <a:ea typeface="宋体" charset="-122"/>
              </a:rPr>
              <a:t>it’s not possible to have circular waiting.</a:t>
            </a:r>
            <a:endParaRPr lang="en-US" dirty="0"/>
          </a:p>
          <a:p>
            <a:endParaRPr lang="en-US" dirty="0"/>
          </a:p>
          <a:p>
            <a:endParaRPr lang="en-US" dirty="0"/>
          </a:p>
          <a:p>
            <a:endParaRPr lang="en-US" dirty="0"/>
          </a:p>
          <a:p>
            <a:pPr lvl="1"/>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Variation III</a:t>
            </a:r>
          </a:p>
        </p:txBody>
      </p:sp>
      <p:sp>
        <p:nvSpPr>
          <p:cNvPr id="3" name="Content Placeholder 2"/>
          <p:cNvSpPr>
            <a:spLocks noGrp="1"/>
          </p:cNvSpPr>
          <p:nvPr>
            <p:ph idx="1"/>
          </p:nvPr>
        </p:nvSpPr>
        <p:spPr>
          <a:xfrm>
            <a:off x="1981200" y="1841500"/>
            <a:ext cx="8534400" cy="4559300"/>
          </a:xfrm>
        </p:spPr>
        <p:txBody>
          <a:bodyPr>
            <a:normAutofit fontScale="70000" lnSpcReduction="20000"/>
          </a:bodyPr>
          <a:lstStyle/>
          <a:p>
            <a:r>
              <a:rPr lang="en-US" dirty="0"/>
              <a:t>Q: If each lawyer has 4 arms, and there is a pile of knives and forks at center of the table. Assume there are at least 2 knives and 2 forks, so at least one lawyer can eat. Each lawyer follows the following steps:</a:t>
            </a:r>
          </a:p>
          <a:p>
            <a:pPr lvl="1"/>
            <a:r>
              <a:rPr lang="en-US" dirty="0"/>
              <a:t>(1) Pick up a knife </a:t>
            </a:r>
          </a:p>
          <a:p>
            <a:pPr lvl="1"/>
            <a:r>
              <a:rPr lang="en-US" dirty="0"/>
              <a:t>(2) Pick up another knife</a:t>
            </a:r>
          </a:p>
          <a:p>
            <a:pPr lvl="1"/>
            <a:r>
              <a:rPr lang="en-US" dirty="0"/>
              <a:t>(3) Pick up a fork </a:t>
            </a:r>
          </a:p>
          <a:p>
            <a:pPr lvl="1"/>
            <a:r>
              <a:rPr lang="en-US" dirty="0"/>
              <a:t>(4) Pick up another fork</a:t>
            </a:r>
          </a:p>
          <a:p>
            <a:pPr lvl="1"/>
            <a:r>
              <a:rPr lang="en-US" dirty="0"/>
              <a:t>(5) Eat</a:t>
            </a:r>
          </a:p>
          <a:p>
            <a:pPr lvl="1"/>
            <a:r>
              <a:rPr lang="en-US" dirty="0"/>
              <a:t>(6) Return the knife and fork to the pile </a:t>
            </a:r>
          </a:p>
          <a:p>
            <a:r>
              <a:rPr lang="en-US" dirty="0"/>
              <a:t>Can the system be deadlocked?</a:t>
            </a:r>
          </a:p>
          <a:p>
            <a:r>
              <a:rPr lang="en-US" dirty="0"/>
              <a:t>A: Yes</a:t>
            </a:r>
            <a:r>
              <a:rPr lang="en-US" dirty="0">
                <a:ea typeface="宋体" charset="-122"/>
              </a:rPr>
              <a:t>, since requests for each resource type (knife or fork) are not granted atomically. Need Banker’s algorithm to detect (potential) deadlocks.</a:t>
            </a:r>
          </a:p>
          <a:p>
            <a:r>
              <a:rPr lang="en-US" dirty="0">
                <a:ea typeface="宋体" charset="-122"/>
              </a:rPr>
              <a:t>Consider 2 lawyers, and a total of 2 knives and 2 forks available. If each lawyer picks up a knife, the system is deadlocked.</a:t>
            </a:r>
          </a:p>
          <a:p>
            <a:pPr marL="469900" lvl="1" indent="-469900">
              <a:buClr>
                <a:schemeClr val="bg2"/>
              </a:buClr>
              <a:buSzPct val="90000"/>
              <a:buFont typeface="Wingdings" pitchFamily="2" charset="2"/>
              <a:buChar char="]"/>
            </a:pPr>
            <a:r>
              <a:rPr lang="en-US" sz="3300" dirty="0">
                <a:ea typeface="宋体" charset="-122"/>
                <a:cs typeface="+mn-cs"/>
              </a:rPr>
              <a:t>Recall Slide 14 “Define a total order of resource types; If a process holds  certain resources, it can subsequently request only resources that follow the types of held resources in the total order.” This means you cannot request a knife while holding a knife.</a:t>
            </a:r>
          </a:p>
          <a:p>
            <a:pPr marL="469900" lvl="1" indent="-469900">
              <a:buClr>
                <a:schemeClr val="bg2"/>
              </a:buClr>
              <a:buSzPct val="90000"/>
              <a:buFont typeface="Wingdings" pitchFamily="2" charset="2"/>
              <a:buChar char="]"/>
            </a:pPr>
            <a:endParaRPr lang="en-US" dirty="0"/>
          </a:p>
          <a:p>
            <a:endParaRPr lang="en-US" dirty="0"/>
          </a:p>
          <a:p>
            <a:endParaRPr lang="en-US" dirty="0"/>
          </a:p>
          <a:p>
            <a:endParaRPr lang="en-US" dirty="0"/>
          </a:p>
          <a:p>
            <a:pPr lvl="1"/>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Variation III</a:t>
            </a:r>
          </a:p>
        </p:txBody>
      </p:sp>
      <p:sp>
        <p:nvSpPr>
          <p:cNvPr id="3" name="Content Placeholder 2"/>
          <p:cNvSpPr>
            <a:spLocks noGrp="1"/>
          </p:cNvSpPr>
          <p:nvPr>
            <p:ph idx="1"/>
          </p:nvPr>
        </p:nvSpPr>
        <p:spPr>
          <a:xfrm>
            <a:off x="1981200" y="1917700"/>
            <a:ext cx="8432800" cy="4521200"/>
          </a:xfrm>
        </p:spPr>
        <p:txBody>
          <a:bodyPr>
            <a:normAutofit/>
          </a:bodyPr>
          <a:lstStyle/>
          <a:p>
            <a:r>
              <a:rPr lang="en-US" dirty="0"/>
              <a:t>Q: What if each lawyer sitting around the table may have a different number of arms, and may request a different ratio of knives vs. forks?</a:t>
            </a:r>
          </a:p>
          <a:p>
            <a:r>
              <a:rPr lang="en-US" dirty="0"/>
              <a:t>A: The solution is basically the same, except implementation of Banker’s algorithm needs to take into account this factor, e.g., have an array of variables</a:t>
            </a:r>
            <a:r>
              <a:rPr lang="en-US" i="1" dirty="0"/>
              <a:t> </a:t>
            </a:r>
            <a:r>
              <a:rPr lang="en-US" i="1" dirty="0" err="1"/>
              <a:t>NumArms</a:t>
            </a:r>
            <a:r>
              <a:rPr lang="en-US" i="1" dirty="0"/>
              <a:t>[] </a:t>
            </a:r>
            <a:r>
              <a:rPr lang="en-US" dirty="0"/>
              <a:t>instead of a single variable </a:t>
            </a:r>
            <a:r>
              <a:rPr lang="en-US" i="1" dirty="0" err="1"/>
              <a:t>NumArms</a:t>
            </a:r>
            <a:r>
              <a:rPr lang="en-US" dirty="0"/>
              <a:t>, and so on.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4242" name="Rectangle 2"/>
          <p:cNvSpPr>
            <a:spLocks noGrp="1" noChangeArrowheads="1"/>
          </p:cNvSpPr>
          <p:nvPr>
            <p:ph type="title"/>
          </p:nvPr>
        </p:nvSpPr>
        <p:spPr/>
        <p:txBody>
          <a:bodyPr>
            <a:normAutofit fontScale="90000"/>
          </a:bodyPr>
          <a:lstStyle/>
          <a:p>
            <a:r>
              <a:rPr lang="en-US" dirty="0"/>
              <a:t>Measuring Cache Performance – Effect on CPI</a:t>
            </a:r>
          </a:p>
        </p:txBody>
      </p:sp>
      <p:sp>
        <p:nvSpPr>
          <p:cNvPr id="1674243" name="Rectangle 3"/>
          <p:cNvSpPr>
            <a:spLocks noGrp="1" noChangeArrowheads="1"/>
          </p:cNvSpPr>
          <p:nvPr>
            <p:ph type="body" idx="1"/>
          </p:nvPr>
        </p:nvSpPr>
        <p:spPr>
          <a:xfrm>
            <a:off x="1981200" y="1413938"/>
            <a:ext cx="8229600" cy="4525963"/>
          </a:xfrm>
        </p:spPr>
        <p:txBody>
          <a:bodyPr/>
          <a:lstStyle/>
          <a:p>
            <a:r>
              <a:rPr lang="en-US" sz="2000" dirty="0"/>
              <a:t>Assuming cache hit costs are included as part of the normal CPU execution cycle, then</a:t>
            </a:r>
          </a:p>
          <a:p>
            <a:pPr lvl="1">
              <a:buNone/>
            </a:pPr>
            <a:r>
              <a:rPr lang="en-US" sz="2000" dirty="0"/>
              <a:t>CPU time = IC (Instruction Count) × CPI (Cycles per Instruction)× CC (Clock Cycle)</a:t>
            </a:r>
          </a:p>
          <a:p>
            <a:pPr lvl="1">
              <a:buNone/>
            </a:pPr>
            <a:r>
              <a:rPr lang="en-US" sz="2000" dirty="0"/>
              <a:t>=  IC × (</a:t>
            </a:r>
            <a:r>
              <a:rPr lang="en-US" sz="2000" dirty="0" err="1"/>
              <a:t>CPI</a:t>
            </a:r>
            <a:r>
              <a:rPr lang="en-US" sz="2000" baseline="-25000" dirty="0" err="1"/>
              <a:t>ideal</a:t>
            </a:r>
            <a:r>
              <a:rPr lang="en-US" sz="2000" dirty="0"/>
              <a:t> + Average Memory-stall cycles) × CC</a:t>
            </a:r>
          </a:p>
        </p:txBody>
      </p:sp>
      <p:sp>
        <p:nvSpPr>
          <p:cNvPr id="9" name="Slide Number Placeholder 8"/>
          <p:cNvSpPr>
            <a:spLocks noGrp="1"/>
          </p:cNvSpPr>
          <p:nvPr>
            <p:ph type="sldNum" sz="quarter" idx="10"/>
          </p:nvPr>
        </p:nvSpPr>
        <p:spPr>
          <a:xfrm>
            <a:off x="8077200" y="6356351"/>
            <a:ext cx="2133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3CC63E4C-4642-794D-A2FD-70F6B81535F5}" type="slidenum">
              <a:rPr kumimoji="0" lang="en-US" sz="1000" b="0" i="0" u="none" strike="noStrike" kern="1200" cap="none" spc="0" normalizeH="0" baseline="0" noProof="0">
                <a:ln>
                  <a:noFill/>
                </a:ln>
                <a:solidFill>
                  <a:prstClr val="black">
                    <a:tint val="75000"/>
                  </a:prstClr>
                </a:solidFill>
                <a:effectLst/>
                <a:uLnTx/>
                <a:uFillTx/>
                <a:latin typeface="Times New Roman" pitchFamily="18" charset="0"/>
                <a:ea typeface="宋体"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75</a:t>
            </a:fld>
            <a:endParaRPr kumimoji="0" lang="en-US" sz="1000" b="0" i="0" u="none" strike="noStrike" kern="1200" cap="none" spc="0" normalizeH="0" baseline="0" noProof="0">
              <a:ln>
                <a:noFill/>
              </a:ln>
              <a:solidFill>
                <a:prstClr val="black">
                  <a:tint val="75000"/>
                </a:prstClr>
              </a:solidFill>
              <a:effectLst/>
              <a:uLnTx/>
              <a:uFillTx/>
              <a:latin typeface="Times New Roman" pitchFamily="18" charset="0"/>
              <a:ea typeface="宋体" charset="-122"/>
              <a:cs typeface="+mn-cs"/>
            </a:endParaRPr>
          </a:p>
        </p:txBody>
      </p:sp>
      <p:grpSp>
        <p:nvGrpSpPr>
          <p:cNvPr id="2" name="Group 8"/>
          <p:cNvGrpSpPr>
            <a:grpSpLocks/>
          </p:cNvGrpSpPr>
          <p:nvPr/>
        </p:nvGrpSpPr>
        <p:grpSpPr bwMode="auto">
          <a:xfrm>
            <a:off x="3687261" y="3124191"/>
            <a:ext cx="2861708" cy="473075"/>
            <a:chOff x="2016" y="1488"/>
            <a:chExt cx="2208" cy="298"/>
          </a:xfrm>
        </p:grpSpPr>
        <p:sp>
          <p:nvSpPr>
            <p:cNvPr id="1674245" name="AutoShape 5"/>
            <p:cNvSpPr>
              <a:spLocks/>
            </p:cNvSpPr>
            <p:nvPr/>
          </p:nvSpPr>
          <p:spPr bwMode="auto">
            <a:xfrm rot="5400000">
              <a:off x="3072" y="432"/>
              <a:ext cx="96" cy="2208"/>
            </a:xfrm>
            <a:prstGeom prst="rightBrace">
              <a:avLst>
                <a:gd name="adj1" fmla="val 191667"/>
                <a:gd name="adj2" fmla="val 50000"/>
              </a:avLst>
            </a:prstGeom>
            <a:noFill/>
            <a:ln w="12700">
              <a:solidFill>
                <a:schemeClr val="accent2"/>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Calibri"/>
                <a:ea typeface="ＭＳ Ｐゴシック" charset="0"/>
                <a:cs typeface="+mn-cs"/>
              </a:endParaRPr>
            </a:p>
          </p:txBody>
        </p:sp>
        <p:sp>
          <p:nvSpPr>
            <p:cNvPr id="1674246" name="Text Box 6"/>
            <p:cNvSpPr txBox="1">
              <a:spLocks noChangeArrowheads="1"/>
            </p:cNvSpPr>
            <p:nvPr/>
          </p:nvSpPr>
          <p:spPr bwMode="auto">
            <a:xfrm>
              <a:off x="2688" y="1536"/>
              <a:ext cx="912" cy="250"/>
            </a:xfrm>
            <a:prstGeom prst="rect">
              <a:avLst/>
            </a:prstGeom>
            <a:noFill/>
            <a:ln w="12700">
              <a:noFill/>
              <a:miter lim="800000"/>
              <a:headEnd/>
              <a:tailEnd/>
            </a:ln>
            <a:effectLst/>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F0000"/>
                  </a:solidFill>
                  <a:effectLst/>
                  <a:uLnTx/>
                  <a:uFillTx/>
                  <a:latin typeface="Calibri"/>
                  <a:ea typeface="ＭＳ Ｐゴシック" charset="0"/>
                  <a:cs typeface="+mn-cs"/>
                </a:rPr>
                <a:t>CPI</a:t>
              </a:r>
              <a:r>
                <a:rPr kumimoji="0" lang="en-US" sz="2000" b="0" i="0" u="none" strike="noStrike" kern="1200" cap="none" spc="0" normalizeH="0" baseline="-25000" noProof="0" dirty="0" err="1">
                  <a:ln>
                    <a:noFill/>
                  </a:ln>
                  <a:solidFill>
                    <a:srgbClr val="FF0000"/>
                  </a:solidFill>
                  <a:effectLst/>
                  <a:uLnTx/>
                  <a:uFillTx/>
                  <a:latin typeface="Calibri"/>
                  <a:ea typeface="ＭＳ Ｐゴシック" charset="0"/>
                  <a:cs typeface="+mn-cs"/>
                </a:rPr>
                <a:t>stall</a:t>
              </a:r>
              <a:endParaRPr kumimoji="0" lang="en-US" sz="2000" b="0" i="0" u="none" strike="noStrike" kern="1200" cap="none" spc="0" normalizeH="0" baseline="-25000" noProof="0" dirty="0">
                <a:ln>
                  <a:noFill/>
                </a:ln>
                <a:solidFill>
                  <a:srgbClr val="FF0000"/>
                </a:solidFill>
                <a:effectLst/>
                <a:uLnTx/>
                <a:uFillTx/>
                <a:latin typeface="Calibri"/>
                <a:ea typeface="ＭＳ Ｐゴシック" charset="0"/>
                <a:cs typeface="+mn-cs"/>
              </a:endParaRPr>
            </a:p>
          </p:txBody>
        </p:sp>
      </p:grpSp>
      <p:sp>
        <p:nvSpPr>
          <p:cNvPr id="1674247" name="Rectangle 7"/>
          <p:cNvSpPr>
            <a:spLocks noChangeArrowheads="1"/>
          </p:cNvSpPr>
          <p:nvPr/>
        </p:nvSpPr>
        <p:spPr bwMode="auto">
          <a:xfrm>
            <a:off x="2057400" y="3337445"/>
            <a:ext cx="8610600" cy="1750223"/>
          </a:xfrm>
          <a:prstGeom prst="rect">
            <a:avLst/>
          </a:prstGeom>
          <a:noFill/>
          <a:ln w="12700">
            <a:noFill/>
            <a:miter lim="800000"/>
            <a:headEnd/>
            <a:tailEnd/>
          </a:ln>
          <a:effectLst/>
        </p:spPr>
        <p:txBody>
          <a:bodyPr wrap="square" lIns="63500" tIns="25400" rIns="63500" bIns="25400">
            <a:spAutoFit/>
          </a:bodyPr>
          <a:lstStyle/>
          <a:p>
            <a:pPr marL="287338" marR="0" lvl="0" indent="-287338" algn="l" defTabSz="457200" rtl="0" eaLnBrk="1" fontAlgn="auto" latinLnBrk="0" hangingPunct="1">
              <a:lnSpc>
                <a:spcPct val="100000"/>
              </a:lnSpc>
              <a:spcBef>
                <a:spcPct val="30000"/>
              </a:spcBef>
              <a:spcAft>
                <a:spcPts val="0"/>
              </a:spcAft>
              <a:buClrTx/>
              <a:buSzPct val="75000"/>
              <a:buFont typeface="Arial"/>
              <a:buChar char="•"/>
              <a:tabLst/>
              <a:defRPr/>
            </a:pPr>
            <a:endPar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mn-cs"/>
            </a:endParaRPr>
          </a:p>
          <a:p>
            <a:pPr marL="287338" marR="0" lvl="0" indent="-287338" algn="l" defTabSz="457200" rtl="0" eaLnBrk="1" fontAlgn="auto" latinLnBrk="0" hangingPunct="1">
              <a:lnSpc>
                <a:spcPct val="100000"/>
              </a:lnSpc>
              <a:spcBef>
                <a:spcPct val="30000"/>
              </a:spcBef>
              <a:spcAft>
                <a:spcPts val="0"/>
              </a:spcAft>
              <a:buClrTx/>
              <a:buSzPct val="75000"/>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mn-cs"/>
              </a:rPr>
              <a:t>A simple model for Memory-stall cycles</a:t>
            </a:r>
          </a:p>
          <a:p>
            <a:pPr marL="287338" marR="0" lvl="0" indent="-287338" algn="l" defTabSz="457200" rtl="0" eaLnBrk="1" fontAlgn="auto" latinLnBrk="0" hangingPunct="1">
              <a:lnSpc>
                <a:spcPct val="100000"/>
              </a:lnSpc>
              <a:spcBef>
                <a:spcPct val="30000"/>
              </a:spcBef>
              <a:spcAft>
                <a:spcPts val="0"/>
              </a:spcAft>
              <a:buClrTx/>
              <a:buSzPct val="75000"/>
              <a:buFontTx/>
              <a:buNone/>
              <a:tabLst/>
              <a:defRPr/>
            </a:pPr>
            <a:r>
              <a:rPr kumimoji="0" lang="en-US" sz="2400" b="0" i="0" u="none" strike="noStrike" kern="1200" cap="none" spc="0" normalizeH="0" baseline="0" noProof="0" dirty="0">
                <a:ln>
                  <a:noFill/>
                </a:ln>
                <a:solidFill>
                  <a:srgbClr val="FF0000"/>
                </a:solidFill>
                <a:effectLst/>
                <a:uLnTx/>
                <a:uFillTx/>
                <a:latin typeface="Calibri"/>
                <a:ea typeface="ＭＳ Ｐゴシック" charset="0"/>
                <a:cs typeface="+mn-cs"/>
              </a:rPr>
              <a:t>Memory-stall cycles = accesses/instruction </a:t>
            </a:r>
            <a:r>
              <a:rPr kumimoji="0" lang="en-US" sz="2400" b="0" i="0" u="none" strike="noStrike" kern="1200" cap="none" spc="0" normalizeH="0" baseline="0" noProof="0" dirty="0">
                <a:ln>
                  <a:noFill/>
                </a:ln>
                <a:solidFill>
                  <a:srgbClr val="FF0000"/>
                </a:solidFill>
                <a:effectLst/>
                <a:uLnTx/>
                <a:uFillTx/>
                <a:latin typeface="Calibri"/>
                <a:ea typeface="ＭＳ Ｐゴシック" charset="0"/>
                <a:cs typeface="Arial" charset="0"/>
              </a:rPr>
              <a:t>× </a:t>
            </a:r>
            <a:r>
              <a:rPr kumimoji="0" lang="en-US" sz="2400" b="0" i="0" u="none" strike="noStrike" kern="1200" cap="none" spc="0" normalizeH="0" baseline="0" noProof="0" dirty="0">
                <a:ln>
                  <a:noFill/>
                </a:ln>
                <a:solidFill>
                  <a:srgbClr val="FF0000"/>
                </a:solidFill>
                <a:effectLst/>
                <a:uLnTx/>
                <a:uFillTx/>
                <a:latin typeface="Calibri"/>
                <a:ea typeface="ＭＳ Ｐゴシック" charset="0"/>
                <a:cs typeface="+mn-cs"/>
              </a:rPr>
              <a:t>miss rate </a:t>
            </a:r>
            <a:r>
              <a:rPr kumimoji="0" lang="en-US" sz="2400" b="0" i="0" u="none" strike="noStrike" kern="1200" cap="none" spc="0" normalizeH="0" baseline="0" noProof="0" dirty="0">
                <a:ln>
                  <a:noFill/>
                </a:ln>
                <a:solidFill>
                  <a:srgbClr val="FF0000"/>
                </a:solidFill>
                <a:effectLst/>
                <a:uLnTx/>
                <a:uFillTx/>
                <a:latin typeface="Calibri"/>
                <a:ea typeface="ＭＳ Ｐゴシック" charset="0"/>
                <a:cs typeface="Arial" charset="0"/>
              </a:rPr>
              <a:t>×</a:t>
            </a:r>
            <a:r>
              <a:rPr kumimoji="0" lang="en-US" sz="2400" b="0" i="0" u="none" strike="noStrike" kern="1200" cap="none" spc="0" normalizeH="0" baseline="0" noProof="0" dirty="0">
                <a:ln>
                  <a:noFill/>
                </a:ln>
                <a:solidFill>
                  <a:srgbClr val="FF0000"/>
                </a:solidFill>
                <a:effectLst/>
                <a:uLnTx/>
                <a:uFillTx/>
                <a:latin typeface="Calibri"/>
                <a:ea typeface="ＭＳ Ｐゴシック" charset="0"/>
                <a:cs typeface="+mn-cs"/>
              </a:rPr>
              <a:t> miss penalty</a:t>
            </a:r>
          </a:p>
        </p:txBody>
      </p:sp>
    </p:spTree>
    <p:extLst>
      <p:ext uri="{BB962C8B-B14F-4D97-AF65-F5344CB8AC3E}">
        <p14:creationId xmlns:p14="http://schemas.microsoft.com/office/powerpoint/2010/main" val="37658058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74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424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6290" name="Rectangle 2"/>
          <p:cNvSpPr>
            <a:spLocks noGrp="1" noChangeArrowheads="1"/>
          </p:cNvSpPr>
          <p:nvPr>
            <p:ph type="title"/>
          </p:nvPr>
        </p:nvSpPr>
        <p:spPr/>
        <p:txBody>
          <a:bodyPr>
            <a:normAutofit/>
          </a:bodyPr>
          <a:lstStyle/>
          <a:p>
            <a:r>
              <a:rPr lang="en-US"/>
              <a:t>Impacts of Cache Performance</a:t>
            </a:r>
          </a:p>
        </p:txBody>
      </p:sp>
      <p:sp>
        <p:nvSpPr>
          <p:cNvPr id="1676291" name="Rectangle 3"/>
          <p:cNvSpPr>
            <a:spLocks noGrp="1" noChangeArrowheads="1"/>
          </p:cNvSpPr>
          <p:nvPr>
            <p:ph type="body" idx="1"/>
          </p:nvPr>
        </p:nvSpPr>
        <p:spPr>
          <a:xfrm>
            <a:off x="914400" y="1468970"/>
            <a:ext cx="10896600" cy="5185830"/>
          </a:xfrm>
        </p:spPr>
        <p:txBody>
          <a:bodyPr>
            <a:normAutofit lnSpcReduction="10000"/>
          </a:bodyPr>
          <a:lstStyle/>
          <a:p>
            <a:r>
              <a:rPr lang="en-US" dirty="0"/>
              <a:t>Relative $ penalty increases as processor performance improves (faster clock rate and/or lower CPI)</a:t>
            </a:r>
          </a:p>
          <a:p>
            <a:pPr lvl="1"/>
            <a:r>
              <a:rPr lang="en-US" dirty="0"/>
              <a:t>Memory speed unlikely to improve as fast as processor cycle time. When calculating </a:t>
            </a:r>
            <a:r>
              <a:rPr lang="en-US" dirty="0" err="1"/>
              <a:t>CPI</a:t>
            </a:r>
            <a:r>
              <a:rPr lang="en-US" baseline="-25000" dirty="0" err="1"/>
              <a:t>stall</a:t>
            </a:r>
            <a:r>
              <a:rPr lang="en-US" dirty="0"/>
              <a:t>, cache miss penalty is measured in processor clock cycles needed to handle a miss</a:t>
            </a:r>
          </a:p>
          <a:p>
            <a:pPr lvl="1"/>
            <a:r>
              <a:rPr lang="en-US" dirty="0"/>
              <a:t>Lower the </a:t>
            </a:r>
            <a:r>
              <a:rPr lang="en-US" dirty="0" err="1"/>
              <a:t>CPI</a:t>
            </a:r>
            <a:r>
              <a:rPr lang="en-US" baseline="-25000" dirty="0" err="1"/>
              <a:t>ideal</a:t>
            </a:r>
            <a:r>
              <a:rPr lang="en-US" dirty="0"/>
              <a:t>, more pronounced impact of stalls</a:t>
            </a:r>
          </a:p>
          <a:p>
            <a:r>
              <a:rPr lang="en-US" dirty="0"/>
              <a:t>Processor with a </a:t>
            </a:r>
            <a:r>
              <a:rPr lang="en-US" dirty="0" err="1"/>
              <a:t>CPI</a:t>
            </a:r>
            <a:r>
              <a:rPr lang="en-US" baseline="-25000" dirty="0" err="1"/>
              <a:t>ideal</a:t>
            </a:r>
            <a:r>
              <a:rPr lang="en-US" dirty="0"/>
              <a:t> of 2, a 100 cycle miss penalty, 36% load/store </a:t>
            </a:r>
            <a:r>
              <a:rPr lang="en-US" dirty="0" err="1"/>
              <a:t>instr’s</a:t>
            </a:r>
            <a:r>
              <a:rPr lang="en-US" dirty="0"/>
              <a:t>, and 2% I$ and 4% D$ miss rates</a:t>
            </a:r>
          </a:p>
          <a:p>
            <a:pPr lvl="1"/>
            <a:r>
              <a:rPr lang="en-US" dirty="0"/>
              <a:t>Memory-stall cycles = 2% × 100 + 36% × 4% × 100 = 3.44</a:t>
            </a:r>
          </a:p>
          <a:p>
            <a:pPr lvl="1"/>
            <a:r>
              <a:rPr lang="en-US" dirty="0"/>
              <a:t>So                   </a:t>
            </a:r>
            <a:r>
              <a:rPr lang="en-US" dirty="0" err="1"/>
              <a:t>CPI</a:t>
            </a:r>
            <a:r>
              <a:rPr lang="en-US" baseline="-25000" dirty="0" err="1"/>
              <a:t>stalls</a:t>
            </a:r>
            <a:r>
              <a:rPr lang="en-US" dirty="0"/>
              <a:t>  =  2 + 3.44 = 5.44</a:t>
            </a:r>
          </a:p>
          <a:p>
            <a:pPr lvl="1"/>
            <a:r>
              <a:rPr lang="en-US" dirty="0"/>
              <a:t>More than twice </a:t>
            </a:r>
            <a:r>
              <a:rPr lang="en-US" dirty="0" err="1"/>
              <a:t>CPI</a:t>
            </a:r>
            <a:r>
              <a:rPr lang="en-US" baseline="-25000" dirty="0" err="1"/>
              <a:t>ideal</a:t>
            </a:r>
            <a:r>
              <a:rPr lang="en-US" dirty="0"/>
              <a:t>!</a:t>
            </a:r>
          </a:p>
        </p:txBody>
      </p:sp>
      <p:sp>
        <p:nvSpPr>
          <p:cNvPr id="5" name="Slide Number Placeholder 4"/>
          <p:cNvSpPr>
            <a:spLocks noGrp="1"/>
          </p:cNvSpPr>
          <p:nvPr>
            <p:ph type="sldNum" sz="quarter" idx="10"/>
          </p:nvPr>
        </p:nvSpPr>
        <p:spPr>
          <a:xfrm>
            <a:off x="8077200" y="6356351"/>
            <a:ext cx="2133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3CC63E4C-4642-794D-A2FD-70F6B81535F5}" type="slidenum">
              <a:rPr kumimoji="0" lang="en-US" sz="1000" b="0" i="0" u="none" strike="noStrike" kern="1200" cap="none" spc="0" normalizeH="0" baseline="0" noProof="0">
                <a:ln>
                  <a:noFill/>
                </a:ln>
                <a:solidFill>
                  <a:prstClr val="black">
                    <a:tint val="75000"/>
                  </a:prstClr>
                </a:solidFill>
                <a:effectLst/>
                <a:uLnTx/>
                <a:uFillTx/>
                <a:latin typeface="Times New Roman" pitchFamily="18" charset="0"/>
                <a:ea typeface="宋体"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76</a:t>
            </a:fld>
            <a:endParaRPr kumimoji="0" lang="en-US" sz="1000" b="0" i="0" u="none" strike="noStrike" kern="1200" cap="none" spc="0" normalizeH="0" baseline="0" noProof="0">
              <a:ln>
                <a:noFill/>
              </a:ln>
              <a:solidFill>
                <a:prstClr val="black">
                  <a:tint val="75000"/>
                </a:prstClr>
              </a:solidFill>
              <a:effectLst/>
              <a:uLnTx/>
              <a:uFillTx/>
              <a:latin typeface="Times New Roman" pitchFamily="18" charset="0"/>
              <a:ea typeface="宋体" charset="-122"/>
              <a:cs typeface="+mn-cs"/>
            </a:endParaRPr>
          </a:p>
        </p:txBody>
      </p:sp>
    </p:spTree>
    <p:extLst>
      <p:ext uri="{BB962C8B-B14F-4D97-AF65-F5344CB8AC3E}">
        <p14:creationId xmlns:p14="http://schemas.microsoft.com/office/powerpoint/2010/main" val="33181707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762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7629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7629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7629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7629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7629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762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6291"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47A29-F86B-992F-A1DB-DF6CF9125157}"/>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86117F47-C6B5-6366-73F6-B9CBA3B76372}"/>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E8F0525-632B-7848-50FC-23E29D3260FC}"/>
              </a:ext>
            </a:extLst>
          </p:cNvPr>
          <p:cNvSpPr>
            <a:spLocks noGrp="1"/>
          </p:cNvSpPr>
          <p:nvPr>
            <p:ph type="sldNum" sz="quarter" idx="10"/>
          </p:nvPr>
        </p:nvSpPr>
        <p:spPr/>
        <p:txBody>
          <a:bodyPr/>
          <a:lstStyle/>
          <a:p>
            <a:pPr>
              <a:defRPr/>
            </a:pPr>
            <a:fld id="{78997615-6873-405D-B80D-4D52F6DDA5E8}" type="slidenum">
              <a:rPr lang="en-US" altLang="zh-CN" smtClean="0"/>
              <a:pPr>
                <a:defRPr/>
              </a:pPr>
              <a:t>77</a:t>
            </a:fld>
            <a:endParaRPr lang="en-US" altLang="zh-CN" dirty="0"/>
          </a:p>
        </p:txBody>
      </p:sp>
      <p:sp>
        <p:nvSpPr>
          <p:cNvPr id="5" name="Date Placeholder 4">
            <a:extLst>
              <a:ext uri="{FF2B5EF4-FFF2-40B4-BE49-F238E27FC236}">
                <a16:creationId xmlns:a16="http://schemas.microsoft.com/office/drawing/2014/main" id="{E891F3E9-059A-EC2A-E6A6-DCD6EB3DF597}"/>
              </a:ext>
            </a:extLst>
          </p:cNvPr>
          <p:cNvSpPr>
            <a:spLocks noGrp="1"/>
          </p:cNvSpPr>
          <p:nvPr>
            <p:ph type="dt" sz="half" idx="11"/>
          </p:nvPr>
        </p:nvSpPr>
        <p:spPr/>
        <p:txBody>
          <a:bodyPr/>
          <a:lstStyle/>
          <a:p>
            <a:pPr>
              <a:defRPr/>
            </a:pPr>
            <a:r>
              <a:rPr lang="en-US"/>
              <a:t> © Zonghua Gu, CMPT 300, Fall 2011 </a:t>
            </a:r>
            <a:endParaRPr lang="en-US" dirty="0"/>
          </a:p>
        </p:txBody>
      </p:sp>
    </p:spTree>
    <p:extLst>
      <p:ext uri="{BB962C8B-B14F-4D97-AF65-F5344CB8AC3E}">
        <p14:creationId xmlns:p14="http://schemas.microsoft.com/office/powerpoint/2010/main" val="29866147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Thought Experiment: Tag-in-the-Middle</a:t>
            </a:r>
            <a:endParaRPr lang="en-US" dirty="0"/>
          </a:p>
        </p:txBody>
      </p:sp>
      <p:sp>
        <p:nvSpPr>
          <p:cNvPr id="3" name="Content Placeholder 2"/>
          <p:cNvSpPr>
            <a:spLocks noGrp="1"/>
          </p:cNvSpPr>
          <p:nvPr>
            <p:ph idx="1"/>
          </p:nvPr>
        </p:nvSpPr>
        <p:spPr/>
        <p:txBody>
          <a:bodyPr>
            <a:normAutofit/>
          </a:bodyPr>
          <a:lstStyle/>
          <a:p>
            <a:r>
              <a:rPr lang="en-US" dirty="0"/>
              <a:t>What if we flip positions of Tag and Index, and have Index as higher-order bits, and Tag as lower-order bits, i.e., Set Index-Tag-Offset instead of the usual Tag-Set Index-Offset model?</a:t>
            </a:r>
          </a:p>
          <a:p>
            <a:r>
              <a:rPr lang="en-US" dirty="0"/>
              <a:t>Consider the previous example with the Set Index-Tag-Offset model.</a:t>
            </a:r>
          </a:p>
          <a:p>
            <a:endParaRPr lang="en-US" dirty="0"/>
          </a:p>
        </p:txBody>
      </p:sp>
      <p:sp>
        <p:nvSpPr>
          <p:cNvPr id="5" name="Slide Number Placeholder 5">
            <a:extLst>
              <a:ext uri="{FF2B5EF4-FFF2-40B4-BE49-F238E27FC236}">
                <a16:creationId xmlns:a16="http://schemas.microsoft.com/office/drawing/2014/main" id="{D72A9FBB-A9DA-5CE3-51F6-472331DD64AD}"/>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US"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243097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21251"/>
            <a:ext cx="10972800" cy="1143000"/>
          </a:xfrm>
        </p:spPr>
        <p:txBody>
          <a:bodyPr>
            <a:normAutofit/>
          </a:bodyPr>
          <a:lstStyle/>
          <a:p>
            <a:r>
              <a:rPr lang="en-US" sz="4000" dirty="0"/>
              <a:t>DM Cache w/ Tag-in-the-Middle</a:t>
            </a:r>
          </a:p>
        </p:txBody>
      </p:sp>
      <p:grpSp>
        <p:nvGrpSpPr>
          <p:cNvPr id="5" name="Group 3"/>
          <p:cNvGrpSpPr>
            <a:grpSpLocks/>
          </p:cNvGrpSpPr>
          <p:nvPr/>
        </p:nvGrpSpPr>
        <p:grpSpPr bwMode="auto">
          <a:xfrm>
            <a:off x="3733800" y="2565390"/>
            <a:ext cx="990600" cy="1219200"/>
            <a:chOff x="1344" y="1056"/>
            <a:chExt cx="624" cy="768"/>
          </a:xfrm>
        </p:grpSpPr>
        <p:sp>
          <p:nvSpPr>
            <p:cNvPr id="6"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0" name="Line 8"/>
          <p:cNvSpPr>
            <a:spLocks noChangeShapeType="1"/>
          </p:cNvSpPr>
          <p:nvPr/>
        </p:nvSpPr>
        <p:spPr bwMode="auto">
          <a:xfrm>
            <a:off x="5791200" y="19557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Line 9"/>
          <p:cNvSpPr>
            <a:spLocks noChangeShapeType="1"/>
          </p:cNvSpPr>
          <p:nvPr/>
        </p:nvSpPr>
        <p:spPr bwMode="auto">
          <a:xfrm>
            <a:off x="5791200" y="16509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Line 10"/>
          <p:cNvSpPr>
            <a:spLocks noChangeShapeType="1"/>
          </p:cNvSpPr>
          <p:nvPr/>
        </p:nvSpPr>
        <p:spPr bwMode="auto">
          <a:xfrm>
            <a:off x="5791200" y="22605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Line 11"/>
          <p:cNvSpPr>
            <a:spLocks noChangeShapeType="1"/>
          </p:cNvSpPr>
          <p:nvPr/>
        </p:nvSpPr>
        <p:spPr bwMode="auto">
          <a:xfrm>
            <a:off x="5791200" y="1346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Line 12"/>
          <p:cNvSpPr>
            <a:spLocks noChangeShapeType="1"/>
          </p:cNvSpPr>
          <p:nvPr/>
        </p:nvSpPr>
        <p:spPr bwMode="auto">
          <a:xfrm>
            <a:off x="5791200" y="1346190"/>
            <a:ext cx="0" cy="365760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Line 13"/>
          <p:cNvSpPr>
            <a:spLocks noChangeShapeType="1"/>
          </p:cNvSpPr>
          <p:nvPr/>
        </p:nvSpPr>
        <p:spPr bwMode="auto">
          <a:xfrm>
            <a:off x="6781800" y="1346190"/>
            <a:ext cx="0" cy="365760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Line 14"/>
          <p:cNvSpPr>
            <a:spLocks noChangeShapeType="1"/>
          </p:cNvSpPr>
          <p:nvPr/>
        </p:nvSpPr>
        <p:spPr bwMode="auto">
          <a:xfrm flipH="1" flipV="1">
            <a:off x="5791200" y="56133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Line 15"/>
          <p:cNvSpPr>
            <a:spLocks noChangeShapeType="1"/>
          </p:cNvSpPr>
          <p:nvPr/>
        </p:nvSpPr>
        <p:spPr bwMode="auto">
          <a:xfrm flipH="1" flipV="1">
            <a:off x="5791200" y="5918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Line 16"/>
          <p:cNvSpPr>
            <a:spLocks noChangeShapeType="1"/>
          </p:cNvSpPr>
          <p:nvPr/>
        </p:nvSpPr>
        <p:spPr bwMode="auto">
          <a:xfrm flipH="1" flipV="1">
            <a:off x="5791200" y="53085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Line 18"/>
          <p:cNvSpPr>
            <a:spLocks noChangeShapeType="1"/>
          </p:cNvSpPr>
          <p:nvPr/>
        </p:nvSpPr>
        <p:spPr bwMode="auto">
          <a:xfrm flipH="1" flipV="1">
            <a:off x="6781800" y="5003790"/>
            <a:ext cx="0" cy="121920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Text Box 23"/>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Cache</a:t>
            </a:r>
          </a:p>
        </p:txBody>
      </p:sp>
      <p:sp>
        <p:nvSpPr>
          <p:cNvPr id="21"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Main Memory</a:t>
            </a:r>
          </a:p>
        </p:txBody>
      </p:sp>
      <p:sp>
        <p:nvSpPr>
          <p:cNvPr id="22" name="Line 27"/>
          <p:cNvSpPr>
            <a:spLocks noChangeShapeType="1"/>
          </p:cNvSpPr>
          <p:nvPr/>
        </p:nvSpPr>
        <p:spPr bwMode="auto">
          <a:xfrm>
            <a:off x="5791200" y="25653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Line 28"/>
          <p:cNvSpPr>
            <a:spLocks noChangeShapeType="1"/>
          </p:cNvSpPr>
          <p:nvPr/>
        </p:nvSpPr>
        <p:spPr bwMode="auto">
          <a:xfrm>
            <a:off x="5791200" y="2870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Line 29"/>
          <p:cNvSpPr>
            <a:spLocks noChangeShapeType="1"/>
          </p:cNvSpPr>
          <p:nvPr/>
        </p:nvSpPr>
        <p:spPr bwMode="auto">
          <a:xfrm>
            <a:off x="5791200" y="31749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Line 30"/>
          <p:cNvSpPr>
            <a:spLocks noChangeShapeType="1"/>
          </p:cNvSpPr>
          <p:nvPr/>
        </p:nvSpPr>
        <p:spPr bwMode="auto">
          <a:xfrm>
            <a:off x="5791200" y="34797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Line 31"/>
          <p:cNvSpPr>
            <a:spLocks noChangeShapeType="1"/>
          </p:cNvSpPr>
          <p:nvPr/>
        </p:nvSpPr>
        <p:spPr bwMode="auto">
          <a:xfrm>
            <a:off x="5791200" y="37845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Line 32"/>
          <p:cNvSpPr>
            <a:spLocks noChangeShapeType="1"/>
          </p:cNvSpPr>
          <p:nvPr/>
        </p:nvSpPr>
        <p:spPr bwMode="auto">
          <a:xfrm>
            <a:off x="5791200" y="40893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Line 33"/>
          <p:cNvSpPr>
            <a:spLocks noChangeShapeType="1"/>
          </p:cNvSpPr>
          <p:nvPr/>
        </p:nvSpPr>
        <p:spPr bwMode="auto">
          <a:xfrm>
            <a:off x="5791200" y="50037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Line 34"/>
          <p:cNvSpPr>
            <a:spLocks noChangeShapeType="1"/>
          </p:cNvSpPr>
          <p:nvPr/>
        </p:nvSpPr>
        <p:spPr bwMode="auto">
          <a:xfrm>
            <a:off x="5791200" y="4394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Line 35"/>
          <p:cNvSpPr>
            <a:spLocks noChangeShapeType="1"/>
          </p:cNvSpPr>
          <p:nvPr/>
        </p:nvSpPr>
        <p:spPr bwMode="auto">
          <a:xfrm>
            <a:off x="5791200" y="46989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1" name="Group 36"/>
          <p:cNvGrpSpPr>
            <a:grpSpLocks/>
          </p:cNvGrpSpPr>
          <p:nvPr/>
        </p:nvGrpSpPr>
        <p:grpSpPr bwMode="auto">
          <a:xfrm>
            <a:off x="3124200" y="2565390"/>
            <a:ext cx="609600" cy="1219200"/>
            <a:chOff x="1344" y="1056"/>
            <a:chExt cx="624" cy="768"/>
          </a:xfrm>
        </p:grpSpPr>
        <p:sp>
          <p:nvSpPr>
            <p:cNvPr id="32"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33"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34"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35"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sp>
        <p:nvSpPr>
          <p:cNvPr id="36" name="Rectangle 43" descr="5%"/>
          <p:cNvSpPr>
            <a:spLocks noChangeArrowheads="1"/>
          </p:cNvSpPr>
          <p:nvPr/>
        </p:nvSpPr>
        <p:spPr bwMode="auto">
          <a:xfrm>
            <a:off x="5791200" y="13461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Rectangle 44" descr="5%"/>
          <p:cNvSpPr>
            <a:spLocks noChangeArrowheads="1"/>
          </p:cNvSpPr>
          <p:nvPr/>
        </p:nvSpPr>
        <p:spPr bwMode="auto">
          <a:xfrm>
            <a:off x="3733800" y="25653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Rectangle 45" descr="5%"/>
          <p:cNvSpPr>
            <a:spLocks noChangeArrowheads="1"/>
          </p:cNvSpPr>
          <p:nvPr/>
        </p:nvSpPr>
        <p:spPr bwMode="auto">
          <a:xfrm>
            <a:off x="5791200" y="2565390"/>
            <a:ext cx="990600" cy="304800"/>
          </a:xfrm>
          <a:prstGeom prst="rect">
            <a:avLst/>
          </a:prstGeom>
          <a:solidFill>
            <a:srgbClr val="00B050"/>
          </a:solidFill>
          <a:ln w="12700">
            <a:solidFill>
              <a:schemeClr val="accent2"/>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Rectangle 46" descr="5%"/>
          <p:cNvSpPr>
            <a:spLocks noChangeArrowheads="1"/>
          </p:cNvSpPr>
          <p:nvPr/>
        </p:nvSpPr>
        <p:spPr bwMode="auto">
          <a:xfrm>
            <a:off x="5791200" y="37845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Rectangle 47" descr="5%"/>
          <p:cNvSpPr>
            <a:spLocks noChangeArrowheads="1"/>
          </p:cNvSpPr>
          <p:nvPr/>
        </p:nvSpPr>
        <p:spPr bwMode="auto">
          <a:xfrm>
            <a:off x="5791200" y="50037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Rectangle 48" descr="5%"/>
          <p:cNvSpPr>
            <a:spLocks noChangeArrowheads="1"/>
          </p:cNvSpPr>
          <p:nvPr/>
        </p:nvSpPr>
        <p:spPr bwMode="auto">
          <a:xfrm>
            <a:off x="5791200" y="59181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Rectangle 49" descr="5%"/>
          <p:cNvSpPr>
            <a:spLocks noChangeArrowheads="1"/>
          </p:cNvSpPr>
          <p:nvPr/>
        </p:nvSpPr>
        <p:spPr bwMode="auto">
          <a:xfrm>
            <a:off x="5791200" y="46989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Rectangle 50" descr="5%"/>
          <p:cNvSpPr>
            <a:spLocks noChangeArrowheads="1"/>
          </p:cNvSpPr>
          <p:nvPr/>
        </p:nvSpPr>
        <p:spPr bwMode="auto">
          <a:xfrm>
            <a:off x="5791200" y="3479790"/>
            <a:ext cx="990600" cy="304800"/>
          </a:xfrm>
          <a:prstGeom prst="rect">
            <a:avLst/>
          </a:prstGeom>
          <a:solidFill>
            <a:srgbClr val="00B050"/>
          </a:solidFill>
          <a:ln w="12700">
            <a:solidFill>
              <a:schemeClr val="accent2"/>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Rectangle 51" descr="5%"/>
          <p:cNvSpPr>
            <a:spLocks noChangeArrowheads="1"/>
          </p:cNvSpPr>
          <p:nvPr/>
        </p:nvSpPr>
        <p:spPr bwMode="auto">
          <a:xfrm>
            <a:off x="5791200" y="22605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5" name="Rectangle 52" descr="5%"/>
          <p:cNvSpPr>
            <a:spLocks noChangeArrowheads="1"/>
          </p:cNvSpPr>
          <p:nvPr/>
        </p:nvSpPr>
        <p:spPr bwMode="auto">
          <a:xfrm>
            <a:off x="3733800" y="34797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6" name="Rectangle 53" descr="5%"/>
          <p:cNvSpPr>
            <a:spLocks noChangeArrowheads="1"/>
          </p:cNvSpPr>
          <p:nvPr/>
        </p:nvSpPr>
        <p:spPr bwMode="auto">
          <a:xfrm>
            <a:off x="5791200" y="16509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7" name="Rectangle 54" descr="5%"/>
          <p:cNvSpPr>
            <a:spLocks noChangeArrowheads="1"/>
          </p:cNvSpPr>
          <p:nvPr/>
        </p:nvSpPr>
        <p:spPr bwMode="auto">
          <a:xfrm>
            <a:off x="3733800" y="2870190"/>
            <a:ext cx="990600" cy="304800"/>
          </a:xfrm>
          <a:prstGeom prst="rect">
            <a:avLst/>
          </a:prstGeom>
          <a:solidFill>
            <a:srgbClr val="00B050"/>
          </a:solidFill>
          <a:ln w="12700">
            <a:solidFill>
              <a:schemeClr val="accent2"/>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Rectangle 55" descr="5%"/>
          <p:cNvSpPr>
            <a:spLocks noChangeArrowheads="1"/>
          </p:cNvSpPr>
          <p:nvPr/>
        </p:nvSpPr>
        <p:spPr bwMode="auto">
          <a:xfrm>
            <a:off x="5791200" y="2870190"/>
            <a:ext cx="990600" cy="304800"/>
          </a:xfrm>
          <a:prstGeom prst="rect">
            <a:avLst/>
          </a:prstGeom>
          <a:solidFill>
            <a:srgbClr val="00B050"/>
          </a:solidFill>
          <a:ln w="12700">
            <a:solidFill>
              <a:schemeClr val="accent2"/>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Rectangle 56" descr="5%"/>
          <p:cNvSpPr>
            <a:spLocks noChangeArrowheads="1"/>
          </p:cNvSpPr>
          <p:nvPr/>
        </p:nvSpPr>
        <p:spPr bwMode="auto">
          <a:xfrm>
            <a:off x="5791200" y="40893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Rectangle 57" descr="5%"/>
          <p:cNvSpPr>
            <a:spLocks noChangeArrowheads="1"/>
          </p:cNvSpPr>
          <p:nvPr/>
        </p:nvSpPr>
        <p:spPr bwMode="auto">
          <a:xfrm>
            <a:off x="5791200" y="53085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Rectangle 58" descr="5%"/>
          <p:cNvSpPr>
            <a:spLocks noChangeArrowheads="1"/>
          </p:cNvSpPr>
          <p:nvPr/>
        </p:nvSpPr>
        <p:spPr bwMode="auto">
          <a:xfrm>
            <a:off x="5791200" y="56133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Rectangle 59" descr="5%"/>
          <p:cNvSpPr>
            <a:spLocks noChangeArrowheads="1"/>
          </p:cNvSpPr>
          <p:nvPr/>
        </p:nvSpPr>
        <p:spPr bwMode="auto">
          <a:xfrm>
            <a:off x="5791200" y="43941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Rectangle 60" descr="5%"/>
          <p:cNvSpPr>
            <a:spLocks noChangeArrowheads="1"/>
          </p:cNvSpPr>
          <p:nvPr/>
        </p:nvSpPr>
        <p:spPr bwMode="auto">
          <a:xfrm>
            <a:off x="5791200" y="3174990"/>
            <a:ext cx="990600" cy="304800"/>
          </a:xfrm>
          <a:prstGeom prst="rect">
            <a:avLst/>
          </a:prstGeom>
          <a:solidFill>
            <a:srgbClr val="00B050"/>
          </a:solidFill>
          <a:ln w="12700">
            <a:solidFill>
              <a:schemeClr val="accent2"/>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Rectangle 61" descr="5%"/>
          <p:cNvSpPr>
            <a:spLocks noChangeArrowheads="1"/>
          </p:cNvSpPr>
          <p:nvPr/>
        </p:nvSpPr>
        <p:spPr bwMode="auto">
          <a:xfrm>
            <a:off x="5791200" y="19557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5" name="Rectangle 62" descr="5%"/>
          <p:cNvSpPr>
            <a:spLocks noChangeArrowheads="1"/>
          </p:cNvSpPr>
          <p:nvPr/>
        </p:nvSpPr>
        <p:spPr bwMode="auto">
          <a:xfrm>
            <a:off x="3733800" y="31749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57" name="Group 64"/>
          <p:cNvGrpSpPr>
            <a:grpSpLocks/>
          </p:cNvGrpSpPr>
          <p:nvPr/>
        </p:nvGrpSpPr>
        <p:grpSpPr bwMode="auto">
          <a:xfrm>
            <a:off x="2743200" y="2565390"/>
            <a:ext cx="381000" cy="1219200"/>
            <a:chOff x="1344" y="1056"/>
            <a:chExt cx="624" cy="768"/>
          </a:xfrm>
        </p:grpSpPr>
        <p:sp>
          <p:nvSpPr>
            <p:cNvPr id="58"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59"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60"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61"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sp>
        <p:nvSpPr>
          <p:cNvPr id="65"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a:t>
            </a:r>
            <a:r>
              <a:rPr kumimoji="0" lang="en-US" sz="1800" b="0" i="0" u="none" strike="noStrike" kern="1200" cap="none" spc="0" normalizeH="0" baseline="0" noProof="0" dirty="0">
                <a:ln>
                  <a:noFill/>
                </a:ln>
                <a:solidFill>
                  <a:srgbClr val="FF0000"/>
                </a:solidFill>
                <a:effectLst/>
                <a:uLnTx/>
                <a:uFillTx/>
                <a:latin typeface="Calibri"/>
                <a:ea typeface="+mn-ea"/>
                <a:cs typeface="+mn-cs"/>
              </a:rPr>
              <a:t>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a:t>
            </a:r>
            <a:r>
              <a:rPr kumimoji="0" lang="en-US" sz="1800" b="0" i="0" u="none" strike="noStrike" kern="1200" cap="none" spc="0" normalizeH="0" baseline="0" noProof="0" dirty="0">
                <a:ln>
                  <a:noFill/>
                </a:ln>
                <a:solidFill>
                  <a:srgbClr val="FF0000"/>
                </a:solidFill>
                <a:effectLst/>
                <a:uLnTx/>
                <a:uFillTx/>
                <a:latin typeface="Calibri"/>
                <a:ea typeface="+mn-ea"/>
                <a:cs typeface="+mn-cs"/>
              </a:rPr>
              <a:t>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a:t>
            </a:r>
            <a:r>
              <a:rPr kumimoji="0" lang="en-US" sz="1800" b="0" i="0" u="none" strike="noStrike" kern="1200" cap="none" spc="0" normalizeH="0" baseline="0" noProof="0" dirty="0">
                <a:ln>
                  <a:noFill/>
                </a:ln>
                <a:solidFill>
                  <a:srgbClr val="FF0000"/>
                </a:solidFill>
                <a:effectLst/>
                <a:uLnTx/>
                <a:uFillTx/>
                <a:latin typeface="Calibri"/>
                <a:ea typeface="+mn-ea"/>
                <a:cs typeface="+mn-cs"/>
              </a:rPr>
              <a:t>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a:t>
            </a:r>
            <a:r>
              <a:rPr kumimoji="0" lang="en-US" sz="1800" b="0" i="0" u="none" strike="noStrike" kern="1200" cap="none" spc="0" normalizeH="0" baseline="0" noProof="0" dirty="0">
                <a:ln>
                  <a:noFill/>
                </a:ln>
                <a:solidFill>
                  <a:srgbClr val="FF0000"/>
                </a:solidFill>
                <a:effectLst/>
                <a:uLnTx/>
                <a:uFillTx/>
                <a:latin typeface="Calibri"/>
                <a:ea typeface="+mn-ea"/>
                <a:cs typeface="+mn-cs"/>
              </a:rPr>
              <a:t>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a:t>
            </a:r>
            <a:r>
              <a:rPr kumimoji="0" lang="en-US" sz="1800" b="0" i="0" u="none" strike="noStrike" kern="1200" cap="none" spc="0" normalizeH="0" baseline="0" noProof="0" dirty="0">
                <a:ln>
                  <a:noFill/>
                </a:ln>
                <a:solidFill>
                  <a:srgbClr val="FF0000"/>
                </a:solidFill>
                <a:effectLst/>
                <a:uLnTx/>
                <a:uFillTx/>
                <a:latin typeface="Calibri"/>
                <a:ea typeface="+mn-ea"/>
                <a:cs typeface="+mn-cs"/>
              </a:rPr>
              <a:t>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a:t>
            </a:r>
            <a:r>
              <a:rPr kumimoji="0" lang="en-US" sz="1800" b="0" i="0" u="none" strike="noStrike" kern="1200" cap="none" spc="0" normalizeH="0" baseline="0" noProof="0" dirty="0">
                <a:ln>
                  <a:noFill/>
                </a:ln>
                <a:solidFill>
                  <a:srgbClr val="FF0000"/>
                </a:solidFill>
                <a:effectLst/>
                <a:uLnTx/>
                <a:uFillTx/>
                <a:latin typeface="Calibri"/>
                <a:ea typeface="+mn-ea"/>
                <a:cs typeface="+mn-cs"/>
              </a:rPr>
              <a:t>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a:t>
            </a:r>
            <a:r>
              <a:rPr kumimoji="0" lang="en-US" sz="1800" b="0" i="0" u="none" strike="noStrike" kern="1200" cap="none" spc="0" normalizeH="0" baseline="0" noProof="0" dirty="0">
                <a:ln>
                  <a:noFill/>
                </a:ln>
                <a:solidFill>
                  <a:srgbClr val="FF0000"/>
                </a:solidFill>
                <a:effectLst/>
                <a:uLnTx/>
                <a:uFillTx/>
                <a:latin typeface="Calibri"/>
                <a:ea typeface="+mn-ea"/>
                <a:cs typeface="+mn-cs"/>
              </a:rPr>
              <a:t>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a:t>
            </a:r>
            <a:r>
              <a:rPr kumimoji="0" lang="en-US" sz="1800" b="0" i="0" u="none" strike="noStrike" kern="1200" cap="none" spc="0" normalizeH="0" baseline="0" noProof="0" dirty="0">
                <a:ln>
                  <a:noFill/>
                </a:ln>
                <a:solidFill>
                  <a:srgbClr val="FF0000"/>
                </a:solidFill>
                <a:effectLst/>
                <a:uLnTx/>
                <a:uFillTx/>
                <a:latin typeface="Calibri"/>
                <a:ea typeface="+mn-ea"/>
                <a:cs typeface="+mn-cs"/>
              </a:rPr>
              <a:t>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10</a:t>
            </a:r>
            <a:r>
              <a:rPr kumimoji="0" lang="en-US" sz="1800" b="0" i="0" u="none" strike="noStrike" kern="1200" cap="none" spc="0" normalizeH="0" baseline="0" noProof="0" dirty="0">
                <a:ln>
                  <a:noFill/>
                </a:ln>
                <a:solidFill>
                  <a:srgbClr val="FF0000"/>
                </a:solidFill>
                <a:effectLst/>
                <a:uLnTx/>
                <a:uFillTx/>
                <a:latin typeface="Calibri"/>
                <a:ea typeface="+mn-ea"/>
                <a:cs typeface="+mn-cs"/>
              </a:rPr>
              <a:t>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10</a:t>
            </a:r>
            <a:r>
              <a:rPr kumimoji="0" lang="en-US" sz="1800" b="0" i="0" u="none" strike="noStrike" kern="1200" cap="none" spc="0" normalizeH="0" baseline="0" noProof="0" dirty="0">
                <a:ln>
                  <a:noFill/>
                </a:ln>
                <a:solidFill>
                  <a:srgbClr val="FF0000"/>
                </a:solidFill>
                <a:effectLst/>
                <a:uLnTx/>
                <a:uFillTx/>
                <a:latin typeface="Calibri"/>
                <a:ea typeface="+mn-ea"/>
                <a:cs typeface="+mn-cs"/>
              </a:rPr>
              <a:t>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10</a:t>
            </a:r>
            <a:r>
              <a:rPr kumimoji="0" lang="en-US" sz="1800" b="0" i="0" u="none" strike="noStrike" kern="1200" cap="none" spc="0" normalizeH="0" baseline="0" noProof="0" dirty="0">
                <a:ln>
                  <a:noFill/>
                </a:ln>
                <a:solidFill>
                  <a:srgbClr val="FF0000"/>
                </a:solidFill>
                <a:effectLst/>
                <a:uLnTx/>
                <a:uFillTx/>
                <a:latin typeface="Calibri"/>
                <a:ea typeface="+mn-ea"/>
                <a:cs typeface="+mn-cs"/>
              </a:rPr>
              <a:t>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10</a:t>
            </a:r>
            <a:r>
              <a:rPr kumimoji="0" lang="en-US" sz="1800" b="0" i="0" u="none" strike="noStrike" kern="1200" cap="none" spc="0" normalizeH="0" baseline="0" noProof="0" dirty="0">
                <a:ln>
                  <a:noFill/>
                </a:ln>
                <a:solidFill>
                  <a:srgbClr val="FF0000"/>
                </a:solidFill>
                <a:effectLst/>
                <a:uLnTx/>
                <a:uFillTx/>
                <a:latin typeface="Calibri"/>
                <a:ea typeface="+mn-ea"/>
                <a:cs typeface="+mn-cs"/>
              </a:rPr>
              <a:t>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11</a:t>
            </a:r>
            <a:r>
              <a:rPr kumimoji="0" lang="en-US" sz="1800" b="0" i="0" u="none" strike="noStrike" kern="1200" cap="none" spc="0" normalizeH="0" baseline="0" noProof="0" dirty="0">
                <a:ln>
                  <a:noFill/>
                </a:ln>
                <a:solidFill>
                  <a:srgbClr val="FF0000"/>
                </a:solidFill>
                <a:effectLst/>
                <a:uLnTx/>
                <a:uFillTx/>
                <a:latin typeface="Calibri"/>
                <a:ea typeface="+mn-ea"/>
                <a:cs typeface="+mn-cs"/>
              </a:rPr>
              <a:t>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11</a:t>
            </a:r>
            <a:r>
              <a:rPr kumimoji="0" lang="en-US" sz="1800" b="0" i="0" u="none" strike="noStrike" kern="1200" cap="none" spc="0" normalizeH="0" baseline="0" noProof="0" dirty="0">
                <a:ln>
                  <a:noFill/>
                </a:ln>
                <a:solidFill>
                  <a:srgbClr val="FF0000"/>
                </a:solidFill>
                <a:effectLst/>
                <a:uLnTx/>
                <a:uFillTx/>
                <a:latin typeface="Calibri"/>
                <a:ea typeface="+mn-ea"/>
                <a:cs typeface="+mn-cs"/>
              </a:rPr>
              <a:t>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11</a:t>
            </a:r>
            <a:r>
              <a:rPr kumimoji="0" lang="en-US" sz="1800" b="0" i="0" u="none" strike="noStrike" kern="1200" cap="none" spc="0" normalizeH="0" baseline="0" noProof="0" dirty="0">
                <a:ln>
                  <a:noFill/>
                </a:ln>
                <a:solidFill>
                  <a:srgbClr val="FF0000"/>
                </a:solidFill>
                <a:effectLst/>
                <a:uLnTx/>
                <a:uFillTx/>
                <a:latin typeface="Calibri"/>
                <a:ea typeface="+mn-ea"/>
                <a:cs typeface="+mn-cs"/>
              </a:rPr>
              <a:t>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11</a:t>
            </a:r>
            <a:r>
              <a:rPr kumimoji="0" lang="en-US" sz="1800" b="0" i="0" u="none" strike="noStrike" kern="1200" cap="none" spc="0" normalizeH="0" baseline="0" noProof="0" dirty="0">
                <a:ln>
                  <a:noFill/>
                </a:ln>
                <a:solidFill>
                  <a:srgbClr val="FF0000"/>
                </a:solidFill>
                <a:effectLst/>
                <a:uLnTx/>
                <a:uFillTx/>
                <a:latin typeface="Calibri"/>
                <a:ea typeface="+mn-ea"/>
                <a:cs typeface="+mn-cs"/>
              </a:rPr>
              <a:t>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p:txBody>
      </p:sp>
      <p:sp>
        <p:nvSpPr>
          <p:cNvPr id="85" name="Text Box 110"/>
          <p:cNvSpPr txBox="1">
            <a:spLocks noChangeArrowheads="1"/>
          </p:cNvSpPr>
          <p:nvPr/>
        </p:nvSpPr>
        <p:spPr bwMode="auto">
          <a:xfrm>
            <a:off x="1919769" y="2952690"/>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charset="0"/>
                <a:ea typeface="+mn-ea"/>
                <a:cs typeface="+mn-cs"/>
              </a:rPr>
              <a:t>0</a:t>
            </a:r>
          </a:p>
        </p:txBody>
      </p:sp>
      <p:sp>
        <p:nvSpPr>
          <p:cNvPr id="86" name="Text Box 19"/>
          <p:cNvSpPr txBox="1">
            <a:spLocks noChangeArrowheads="1"/>
          </p:cNvSpPr>
          <p:nvPr/>
        </p:nvSpPr>
        <p:spPr bwMode="auto">
          <a:xfrm>
            <a:off x="2428690" y="2514600"/>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Calibri"/>
                <a:ea typeface="+mn-ea"/>
                <a:cs typeface="+mn-cs"/>
              </a:rPr>
              <a:t>0</a:t>
            </a:r>
          </a:p>
        </p:txBody>
      </p:sp>
      <p:sp>
        <p:nvSpPr>
          <p:cNvPr id="87" name="Text Box 106"/>
          <p:cNvSpPr txBox="1">
            <a:spLocks noChangeArrowheads="1"/>
          </p:cNvSpPr>
          <p:nvPr/>
        </p:nvSpPr>
        <p:spPr bwMode="auto">
          <a:xfrm>
            <a:off x="2428690" y="2805194"/>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B050"/>
                </a:solidFill>
                <a:effectLst/>
                <a:uLnTx/>
                <a:uFillTx/>
                <a:latin typeface="Calibri"/>
                <a:ea typeface="+mn-ea"/>
                <a:cs typeface="+mn-cs"/>
              </a:rPr>
              <a:t>1</a:t>
            </a:r>
          </a:p>
        </p:txBody>
      </p:sp>
      <p:sp>
        <p:nvSpPr>
          <p:cNvPr id="88" name="Text Box 107"/>
          <p:cNvSpPr txBox="1">
            <a:spLocks noChangeArrowheads="1"/>
          </p:cNvSpPr>
          <p:nvPr/>
        </p:nvSpPr>
        <p:spPr bwMode="auto">
          <a:xfrm>
            <a:off x="2428690" y="3124200"/>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504D">
                    <a:lumMod val="60000"/>
                    <a:lumOff val="40000"/>
                  </a:srgbClr>
                </a:solidFill>
                <a:effectLst/>
                <a:uLnTx/>
                <a:uFillTx/>
                <a:latin typeface="Calibri"/>
                <a:ea typeface="+mn-ea"/>
                <a:cs typeface="+mn-cs"/>
              </a:rPr>
              <a:t>2</a:t>
            </a:r>
          </a:p>
        </p:txBody>
      </p:sp>
      <p:sp>
        <p:nvSpPr>
          <p:cNvPr id="89" name="Text Box 108"/>
          <p:cNvSpPr txBox="1">
            <a:spLocks noChangeArrowheads="1"/>
          </p:cNvSpPr>
          <p:nvPr/>
        </p:nvSpPr>
        <p:spPr bwMode="auto">
          <a:xfrm>
            <a:off x="2428690" y="3452009"/>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lumMod val="50000"/>
                  </a:prstClr>
                </a:solidFill>
                <a:effectLst/>
                <a:uLnTx/>
                <a:uFillTx/>
                <a:latin typeface="Calibri"/>
                <a:ea typeface="+mn-ea"/>
                <a:cs typeface="+mn-cs"/>
              </a:rPr>
              <a:t>3</a:t>
            </a:r>
          </a:p>
        </p:txBody>
      </p:sp>
      <p:sp>
        <p:nvSpPr>
          <p:cNvPr id="90" name="Text Box 41"/>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Tag</a:t>
            </a:r>
          </a:p>
        </p:txBody>
      </p:sp>
      <p:sp>
        <p:nvSpPr>
          <p:cNvPr id="91" name="Text Box 42"/>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Data</a:t>
            </a:r>
          </a:p>
        </p:txBody>
      </p:sp>
      <p:sp>
        <p:nvSpPr>
          <p:cNvPr id="92" name="Text Box 69"/>
          <p:cNvSpPr txBox="1">
            <a:spLocks noChangeArrowheads="1"/>
          </p:cNvSpPr>
          <p:nvPr/>
        </p:nvSpPr>
        <p:spPr bwMode="auto">
          <a:xfrm>
            <a:off x="2604676" y="2145268"/>
            <a:ext cx="641651"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Valid</a:t>
            </a:r>
          </a:p>
        </p:txBody>
      </p:sp>
      <p:sp>
        <p:nvSpPr>
          <p:cNvPr id="93" name="Text Box 95"/>
          <p:cNvSpPr txBox="1">
            <a:spLocks noChangeArrowheads="1"/>
          </p:cNvSpPr>
          <p:nvPr/>
        </p:nvSpPr>
        <p:spPr bwMode="auto">
          <a:xfrm>
            <a:off x="2254812" y="2145268"/>
            <a:ext cx="481607"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Set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94" name="Text Box 109"/>
          <p:cNvSpPr txBox="1">
            <a:spLocks noChangeArrowheads="1"/>
          </p:cNvSpPr>
          <p:nvPr/>
        </p:nvSpPr>
        <p:spPr bwMode="auto">
          <a:xfrm>
            <a:off x="1691443" y="2145268"/>
            <a:ext cx="592663" cy="369332"/>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mn-ea"/>
                <a:cs typeface="+mn-cs"/>
              </a:rPr>
              <a:t>Way</a:t>
            </a:r>
          </a:p>
        </p:txBody>
      </p:sp>
      <p:sp>
        <p:nvSpPr>
          <p:cNvPr id="98" name="Content Placeholder 2"/>
          <p:cNvSpPr txBox="1">
            <a:spLocks/>
          </p:cNvSpPr>
          <p:nvPr/>
        </p:nvSpPr>
        <p:spPr>
          <a:xfrm>
            <a:off x="7554884" y="1346189"/>
            <a:ext cx="3918795" cy="5359410"/>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Neighboring blocks in memory are mapped to the same cache line, since they share the same Set Index value</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If memory blocks are accessed sequentially, then each new incoming cache block will immediately replace the previous block at the same cache line, causing cache thrashing </a:t>
            </a:r>
            <a:r>
              <a:rPr kumimoji="0" lang="en-US" sz="2800" b="0" i="0" u="none" strike="noStrike" kern="1200" cap="none" spc="0" normalizeH="0" baseline="0" noProof="0" dirty="0">
                <a:ln>
                  <a:noFill/>
                </a:ln>
                <a:solidFill>
                  <a:prstClr val="black"/>
                </a:solidFill>
                <a:effectLst/>
                <a:uLnTx/>
                <a:uFillTx/>
                <a:latin typeface="Calibri"/>
                <a:ea typeface="+mn-ea"/>
                <a:cs typeface="+mn-cs"/>
                <a:sym typeface="Wingdings" pitchFamily="2" charset="2"/>
              </a:rPr>
              <a:t> cannot exploit spatial locality.</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Bad idea!</a:t>
            </a:r>
          </a:p>
        </p:txBody>
      </p:sp>
      <p:sp>
        <p:nvSpPr>
          <p:cNvPr id="99" name="Text Box 63"/>
          <p:cNvSpPr txBox="1">
            <a:spLocks noChangeArrowheads="1"/>
          </p:cNvSpPr>
          <p:nvPr/>
        </p:nvSpPr>
        <p:spPr bwMode="auto">
          <a:xfrm>
            <a:off x="95609" y="4398925"/>
            <a:ext cx="4481180" cy="707886"/>
          </a:xfrm>
          <a:prstGeom prst="rect">
            <a:avLst/>
          </a:prstGeom>
          <a:noFill/>
          <a:ln w="12700">
            <a:noFill/>
            <a:miter lim="800000"/>
            <a:headEnd/>
            <a:tailEnd/>
          </a:ln>
          <a:effectLst/>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6</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-bit memory </a:t>
            </a:r>
            <a:r>
              <a:rPr kumimoji="0" lang="en-US" sz="2000" b="0" i="0" u="none" strike="noStrike" kern="1200" cap="none" spc="0" normalizeH="0" baseline="0" noProof="0" dirty="0">
                <a:ln>
                  <a:noFill/>
                </a:ln>
                <a:solidFill>
                  <a:prstClr val="black"/>
                </a:solidFill>
                <a:effectLst/>
                <a:uLnTx/>
                <a:uFillTx/>
                <a:latin typeface="Calibri"/>
                <a:ea typeface="+mn-ea"/>
                <a:cs typeface="+mn-cs"/>
              </a:rPr>
              <a:t>address: 2-bit Set Index, 2-bit Tag, 2-bit Offset (4 Bytes/block).</a:t>
            </a:r>
          </a:p>
        </p:txBody>
      </p:sp>
      <p:sp>
        <p:nvSpPr>
          <p:cNvPr id="56" name="Right Arrow 55"/>
          <p:cNvSpPr/>
          <p:nvPr/>
        </p:nvSpPr>
        <p:spPr>
          <a:xfrm rot="19092061" flipH="1">
            <a:off x="4664389" y="2151247"/>
            <a:ext cx="1201011" cy="321513"/>
          </a:xfrm>
          <a:prstGeom prst="rightArrow">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3" name="Right Arrow 192"/>
          <p:cNvSpPr/>
          <p:nvPr/>
        </p:nvSpPr>
        <p:spPr>
          <a:xfrm rot="994896" flipH="1">
            <a:off x="4789600" y="3024418"/>
            <a:ext cx="950592" cy="300925"/>
          </a:xfrm>
          <a:prstGeom prst="rightArrow">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4" name="Right Arrow 193"/>
          <p:cNvSpPr/>
          <p:nvPr/>
        </p:nvSpPr>
        <p:spPr>
          <a:xfrm rot="2497712" flipH="1">
            <a:off x="4653629" y="3695415"/>
            <a:ext cx="1165512" cy="358954"/>
          </a:xfrm>
          <a:prstGeom prst="rightArrow">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5" name="Right Arrow 194"/>
          <p:cNvSpPr/>
          <p:nvPr/>
        </p:nvSpPr>
        <p:spPr>
          <a:xfrm rot="3427957" flipH="1">
            <a:off x="4215699" y="4508889"/>
            <a:ext cx="1928791" cy="394247"/>
          </a:xfrm>
          <a:prstGeom prst="rightArrow">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6" name="TextBox 115">
            <a:extLst>
              <a:ext uri="{FF2B5EF4-FFF2-40B4-BE49-F238E27FC236}">
                <a16:creationId xmlns:a16="http://schemas.microsoft.com/office/drawing/2014/main" id="{D51E4D02-9822-848E-DDEE-85E6E5447192}"/>
              </a:ext>
            </a:extLst>
          </p:cNvPr>
          <p:cNvSpPr txBox="1"/>
          <p:nvPr/>
        </p:nvSpPr>
        <p:spPr>
          <a:xfrm>
            <a:off x="794610" y="5361306"/>
            <a:ext cx="259315" cy="37430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5</a:t>
            </a:r>
          </a:p>
        </p:txBody>
      </p:sp>
      <p:sp>
        <p:nvSpPr>
          <p:cNvPr id="117" name="TextBox 116">
            <a:extLst>
              <a:ext uri="{FF2B5EF4-FFF2-40B4-BE49-F238E27FC236}">
                <a16:creationId xmlns:a16="http://schemas.microsoft.com/office/drawing/2014/main" id="{20F9D8F6-77FC-AE4E-4E62-2265C20392F2}"/>
              </a:ext>
            </a:extLst>
          </p:cNvPr>
          <p:cNvSpPr txBox="1"/>
          <p:nvPr/>
        </p:nvSpPr>
        <p:spPr>
          <a:xfrm>
            <a:off x="1277344"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4</a:t>
            </a:r>
          </a:p>
        </p:txBody>
      </p:sp>
      <p:graphicFrame>
        <p:nvGraphicFramePr>
          <p:cNvPr id="118" name="Table 117">
            <a:extLst>
              <a:ext uri="{FF2B5EF4-FFF2-40B4-BE49-F238E27FC236}">
                <a16:creationId xmlns:a16="http://schemas.microsoft.com/office/drawing/2014/main" id="{ED42B9C4-94E3-EF54-6847-9DEBCC7EA3BB}"/>
              </a:ext>
            </a:extLst>
          </p:cNvPr>
          <p:cNvGraphicFramePr>
            <a:graphicFrameLocks noGrp="1"/>
          </p:cNvGraphicFramePr>
          <p:nvPr/>
        </p:nvGraphicFramePr>
        <p:xfrm>
          <a:off x="661974" y="5703216"/>
          <a:ext cx="3179151" cy="370840"/>
        </p:xfrm>
        <a:graphic>
          <a:graphicData uri="http://schemas.openxmlformats.org/drawingml/2006/table">
            <a:tbl>
              <a:tblPr firstRow="1" bandRow="1">
                <a:tableStyleId>{5940675A-B579-460E-94D1-54222C63F5DA}</a:tableStyleId>
              </a:tblPr>
              <a:tblGrid>
                <a:gridCol w="1059717">
                  <a:extLst>
                    <a:ext uri="{9D8B030D-6E8A-4147-A177-3AD203B41FA5}">
                      <a16:colId xmlns:a16="http://schemas.microsoft.com/office/drawing/2014/main" val="492541661"/>
                    </a:ext>
                  </a:extLst>
                </a:gridCol>
                <a:gridCol w="1059717">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chemeClr val="tx1"/>
                          </a:solidFill>
                        </a:rPr>
                        <a:t>Set Index</a:t>
                      </a:r>
                      <a:endParaRPr lang="en-SE" b="0" dirty="0">
                        <a:solidFill>
                          <a:schemeClr val="tx1"/>
                        </a:solidFill>
                      </a:endParaRPr>
                    </a:p>
                  </a:txBody>
                  <a:tcPr/>
                </a:tc>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19" name="TextBox 118">
            <a:extLst>
              <a:ext uri="{FF2B5EF4-FFF2-40B4-BE49-F238E27FC236}">
                <a16:creationId xmlns:a16="http://schemas.microsoft.com/office/drawing/2014/main" id="{03B88421-F57D-1ADB-DCE3-39B75A4105FB}"/>
              </a:ext>
            </a:extLst>
          </p:cNvPr>
          <p:cNvSpPr txBox="1"/>
          <p:nvPr/>
        </p:nvSpPr>
        <p:spPr>
          <a:xfrm>
            <a:off x="1858885" y="5361306"/>
            <a:ext cx="28886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3</a:t>
            </a:r>
          </a:p>
        </p:txBody>
      </p:sp>
      <p:sp>
        <p:nvSpPr>
          <p:cNvPr id="120" name="TextBox 119">
            <a:extLst>
              <a:ext uri="{FF2B5EF4-FFF2-40B4-BE49-F238E27FC236}">
                <a16:creationId xmlns:a16="http://schemas.microsoft.com/office/drawing/2014/main" id="{206AF99E-0EA5-D333-AD34-C9595BBECDEB}"/>
              </a:ext>
            </a:extLst>
          </p:cNvPr>
          <p:cNvSpPr txBox="1"/>
          <p:nvPr/>
        </p:nvSpPr>
        <p:spPr>
          <a:xfrm>
            <a:off x="2341619"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2</a:t>
            </a:r>
          </a:p>
        </p:txBody>
      </p:sp>
      <p:sp>
        <p:nvSpPr>
          <p:cNvPr id="121" name="TextBox 120">
            <a:extLst>
              <a:ext uri="{FF2B5EF4-FFF2-40B4-BE49-F238E27FC236}">
                <a16:creationId xmlns:a16="http://schemas.microsoft.com/office/drawing/2014/main" id="{53BBEDBB-D91A-E5B8-8196-945B1AF92117}"/>
              </a:ext>
            </a:extLst>
          </p:cNvPr>
          <p:cNvSpPr txBox="1"/>
          <p:nvPr/>
        </p:nvSpPr>
        <p:spPr>
          <a:xfrm>
            <a:off x="2872691" y="5361306"/>
            <a:ext cx="28886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122" name="TextBox 121">
            <a:extLst>
              <a:ext uri="{FF2B5EF4-FFF2-40B4-BE49-F238E27FC236}">
                <a16:creationId xmlns:a16="http://schemas.microsoft.com/office/drawing/2014/main" id="{FDADCDF2-4990-6513-10D6-0DC5B2B89422}"/>
              </a:ext>
            </a:extLst>
          </p:cNvPr>
          <p:cNvSpPr txBox="1"/>
          <p:nvPr/>
        </p:nvSpPr>
        <p:spPr>
          <a:xfrm>
            <a:off x="3355425"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0</a:t>
            </a:r>
          </a:p>
        </p:txBody>
      </p:sp>
      <p:sp>
        <p:nvSpPr>
          <p:cNvPr id="3" name="Slide Number Placeholder 5">
            <a:extLst>
              <a:ext uri="{FF2B5EF4-FFF2-40B4-BE49-F238E27FC236}">
                <a16:creationId xmlns:a16="http://schemas.microsoft.com/office/drawing/2014/main" id="{C60F8441-3000-7BAC-5E22-084B50E899BC}"/>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US"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97742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right)">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93"/>
                                        </p:tgtEl>
                                        <p:attrNameLst>
                                          <p:attrName>style.visibility</p:attrName>
                                        </p:attrNameLst>
                                      </p:cBhvr>
                                      <p:to>
                                        <p:strVal val="visible"/>
                                      </p:to>
                                    </p:set>
                                    <p:animEffect transition="in" filter="wipe(right)">
                                      <p:cBhvr>
                                        <p:cTn id="12" dur="500"/>
                                        <p:tgtEl>
                                          <p:spTgt spid="19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194"/>
                                        </p:tgtEl>
                                        <p:attrNameLst>
                                          <p:attrName>style.visibility</p:attrName>
                                        </p:attrNameLst>
                                      </p:cBhvr>
                                      <p:to>
                                        <p:strVal val="visible"/>
                                      </p:to>
                                    </p:set>
                                    <p:animEffect transition="in" filter="wipe(right)">
                                      <p:cBhvr>
                                        <p:cTn id="17" dur="500"/>
                                        <p:tgtEl>
                                          <p:spTgt spid="19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195"/>
                                        </p:tgtEl>
                                        <p:attrNameLst>
                                          <p:attrName>style.visibility</p:attrName>
                                        </p:attrNameLst>
                                      </p:cBhvr>
                                      <p:to>
                                        <p:strVal val="visible"/>
                                      </p:to>
                                    </p:set>
                                    <p:animEffect transition="in" filter="wipe(right)">
                                      <p:cBhvr>
                                        <p:cTn id="22" dur="5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193" grpId="0" animBg="1"/>
      <p:bldP spid="194" grpId="0" animBg="1"/>
      <p:bldP spid="19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7A39D-28EB-25B0-FB89-12254E660773}"/>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F598A19A-C70C-B162-2823-25E7E836F25D}"/>
              </a:ext>
            </a:extLst>
          </p:cNvPr>
          <p:cNvSpPr>
            <a:spLocks noGrp="1"/>
          </p:cNvSpPr>
          <p:nvPr>
            <p:ph idx="1"/>
          </p:nvPr>
        </p:nvSpPr>
        <p:spPr/>
        <p:txBody>
          <a:bodyPr/>
          <a:lstStyle/>
          <a:p>
            <a:endParaRPr lang="en-SE"/>
          </a:p>
        </p:txBody>
      </p:sp>
      <p:pic>
        <p:nvPicPr>
          <p:cNvPr id="9" name="Picture 8">
            <a:extLst>
              <a:ext uri="{FF2B5EF4-FFF2-40B4-BE49-F238E27FC236}">
                <a16:creationId xmlns:a16="http://schemas.microsoft.com/office/drawing/2014/main" id="{F6D9E85E-8BD6-2B96-709B-D6063EE4F6F9}"/>
              </a:ext>
            </a:extLst>
          </p:cNvPr>
          <p:cNvPicPr>
            <a:picLocks noChangeAspect="1"/>
          </p:cNvPicPr>
          <p:nvPr/>
        </p:nvPicPr>
        <p:blipFill>
          <a:blip r:embed="rId2"/>
          <a:stretch>
            <a:fillRect/>
          </a:stretch>
        </p:blipFill>
        <p:spPr>
          <a:xfrm>
            <a:off x="5827808" y="1447800"/>
            <a:ext cx="6335009" cy="2972215"/>
          </a:xfrm>
          <a:prstGeom prst="rect">
            <a:avLst/>
          </a:prstGeom>
        </p:spPr>
      </p:pic>
      <p:pic>
        <p:nvPicPr>
          <p:cNvPr id="5" name="Picture 4">
            <a:extLst>
              <a:ext uri="{FF2B5EF4-FFF2-40B4-BE49-F238E27FC236}">
                <a16:creationId xmlns:a16="http://schemas.microsoft.com/office/drawing/2014/main" id="{168A79C0-5BD2-30D2-6550-396DA2885260}"/>
              </a:ext>
            </a:extLst>
          </p:cNvPr>
          <p:cNvPicPr>
            <a:picLocks noChangeAspect="1"/>
          </p:cNvPicPr>
          <p:nvPr/>
        </p:nvPicPr>
        <p:blipFill>
          <a:blip r:embed="rId3"/>
          <a:stretch>
            <a:fillRect/>
          </a:stretch>
        </p:blipFill>
        <p:spPr>
          <a:xfrm>
            <a:off x="1065303" y="2286000"/>
            <a:ext cx="4467849" cy="3562847"/>
          </a:xfrm>
          <a:prstGeom prst="rect">
            <a:avLst/>
          </a:prstGeom>
        </p:spPr>
      </p:pic>
    </p:spTree>
    <p:extLst>
      <p:ext uri="{BB962C8B-B14F-4D97-AF65-F5344CB8AC3E}">
        <p14:creationId xmlns:p14="http://schemas.microsoft.com/office/powerpoint/2010/main" val="1291601332"/>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BCB47-359F-E468-57E1-207FEBC1A4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A04F72-289B-2786-AD3D-FB0708CC5A25}"/>
              </a:ext>
            </a:extLst>
          </p:cNvPr>
          <p:cNvSpPr>
            <a:spLocks noGrp="1"/>
          </p:cNvSpPr>
          <p:nvPr>
            <p:ph type="title"/>
          </p:nvPr>
        </p:nvSpPr>
        <p:spPr/>
        <p:txBody>
          <a:bodyPr>
            <a:normAutofit/>
          </a:bodyPr>
          <a:lstStyle/>
          <a:p>
            <a:r>
              <a:rPr lang="en-US" dirty="0"/>
              <a:t>Example: </a:t>
            </a:r>
            <a:r>
              <a:rPr lang="en-GB" dirty="0"/>
              <a:t>DM Cache w/ Set Index-Tag-Offset</a:t>
            </a:r>
            <a:endParaRPr lang="en-SE" dirty="0"/>
          </a:p>
        </p:txBody>
      </p:sp>
      <p:grpSp>
        <p:nvGrpSpPr>
          <p:cNvPr id="3" name="Group 3">
            <a:extLst>
              <a:ext uri="{FF2B5EF4-FFF2-40B4-BE49-F238E27FC236}">
                <a16:creationId xmlns:a16="http://schemas.microsoft.com/office/drawing/2014/main" id="{899FB38F-4DDD-A8A4-3323-8DA4BB2A3FBE}"/>
              </a:ext>
            </a:extLst>
          </p:cNvPr>
          <p:cNvGrpSpPr>
            <a:grpSpLocks/>
          </p:cNvGrpSpPr>
          <p:nvPr/>
        </p:nvGrpSpPr>
        <p:grpSpPr bwMode="auto">
          <a:xfrm>
            <a:off x="2212903" y="2924631"/>
            <a:ext cx="990600" cy="1219200"/>
            <a:chOff x="1344" y="1056"/>
            <a:chExt cx="624" cy="768"/>
          </a:xfrm>
        </p:grpSpPr>
        <p:sp>
          <p:nvSpPr>
            <p:cNvPr id="57" name="Rectangle 4">
              <a:extLst>
                <a:ext uri="{FF2B5EF4-FFF2-40B4-BE49-F238E27FC236}">
                  <a16:creationId xmlns:a16="http://schemas.microsoft.com/office/drawing/2014/main" id="{73CE6F80-773D-D9B0-666D-9C45829C9C40}"/>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Line 5">
              <a:extLst>
                <a:ext uri="{FF2B5EF4-FFF2-40B4-BE49-F238E27FC236}">
                  <a16:creationId xmlns:a16="http://schemas.microsoft.com/office/drawing/2014/main" id="{F05FE6CE-43D1-A47C-3C40-3CADD9A9A222}"/>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Line 6">
              <a:extLst>
                <a:ext uri="{FF2B5EF4-FFF2-40B4-BE49-F238E27FC236}">
                  <a16:creationId xmlns:a16="http://schemas.microsoft.com/office/drawing/2014/main" id="{319F5973-7267-49B7-9AA8-3679E56E95F3}"/>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Line 7">
              <a:extLst>
                <a:ext uri="{FF2B5EF4-FFF2-40B4-BE49-F238E27FC236}">
                  <a16:creationId xmlns:a16="http://schemas.microsoft.com/office/drawing/2014/main" id="{19A7A9CB-A08E-F7DF-BA73-23AC8ED67773}"/>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3" name="Line 8">
            <a:extLst>
              <a:ext uri="{FF2B5EF4-FFF2-40B4-BE49-F238E27FC236}">
                <a16:creationId xmlns:a16="http://schemas.microsoft.com/office/drawing/2014/main" id="{0AE36F37-991A-E77F-1A19-1FFFE0652901}"/>
              </a:ext>
            </a:extLst>
          </p:cNvPr>
          <p:cNvSpPr>
            <a:spLocks noChangeShapeType="1"/>
          </p:cNvSpPr>
          <p:nvPr/>
        </p:nvSpPr>
        <p:spPr bwMode="auto">
          <a:xfrm>
            <a:off x="4270303" y="23150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Line 9">
            <a:extLst>
              <a:ext uri="{FF2B5EF4-FFF2-40B4-BE49-F238E27FC236}">
                <a16:creationId xmlns:a16="http://schemas.microsoft.com/office/drawing/2014/main" id="{B06E67EC-B742-658D-CDF4-BCD97D1CECF0}"/>
              </a:ext>
            </a:extLst>
          </p:cNvPr>
          <p:cNvSpPr>
            <a:spLocks noChangeShapeType="1"/>
          </p:cNvSpPr>
          <p:nvPr/>
        </p:nvSpPr>
        <p:spPr bwMode="auto">
          <a:xfrm>
            <a:off x="4270303" y="20102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Line 10">
            <a:extLst>
              <a:ext uri="{FF2B5EF4-FFF2-40B4-BE49-F238E27FC236}">
                <a16:creationId xmlns:a16="http://schemas.microsoft.com/office/drawing/2014/main" id="{F3F9AA26-ED54-5B14-0CF2-72ABED83D39D}"/>
              </a:ext>
            </a:extLst>
          </p:cNvPr>
          <p:cNvSpPr>
            <a:spLocks noChangeShapeType="1"/>
          </p:cNvSpPr>
          <p:nvPr/>
        </p:nvSpPr>
        <p:spPr bwMode="auto">
          <a:xfrm>
            <a:off x="4270303" y="26198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Line 11">
            <a:extLst>
              <a:ext uri="{FF2B5EF4-FFF2-40B4-BE49-F238E27FC236}">
                <a16:creationId xmlns:a16="http://schemas.microsoft.com/office/drawing/2014/main" id="{23347A94-BC1B-0FE0-553D-D0498389F0E0}"/>
              </a:ext>
            </a:extLst>
          </p:cNvPr>
          <p:cNvSpPr>
            <a:spLocks noChangeShapeType="1"/>
          </p:cNvSpPr>
          <p:nvPr/>
        </p:nvSpPr>
        <p:spPr bwMode="auto">
          <a:xfrm>
            <a:off x="4270303" y="17054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Line 12">
            <a:extLst>
              <a:ext uri="{FF2B5EF4-FFF2-40B4-BE49-F238E27FC236}">
                <a16:creationId xmlns:a16="http://schemas.microsoft.com/office/drawing/2014/main" id="{E58FFB03-4998-0BC8-7BBE-539EDFA49D8B}"/>
              </a:ext>
            </a:extLst>
          </p:cNvPr>
          <p:cNvSpPr>
            <a:spLocks noChangeShapeType="1"/>
          </p:cNvSpPr>
          <p:nvPr/>
        </p:nvSpPr>
        <p:spPr bwMode="auto">
          <a:xfrm>
            <a:off x="4270303" y="1705431"/>
            <a:ext cx="0" cy="365760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2" name="Line 13">
            <a:extLst>
              <a:ext uri="{FF2B5EF4-FFF2-40B4-BE49-F238E27FC236}">
                <a16:creationId xmlns:a16="http://schemas.microsoft.com/office/drawing/2014/main" id="{90786D02-8CA9-9516-D0AF-790628D5CF1C}"/>
              </a:ext>
            </a:extLst>
          </p:cNvPr>
          <p:cNvSpPr>
            <a:spLocks noChangeShapeType="1"/>
          </p:cNvSpPr>
          <p:nvPr/>
        </p:nvSpPr>
        <p:spPr bwMode="auto">
          <a:xfrm>
            <a:off x="5260903" y="1705431"/>
            <a:ext cx="0" cy="365760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3" name="Line 14">
            <a:extLst>
              <a:ext uri="{FF2B5EF4-FFF2-40B4-BE49-F238E27FC236}">
                <a16:creationId xmlns:a16="http://schemas.microsoft.com/office/drawing/2014/main" id="{76DD2C69-EB77-0514-86C8-E1BABB34E144}"/>
              </a:ext>
            </a:extLst>
          </p:cNvPr>
          <p:cNvSpPr>
            <a:spLocks noChangeShapeType="1"/>
          </p:cNvSpPr>
          <p:nvPr/>
        </p:nvSpPr>
        <p:spPr bwMode="auto">
          <a:xfrm flipH="1" flipV="1">
            <a:off x="4270303" y="59726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4" name="Line 15">
            <a:extLst>
              <a:ext uri="{FF2B5EF4-FFF2-40B4-BE49-F238E27FC236}">
                <a16:creationId xmlns:a16="http://schemas.microsoft.com/office/drawing/2014/main" id="{78F214A0-17DA-F5B1-FF03-F62237A7823E}"/>
              </a:ext>
            </a:extLst>
          </p:cNvPr>
          <p:cNvSpPr>
            <a:spLocks noChangeShapeType="1"/>
          </p:cNvSpPr>
          <p:nvPr/>
        </p:nvSpPr>
        <p:spPr bwMode="auto">
          <a:xfrm flipH="1" flipV="1">
            <a:off x="4270303" y="62774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5" name="Line 16">
            <a:extLst>
              <a:ext uri="{FF2B5EF4-FFF2-40B4-BE49-F238E27FC236}">
                <a16:creationId xmlns:a16="http://schemas.microsoft.com/office/drawing/2014/main" id="{8F2F9C6F-1045-FDD7-1E69-AF17EF3FB54F}"/>
              </a:ext>
            </a:extLst>
          </p:cNvPr>
          <p:cNvSpPr>
            <a:spLocks noChangeShapeType="1"/>
          </p:cNvSpPr>
          <p:nvPr/>
        </p:nvSpPr>
        <p:spPr bwMode="auto">
          <a:xfrm flipH="1" flipV="1">
            <a:off x="4270303" y="56678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9" name="Line 18">
            <a:extLst>
              <a:ext uri="{FF2B5EF4-FFF2-40B4-BE49-F238E27FC236}">
                <a16:creationId xmlns:a16="http://schemas.microsoft.com/office/drawing/2014/main" id="{B4CA0E62-082A-69BA-4FD3-03243212AE96}"/>
              </a:ext>
            </a:extLst>
          </p:cNvPr>
          <p:cNvSpPr>
            <a:spLocks noChangeShapeType="1"/>
          </p:cNvSpPr>
          <p:nvPr/>
        </p:nvSpPr>
        <p:spPr bwMode="auto">
          <a:xfrm flipH="1" flipV="1">
            <a:off x="5260903" y="5363031"/>
            <a:ext cx="0" cy="121920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0" name="Text Box 23">
            <a:extLst>
              <a:ext uri="{FF2B5EF4-FFF2-40B4-BE49-F238E27FC236}">
                <a16:creationId xmlns:a16="http://schemas.microsoft.com/office/drawing/2014/main" id="{D2992D67-C1DA-0CA1-5D8B-71F0BFEC2420}"/>
              </a:ext>
            </a:extLst>
          </p:cNvPr>
          <p:cNvSpPr txBox="1">
            <a:spLocks noChangeArrowheads="1"/>
          </p:cNvSpPr>
          <p:nvPr/>
        </p:nvSpPr>
        <p:spPr bwMode="auto">
          <a:xfrm>
            <a:off x="358706" y="2128762"/>
            <a:ext cx="755335"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Cache</a:t>
            </a:r>
          </a:p>
        </p:txBody>
      </p:sp>
      <p:sp>
        <p:nvSpPr>
          <p:cNvPr id="81" name="Text Box 25">
            <a:extLst>
              <a:ext uri="{FF2B5EF4-FFF2-40B4-BE49-F238E27FC236}">
                <a16:creationId xmlns:a16="http://schemas.microsoft.com/office/drawing/2014/main" id="{3DAC74A9-4FE1-C13E-C49F-6A2900F9B293}"/>
              </a:ext>
            </a:extLst>
          </p:cNvPr>
          <p:cNvSpPr txBox="1">
            <a:spLocks noChangeArrowheads="1"/>
          </p:cNvSpPr>
          <p:nvPr/>
        </p:nvSpPr>
        <p:spPr bwMode="auto">
          <a:xfrm>
            <a:off x="3993570" y="1387659"/>
            <a:ext cx="1552926"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Main Memory</a:t>
            </a:r>
          </a:p>
        </p:txBody>
      </p:sp>
      <p:sp>
        <p:nvSpPr>
          <p:cNvPr id="102" name="Line 27">
            <a:extLst>
              <a:ext uri="{FF2B5EF4-FFF2-40B4-BE49-F238E27FC236}">
                <a16:creationId xmlns:a16="http://schemas.microsoft.com/office/drawing/2014/main" id="{B5E1F161-8964-4042-48F4-769097DCCAC8}"/>
              </a:ext>
            </a:extLst>
          </p:cNvPr>
          <p:cNvSpPr>
            <a:spLocks noChangeShapeType="1"/>
          </p:cNvSpPr>
          <p:nvPr/>
        </p:nvSpPr>
        <p:spPr bwMode="auto">
          <a:xfrm>
            <a:off x="4270303" y="29246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8" name="Line 28">
            <a:extLst>
              <a:ext uri="{FF2B5EF4-FFF2-40B4-BE49-F238E27FC236}">
                <a16:creationId xmlns:a16="http://schemas.microsoft.com/office/drawing/2014/main" id="{DB1EFA87-7D43-08F8-712C-6E353F5255BC}"/>
              </a:ext>
            </a:extLst>
          </p:cNvPr>
          <p:cNvSpPr>
            <a:spLocks noChangeShapeType="1"/>
          </p:cNvSpPr>
          <p:nvPr/>
        </p:nvSpPr>
        <p:spPr bwMode="auto">
          <a:xfrm>
            <a:off x="4270303" y="32294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9" name="Line 29">
            <a:extLst>
              <a:ext uri="{FF2B5EF4-FFF2-40B4-BE49-F238E27FC236}">
                <a16:creationId xmlns:a16="http://schemas.microsoft.com/office/drawing/2014/main" id="{6D006A0F-7D2D-10DB-874B-4D5F1540BAE7}"/>
              </a:ext>
            </a:extLst>
          </p:cNvPr>
          <p:cNvSpPr>
            <a:spLocks noChangeShapeType="1"/>
          </p:cNvSpPr>
          <p:nvPr/>
        </p:nvSpPr>
        <p:spPr bwMode="auto">
          <a:xfrm>
            <a:off x="4270303" y="35342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0" name="Line 30">
            <a:extLst>
              <a:ext uri="{FF2B5EF4-FFF2-40B4-BE49-F238E27FC236}">
                <a16:creationId xmlns:a16="http://schemas.microsoft.com/office/drawing/2014/main" id="{E552A35A-5A4C-F249-0672-84CA113653B4}"/>
              </a:ext>
            </a:extLst>
          </p:cNvPr>
          <p:cNvSpPr>
            <a:spLocks noChangeShapeType="1"/>
          </p:cNvSpPr>
          <p:nvPr/>
        </p:nvSpPr>
        <p:spPr bwMode="auto">
          <a:xfrm>
            <a:off x="4270303" y="38390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1" name="Line 31">
            <a:extLst>
              <a:ext uri="{FF2B5EF4-FFF2-40B4-BE49-F238E27FC236}">
                <a16:creationId xmlns:a16="http://schemas.microsoft.com/office/drawing/2014/main" id="{19D35BFF-1AFE-78EF-DDBC-14C1A47A857F}"/>
              </a:ext>
            </a:extLst>
          </p:cNvPr>
          <p:cNvSpPr>
            <a:spLocks noChangeShapeType="1"/>
          </p:cNvSpPr>
          <p:nvPr/>
        </p:nvSpPr>
        <p:spPr bwMode="auto">
          <a:xfrm>
            <a:off x="4270303" y="41438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2" name="Line 32">
            <a:extLst>
              <a:ext uri="{FF2B5EF4-FFF2-40B4-BE49-F238E27FC236}">
                <a16:creationId xmlns:a16="http://schemas.microsoft.com/office/drawing/2014/main" id="{57C831D1-E2A4-0BB1-01FA-47A22B79F8CD}"/>
              </a:ext>
            </a:extLst>
          </p:cNvPr>
          <p:cNvSpPr>
            <a:spLocks noChangeShapeType="1"/>
          </p:cNvSpPr>
          <p:nvPr/>
        </p:nvSpPr>
        <p:spPr bwMode="auto">
          <a:xfrm>
            <a:off x="4270303" y="44486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3" name="Line 33">
            <a:extLst>
              <a:ext uri="{FF2B5EF4-FFF2-40B4-BE49-F238E27FC236}">
                <a16:creationId xmlns:a16="http://schemas.microsoft.com/office/drawing/2014/main" id="{74A1A14A-47D1-8C40-C9FA-4261D806610C}"/>
              </a:ext>
            </a:extLst>
          </p:cNvPr>
          <p:cNvSpPr>
            <a:spLocks noChangeShapeType="1"/>
          </p:cNvSpPr>
          <p:nvPr/>
        </p:nvSpPr>
        <p:spPr bwMode="auto">
          <a:xfrm>
            <a:off x="4270303" y="53630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4" name="Line 34">
            <a:extLst>
              <a:ext uri="{FF2B5EF4-FFF2-40B4-BE49-F238E27FC236}">
                <a16:creationId xmlns:a16="http://schemas.microsoft.com/office/drawing/2014/main" id="{79751815-EEC1-50D0-499F-0D15A08F87FE}"/>
              </a:ext>
            </a:extLst>
          </p:cNvPr>
          <p:cNvSpPr>
            <a:spLocks noChangeShapeType="1"/>
          </p:cNvSpPr>
          <p:nvPr/>
        </p:nvSpPr>
        <p:spPr bwMode="auto">
          <a:xfrm>
            <a:off x="4270303" y="47534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5" name="Line 35">
            <a:extLst>
              <a:ext uri="{FF2B5EF4-FFF2-40B4-BE49-F238E27FC236}">
                <a16:creationId xmlns:a16="http://schemas.microsoft.com/office/drawing/2014/main" id="{F6AF6054-E32F-56EA-2919-9A420F58CA4A}"/>
              </a:ext>
            </a:extLst>
          </p:cNvPr>
          <p:cNvSpPr>
            <a:spLocks noChangeShapeType="1"/>
          </p:cNvSpPr>
          <p:nvPr/>
        </p:nvSpPr>
        <p:spPr bwMode="auto">
          <a:xfrm>
            <a:off x="4270303" y="50582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16" name="Group 36">
            <a:extLst>
              <a:ext uri="{FF2B5EF4-FFF2-40B4-BE49-F238E27FC236}">
                <a16:creationId xmlns:a16="http://schemas.microsoft.com/office/drawing/2014/main" id="{21AB549A-8157-D364-5226-F1438B9D2A06}"/>
              </a:ext>
            </a:extLst>
          </p:cNvPr>
          <p:cNvGrpSpPr>
            <a:grpSpLocks/>
          </p:cNvGrpSpPr>
          <p:nvPr/>
        </p:nvGrpSpPr>
        <p:grpSpPr bwMode="auto">
          <a:xfrm>
            <a:off x="1603303" y="2924631"/>
            <a:ext cx="609600" cy="1219200"/>
            <a:chOff x="1344" y="1056"/>
            <a:chExt cx="624" cy="768"/>
          </a:xfrm>
        </p:grpSpPr>
        <p:sp>
          <p:nvSpPr>
            <p:cNvPr id="117" name="Rectangle 37">
              <a:extLst>
                <a:ext uri="{FF2B5EF4-FFF2-40B4-BE49-F238E27FC236}">
                  <a16:creationId xmlns:a16="http://schemas.microsoft.com/office/drawing/2014/main" id="{54828B69-FF89-DCA6-1E32-4936326B4E2E}"/>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118" name="Line 38">
              <a:extLst>
                <a:ext uri="{FF2B5EF4-FFF2-40B4-BE49-F238E27FC236}">
                  <a16:creationId xmlns:a16="http://schemas.microsoft.com/office/drawing/2014/main" id="{8FD82104-7BB5-ADB4-8B8F-63B4B3A09FB5}"/>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119" name="Line 39">
              <a:extLst>
                <a:ext uri="{FF2B5EF4-FFF2-40B4-BE49-F238E27FC236}">
                  <a16:creationId xmlns:a16="http://schemas.microsoft.com/office/drawing/2014/main" id="{80088A41-1C69-18C3-D3F6-9066560CC5A4}"/>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120" name="Line 40">
              <a:extLst>
                <a:ext uri="{FF2B5EF4-FFF2-40B4-BE49-F238E27FC236}">
                  <a16:creationId xmlns:a16="http://schemas.microsoft.com/office/drawing/2014/main" id="{C80E8628-2769-91ED-ADE4-85F50179F663}"/>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1" name="Rectangle 43" descr="5%">
            <a:extLst>
              <a:ext uri="{FF2B5EF4-FFF2-40B4-BE49-F238E27FC236}">
                <a16:creationId xmlns:a16="http://schemas.microsoft.com/office/drawing/2014/main" id="{1754101D-CAF7-C040-FE18-3F764D257386}"/>
              </a:ext>
            </a:extLst>
          </p:cNvPr>
          <p:cNvSpPr>
            <a:spLocks noChangeArrowheads="1"/>
          </p:cNvSpPr>
          <p:nvPr/>
        </p:nvSpPr>
        <p:spPr bwMode="auto">
          <a:xfrm>
            <a:off x="4270303" y="1705431"/>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A[0]</a:t>
            </a:r>
          </a:p>
        </p:txBody>
      </p:sp>
      <p:sp>
        <p:nvSpPr>
          <p:cNvPr id="123" name="Rectangle 45" descr="5%">
            <a:extLst>
              <a:ext uri="{FF2B5EF4-FFF2-40B4-BE49-F238E27FC236}">
                <a16:creationId xmlns:a16="http://schemas.microsoft.com/office/drawing/2014/main" id="{0A3AB0C4-BD79-D782-8C21-369C272340F4}"/>
              </a:ext>
            </a:extLst>
          </p:cNvPr>
          <p:cNvSpPr>
            <a:spLocks noChangeArrowheads="1"/>
          </p:cNvSpPr>
          <p:nvPr/>
        </p:nvSpPr>
        <p:spPr bwMode="auto">
          <a:xfrm>
            <a:off x="4270303" y="2924631"/>
            <a:ext cx="990600" cy="304800"/>
          </a:xfrm>
          <a:prstGeom prst="rect">
            <a:avLst/>
          </a:prstGeom>
          <a:solidFill>
            <a:srgbClr val="00B050"/>
          </a:solidFill>
          <a:ln w="12700">
            <a:solidFill>
              <a:schemeClr val="accent2"/>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4" name="Rectangle 46" descr="5%">
            <a:extLst>
              <a:ext uri="{FF2B5EF4-FFF2-40B4-BE49-F238E27FC236}">
                <a16:creationId xmlns:a16="http://schemas.microsoft.com/office/drawing/2014/main" id="{19A47BAD-672A-5AFC-C46B-5818FAA13E1D}"/>
              </a:ext>
            </a:extLst>
          </p:cNvPr>
          <p:cNvSpPr>
            <a:spLocks noChangeArrowheads="1"/>
          </p:cNvSpPr>
          <p:nvPr/>
        </p:nvSpPr>
        <p:spPr bwMode="auto">
          <a:xfrm>
            <a:off x="4270303" y="4143831"/>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5" name="Rectangle 47" descr="5%">
            <a:extLst>
              <a:ext uri="{FF2B5EF4-FFF2-40B4-BE49-F238E27FC236}">
                <a16:creationId xmlns:a16="http://schemas.microsoft.com/office/drawing/2014/main" id="{FC494F0C-64F1-1F03-FD64-D47362C62C2E}"/>
              </a:ext>
            </a:extLst>
          </p:cNvPr>
          <p:cNvSpPr>
            <a:spLocks noChangeArrowheads="1"/>
          </p:cNvSpPr>
          <p:nvPr/>
        </p:nvSpPr>
        <p:spPr bwMode="auto">
          <a:xfrm>
            <a:off x="4270303" y="5363031"/>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6" name="Rectangle 48" descr="5%">
            <a:extLst>
              <a:ext uri="{FF2B5EF4-FFF2-40B4-BE49-F238E27FC236}">
                <a16:creationId xmlns:a16="http://schemas.microsoft.com/office/drawing/2014/main" id="{E8DDD937-3735-F3AE-6DCD-EFD9E3989B7D}"/>
              </a:ext>
            </a:extLst>
          </p:cNvPr>
          <p:cNvSpPr>
            <a:spLocks noChangeArrowheads="1"/>
          </p:cNvSpPr>
          <p:nvPr/>
        </p:nvSpPr>
        <p:spPr bwMode="auto">
          <a:xfrm>
            <a:off x="4270303" y="6277431"/>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Rectangle 49" descr="5%">
            <a:extLst>
              <a:ext uri="{FF2B5EF4-FFF2-40B4-BE49-F238E27FC236}">
                <a16:creationId xmlns:a16="http://schemas.microsoft.com/office/drawing/2014/main" id="{16803307-BE19-5EFE-2DDB-449A38336D8F}"/>
              </a:ext>
            </a:extLst>
          </p:cNvPr>
          <p:cNvSpPr>
            <a:spLocks noChangeArrowheads="1"/>
          </p:cNvSpPr>
          <p:nvPr/>
        </p:nvSpPr>
        <p:spPr bwMode="auto">
          <a:xfrm>
            <a:off x="4270303" y="5058231"/>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8" name="Rectangle 50" descr="5%">
            <a:extLst>
              <a:ext uri="{FF2B5EF4-FFF2-40B4-BE49-F238E27FC236}">
                <a16:creationId xmlns:a16="http://schemas.microsoft.com/office/drawing/2014/main" id="{5CBAFA1E-2848-54C1-9195-19332844089D}"/>
              </a:ext>
            </a:extLst>
          </p:cNvPr>
          <p:cNvSpPr>
            <a:spLocks noChangeArrowheads="1"/>
          </p:cNvSpPr>
          <p:nvPr/>
        </p:nvSpPr>
        <p:spPr bwMode="auto">
          <a:xfrm>
            <a:off x="4270303" y="3839031"/>
            <a:ext cx="990600" cy="304800"/>
          </a:xfrm>
          <a:prstGeom prst="rect">
            <a:avLst/>
          </a:prstGeom>
          <a:solidFill>
            <a:srgbClr val="00B050"/>
          </a:solidFill>
          <a:ln w="12700">
            <a:solidFill>
              <a:schemeClr val="accent2"/>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9" name="Rectangle 51" descr="5%">
            <a:extLst>
              <a:ext uri="{FF2B5EF4-FFF2-40B4-BE49-F238E27FC236}">
                <a16:creationId xmlns:a16="http://schemas.microsoft.com/office/drawing/2014/main" id="{EFE5815A-9AA1-C899-CB84-30C6A2C7A256}"/>
              </a:ext>
            </a:extLst>
          </p:cNvPr>
          <p:cNvSpPr>
            <a:spLocks noChangeArrowheads="1"/>
          </p:cNvSpPr>
          <p:nvPr/>
        </p:nvSpPr>
        <p:spPr bwMode="auto">
          <a:xfrm>
            <a:off x="4270303" y="2619831"/>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A[3]</a:t>
            </a:r>
          </a:p>
        </p:txBody>
      </p:sp>
      <p:sp>
        <p:nvSpPr>
          <p:cNvPr id="131" name="Rectangle 53" descr="5%">
            <a:extLst>
              <a:ext uri="{FF2B5EF4-FFF2-40B4-BE49-F238E27FC236}">
                <a16:creationId xmlns:a16="http://schemas.microsoft.com/office/drawing/2014/main" id="{B99933EB-9AED-710E-E0AE-20C34A79E59F}"/>
              </a:ext>
            </a:extLst>
          </p:cNvPr>
          <p:cNvSpPr>
            <a:spLocks noChangeArrowheads="1"/>
          </p:cNvSpPr>
          <p:nvPr/>
        </p:nvSpPr>
        <p:spPr bwMode="auto">
          <a:xfrm>
            <a:off x="4270303" y="2010231"/>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A[1]</a:t>
            </a:r>
          </a:p>
        </p:txBody>
      </p:sp>
      <p:sp>
        <p:nvSpPr>
          <p:cNvPr id="133" name="Rectangle 55" descr="5%">
            <a:extLst>
              <a:ext uri="{FF2B5EF4-FFF2-40B4-BE49-F238E27FC236}">
                <a16:creationId xmlns:a16="http://schemas.microsoft.com/office/drawing/2014/main" id="{FF4A2365-C605-8799-E0F8-443EBFA5F641}"/>
              </a:ext>
            </a:extLst>
          </p:cNvPr>
          <p:cNvSpPr>
            <a:spLocks noChangeArrowheads="1"/>
          </p:cNvSpPr>
          <p:nvPr/>
        </p:nvSpPr>
        <p:spPr bwMode="auto">
          <a:xfrm>
            <a:off x="4270303" y="3229431"/>
            <a:ext cx="990600" cy="304800"/>
          </a:xfrm>
          <a:prstGeom prst="rect">
            <a:avLst/>
          </a:prstGeom>
          <a:solidFill>
            <a:srgbClr val="00B050"/>
          </a:solidFill>
          <a:ln w="12700">
            <a:solidFill>
              <a:schemeClr val="accent2"/>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4" name="Rectangle 56" descr="5%">
            <a:extLst>
              <a:ext uri="{FF2B5EF4-FFF2-40B4-BE49-F238E27FC236}">
                <a16:creationId xmlns:a16="http://schemas.microsoft.com/office/drawing/2014/main" id="{D4C24B5C-84FA-AC98-7537-86575E1E4441}"/>
              </a:ext>
            </a:extLst>
          </p:cNvPr>
          <p:cNvSpPr>
            <a:spLocks noChangeArrowheads="1"/>
          </p:cNvSpPr>
          <p:nvPr/>
        </p:nvSpPr>
        <p:spPr bwMode="auto">
          <a:xfrm>
            <a:off x="4270303" y="4448631"/>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5" name="Rectangle 57" descr="5%">
            <a:extLst>
              <a:ext uri="{FF2B5EF4-FFF2-40B4-BE49-F238E27FC236}">
                <a16:creationId xmlns:a16="http://schemas.microsoft.com/office/drawing/2014/main" id="{0CF1E37F-FB0E-DA25-786D-C26AF705B7EF}"/>
              </a:ext>
            </a:extLst>
          </p:cNvPr>
          <p:cNvSpPr>
            <a:spLocks noChangeArrowheads="1"/>
          </p:cNvSpPr>
          <p:nvPr/>
        </p:nvSpPr>
        <p:spPr bwMode="auto">
          <a:xfrm>
            <a:off x="4270303" y="5667831"/>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6" name="Rectangle 58" descr="5%">
            <a:extLst>
              <a:ext uri="{FF2B5EF4-FFF2-40B4-BE49-F238E27FC236}">
                <a16:creationId xmlns:a16="http://schemas.microsoft.com/office/drawing/2014/main" id="{DA232AE9-12A2-33A5-F3EC-A84F3EFB9078}"/>
              </a:ext>
            </a:extLst>
          </p:cNvPr>
          <p:cNvSpPr>
            <a:spLocks noChangeArrowheads="1"/>
          </p:cNvSpPr>
          <p:nvPr/>
        </p:nvSpPr>
        <p:spPr bwMode="auto">
          <a:xfrm>
            <a:off x="4270303" y="5972631"/>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7" name="Rectangle 59" descr="5%">
            <a:extLst>
              <a:ext uri="{FF2B5EF4-FFF2-40B4-BE49-F238E27FC236}">
                <a16:creationId xmlns:a16="http://schemas.microsoft.com/office/drawing/2014/main" id="{CA11A349-7761-7296-3C84-F43B586E1E9A}"/>
              </a:ext>
            </a:extLst>
          </p:cNvPr>
          <p:cNvSpPr>
            <a:spLocks noChangeArrowheads="1"/>
          </p:cNvSpPr>
          <p:nvPr/>
        </p:nvSpPr>
        <p:spPr bwMode="auto">
          <a:xfrm>
            <a:off x="4270303" y="4753431"/>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8" name="Rectangle 60" descr="5%">
            <a:extLst>
              <a:ext uri="{FF2B5EF4-FFF2-40B4-BE49-F238E27FC236}">
                <a16:creationId xmlns:a16="http://schemas.microsoft.com/office/drawing/2014/main" id="{D0ACDF18-EB54-8E0B-1EDB-4BE7ED7FC81B}"/>
              </a:ext>
            </a:extLst>
          </p:cNvPr>
          <p:cNvSpPr>
            <a:spLocks noChangeArrowheads="1"/>
          </p:cNvSpPr>
          <p:nvPr/>
        </p:nvSpPr>
        <p:spPr bwMode="auto">
          <a:xfrm>
            <a:off x="4270303" y="3534231"/>
            <a:ext cx="990600" cy="304800"/>
          </a:xfrm>
          <a:prstGeom prst="rect">
            <a:avLst/>
          </a:prstGeom>
          <a:solidFill>
            <a:srgbClr val="00B050"/>
          </a:solidFill>
          <a:ln w="12700">
            <a:solidFill>
              <a:schemeClr val="accent2"/>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9" name="Rectangle 61" descr="5%">
            <a:extLst>
              <a:ext uri="{FF2B5EF4-FFF2-40B4-BE49-F238E27FC236}">
                <a16:creationId xmlns:a16="http://schemas.microsoft.com/office/drawing/2014/main" id="{D4B713E8-9C05-20A2-EF5E-CA64FAF1B94C}"/>
              </a:ext>
            </a:extLst>
          </p:cNvPr>
          <p:cNvSpPr>
            <a:spLocks noChangeArrowheads="1"/>
          </p:cNvSpPr>
          <p:nvPr/>
        </p:nvSpPr>
        <p:spPr bwMode="auto">
          <a:xfrm>
            <a:off x="4270303" y="2315031"/>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A[2]</a:t>
            </a:r>
          </a:p>
        </p:txBody>
      </p:sp>
      <p:grpSp>
        <p:nvGrpSpPr>
          <p:cNvPr id="141" name="Group 64">
            <a:extLst>
              <a:ext uri="{FF2B5EF4-FFF2-40B4-BE49-F238E27FC236}">
                <a16:creationId xmlns:a16="http://schemas.microsoft.com/office/drawing/2014/main" id="{28F7CA85-F86D-CE78-EF02-8A862DD6BAC7}"/>
              </a:ext>
            </a:extLst>
          </p:cNvPr>
          <p:cNvGrpSpPr>
            <a:grpSpLocks/>
          </p:cNvGrpSpPr>
          <p:nvPr/>
        </p:nvGrpSpPr>
        <p:grpSpPr bwMode="auto">
          <a:xfrm>
            <a:off x="1222303" y="2924631"/>
            <a:ext cx="381000" cy="1219200"/>
            <a:chOff x="1344" y="1056"/>
            <a:chExt cx="624" cy="768"/>
          </a:xfrm>
        </p:grpSpPr>
        <p:sp>
          <p:nvSpPr>
            <p:cNvPr id="142" name="Rectangle 65">
              <a:extLst>
                <a:ext uri="{FF2B5EF4-FFF2-40B4-BE49-F238E27FC236}">
                  <a16:creationId xmlns:a16="http://schemas.microsoft.com/office/drawing/2014/main" id="{45E32D6B-EF08-6BB6-6C4A-9470635091D0}"/>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143" name="Line 66">
              <a:extLst>
                <a:ext uri="{FF2B5EF4-FFF2-40B4-BE49-F238E27FC236}">
                  <a16:creationId xmlns:a16="http://schemas.microsoft.com/office/drawing/2014/main" id="{328A2E4B-0E0E-B2F8-4285-8EBCAD4DF58E}"/>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144" name="Line 67">
              <a:extLst>
                <a:ext uri="{FF2B5EF4-FFF2-40B4-BE49-F238E27FC236}">
                  <a16:creationId xmlns:a16="http://schemas.microsoft.com/office/drawing/2014/main" id="{B0EBD432-73BB-7C69-4312-0159E950B958}"/>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145" name="Line 68">
              <a:extLst>
                <a:ext uri="{FF2B5EF4-FFF2-40B4-BE49-F238E27FC236}">
                  <a16:creationId xmlns:a16="http://schemas.microsoft.com/office/drawing/2014/main" id="{E7CACF2D-6CAF-C007-9EBD-27C5FB0D0931}"/>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6" name="Text Box 91">
            <a:extLst>
              <a:ext uri="{FF2B5EF4-FFF2-40B4-BE49-F238E27FC236}">
                <a16:creationId xmlns:a16="http://schemas.microsoft.com/office/drawing/2014/main" id="{6848A3F6-6436-D78A-9A80-046707B3C2CE}"/>
              </a:ext>
            </a:extLst>
          </p:cNvPr>
          <p:cNvSpPr txBox="1">
            <a:spLocks noChangeArrowheads="1"/>
          </p:cNvSpPr>
          <p:nvPr/>
        </p:nvSpPr>
        <p:spPr bwMode="auto">
          <a:xfrm>
            <a:off x="5184703" y="1705431"/>
            <a:ext cx="990600" cy="4967514"/>
          </a:xfrm>
          <a:prstGeom prst="rect">
            <a:avLst/>
          </a:prstGeom>
          <a:noFill/>
          <a:ln w="12700">
            <a:noFill/>
            <a:miter lim="800000"/>
            <a:headEnd/>
            <a:tailEnd/>
          </a:ln>
          <a:effectLst/>
        </p:spPr>
        <p:txBody>
          <a:bodyPr>
            <a:spAutoFit/>
          </a:bodyPr>
          <a:lstStyle/>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a:t>
            </a:r>
            <a:r>
              <a:rPr kumimoji="0" lang="en-US" sz="1800" b="0" i="0" u="none" strike="noStrike" kern="1200" cap="none" spc="0" normalizeH="0" baseline="0" noProof="0" dirty="0">
                <a:ln>
                  <a:noFill/>
                </a:ln>
                <a:solidFill>
                  <a:srgbClr val="FF0000"/>
                </a:solidFill>
                <a:effectLst/>
                <a:uLnTx/>
                <a:uFillTx/>
                <a:latin typeface="Calibri"/>
                <a:ea typeface="+mn-ea"/>
                <a:cs typeface="+mn-cs"/>
              </a:rPr>
              <a:t>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a:t>
            </a:r>
            <a:r>
              <a:rPr kumimoji="0" lang="en-US" sz="1800" b="0" i="0" u="none" strike="noStrike" kern="1200" cap="none" spc="0" normalizeH="0" baseline="0" noProof="0" dirty="0">
                <a:ln>
                  <a:noFill/>
                </a:ln>
                <a:solidFill>
                  <a:srgbClr val="FF0000"/>
                </a:solidFill>
                <a:effectLst/>
                <a:uLnTx/>
                <a:uFillTx/>
                <a:latin typeface="Calibri"/>
                <a:ea typeface="+mn-ea"/>
                <a:cs typeface="+mn-cs"/>
              </a:rPr>
              <a:t>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a:t>
            </a:r>
            <a:r>
              <a:rPr kumimoji="0" lang="en-US" sz="1800" b="0" i="0" u="none" strike="noStrike" kern="1200" cap="none" spc="0" normalizeH="0" baseline="0" noProof="0" dirty="0">
                <a:ln>
                  <a:noFill/>
                </a:ln>
                <a:solidFill>
                  <a:srgbClr val="FF0000"/>
                </a:solidFill>
                <a:effectLst/>
                <a:uLnTx/>
                <a:uFillTx/>
                <a:latin typeface="Calibri"/>
                <a:ea typeface="+mn-ea"/>
                <a:cs typeface="+mn-cs"/>
              </a:rPr>
              <a:t>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a:t>
            </a:r>
            <a:r>
              <a:rPr kumimoji="0" lang="en-US" sz="1800" b="0" i="0" u="none" strike="noStrike" kern="1200" cap="none" spc="0" normalizeH="0" baseline="0" noProof="0" dirty="0">
                <a:ln>
                  <a:noFill/>
                </a:ln>
                <a:solidFill>
                  <a:srgbClr val="FF0000"/>
                </a:solidFill>
                <a:effectLst/>
                <a:uLnTx/>
                <a:uFillTx/>
                <a:latin typeface="Calibri"/>
                <a:ea typeface="+mn-ea"/>
                <a:cs typeface="+mn-cs"/>
              </a:rPr>
              <a:t>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a:t>
            </a:r>
            <a:r>
              <a:rPr kumimoji="0" lang="en-US" sz="1800" b="0" i="0" u="none" strike="noStrike" kern="1200" cap="none" spc="0" normalizeH="0" baseline="0" noProof="0" dirty="0">
                <a:ln>
                  <a:noFill/>
                </a:ln>
                <a:solidFill>
                  <a:srgbClr val="FF0000"/>
                </a:solidFill>
                <a:effectLst/>
                <a:uLnTx/>
                <a:uFillTx/>
                <a:latin typeface="Calibri"/>
                <a:ea typeface="+mn-ea"/>
                <a:cs typeface="+mn-cs"/>
              </a:rPr>
              <a:t>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a:t>
            </a:r>
            <a:r>
              <a:rPr kumimoji="0" lang="en-US" sz="1800" b="0" i="0" u="none" strike="noStrike" kern="1200" cap="none" spc="0" normalizeH="0" baseline="0" noProof="0" dirty="0">
                <a:ln>
                  <a:noFill/>
                </a:ln>
                <a:solidFill>
                  <a:srgbClr val="FF0000"/>
                </a:solidFill>
                <a:effectLst/>
                <a:uLnTx/>
                <a:uFillTx/>
                <a:latin typeface="Calibri"/>
                <a:ea typeface="+mn-ea"/>
                <a:cs typeface="+mn-cs"/>
              </a:rPr>
              <a:t>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a:t>
            </a:r>
            <a:r>
              <a:rPr kumimoji="0" lang="en-US" sz="1800" b="0" i="0" u="none" strike="noStrike" kern="1200" cap="none" spc="0" normalizeH="0" baseline="0" noProof="0" dirty="0">
                <a:ln>
                  <a:noFill/>
                </a:ln>
                <a:solidFill>
                  <a:srgbClr val="FF0000"/>
                </a:solidFill>
                <a:effectLst/>
                <a:uLnTx/>
                <a:uFillTx/>
                <a:latin typeface="Calibri"/>
                <a:ea typeface="+mn-ea"/>
                <a:cs typeface="+mn-cs"/>
              </a:rPr>
              <a:t>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a:t>
            </a:r>
            <a:r>
              <a:rPr kumimoji="0" lang="en-US" sz="1800" b="0" i="0" u="none" strike="noStrike" kern="1200" cap="none" spc="0" normalizeH="0" baseline="0" noProof="0" dirty="0">
                <a:ln>
                  <a:noFill/>
                </a:ln>
                <a:solidFill>
                  <a:srgbClr val="FF0000"/>
                </a:solidFill>
                <a:effectLst/>
                <a:uLnTx/>
                <a:uFillTx/>
                <a:latin typeface="Calibri"/>
                <a:ea typeface="+mn-ea"/>
                <a:cs typeface="+mn-cs"/>
              </a:rPr>
              <a:t>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10</a:t>
            </a:r>
            <a:r>
              <a:rPr kumimoji="0" lang="en-US" sz="1800" b="0" i="0" u="none" strike="noStrike" kern="1200" cap="none" spc="0" normalizeH="0" baseline="0" noProof="0" dirty="0">
                <a:ln>
                  <a:noFill/>
                </a:ln>
                <a:solidFill>
                  <a:srgbClr val="FF0000"/>
                </a:solidFill>
                <a:effectLst/>
                <a:uLnTx/>
                <a:uFillTx/>
                <a:latin typeface="Calibri"/>
                <a:ea typeface="+mn-ea"/>
                <a:cs typeface="+mn-cs"/>
              </a:rPr>
              <a:t>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10</a:t>
            </a:r>
            <a:r>
              <a:rPr kumimoji="0" lang="en-US" sz="1800" b="0" i="0" u="none" strike="noStrike" kern="1200" cap="none" spc="0" normalizeH="0" baseline="0" noProof="0" dirty="0">
                <a:ln>
                  <a:noFill/>
                </a:ln>
                <a:solidFill>
                  <a:srgbClr val="FF0000"/>
                </a:solidFill>
                <a:effectLst/>
                <a:uLnTx/>
                <a:uFillTx/>
                <a:latin typeface="Calibri"/>
                <a:ea typeface="+mn-ea"/>
                <a:cs typeface="+mn-cs"/>
              </a:rPr>
              <a:t>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10</a:t>
            </a:r>
            <a:r>
              <a:rPr kumimoji="0" lang="en-US" sz="1800" b="0" i="0" u="none" strike="noStrike" kern="1200" cap="none" spc="0" normalizeH="0" baseline="0" noProof="0" dirty="0">
                <a:ln>
                  <a:noFill/>
                </a:ln>
                <a:solidFill>
                  <a:srgbClr val="FF0000"/>
                </a:solidFill>
                <a:effectLst/>
                <a:uLnTx/>
                <a:uFillTx/>
                <a:latin typeface="Calibri"/>
                <a:ea typeface="+mn-ea"/>
                <a:cs typeface="+mn-cs"/>
              </a:rPr>
              <a:t>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10</a:t>
            </a:r>
            <a:r>
              <a:rPr kumimoji="0" lang="en-US" sz="1800" b="0" i="0" u="none" strike="noStrike" kern="1200" cap="none" spc="0" normalizeH="0" baseline="0" noProof="0" dirty="0">
                <a:ln>
                  <a:noFill/>
                </a:ln>
                <a:solidFill>
                  <a:srgbClr val="FF0000"/>
                </a:solidFill>
                <a:effectLst/>
                <a:uLnTx/>
                <a:uFillTx/>
                <a:latin typeface="Calibri"/>
                <a:ea typeface="+mn-ea"/>
                <a:cs typeface="+mn-cs"/>
              </a:rPr>
              <a:t>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11</a:t>
            </a:r>
            <a:r>
              <a:rPr kumimoji="0" lang="en-US" sz="1800" b="0" i="0" u="none" strike="noStrike" kern="1200" cap="none" spc="0" normalizeH="0" baseline="0" noProof="0" dirty="0">
                <a:ln>
                  <a:noFill/>
                </a:ln>
                <a:solidFill>
                  <a:srgbClr val="FF0000"/>
                </a:solidFill>
                <a:effectLst/>
                <a:uLnTx/>
                <a:uFillTx/>
                <a:latin typeface="Calibri"/>
                <a:ea typeface="+mn-ea"/>
                <a:cs typeface="+mn-cs"/>
              </a:rPr>
              <a:t>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11</a:t>
            </a:r>
            <a:r>
              <a:rPr kumimoji="0" lang="en-US" sz="1800" b="0" i="0" u="none" strike="noStrike" kern="1200" cap="none" spc="0" normalizeH="0" baseline="0" noProof="0" dirty="0">
                <a:ln>
                  <a:noFill/>
                </a:ln>
                <a:solidFill>
                  <a:srgbClr val="FF0000"/>
                </a:solidFill>
                <a:effectLst/>
                <a:uLnTx/>
                <a:uFillTx/>
                <a:latin typeface="Calibri"/>
                <a:ea typeface="+mn-ea"/>
                <a:cs typeface="+mn-cs"/>
              </a:rPr>
              <a:t>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11</a:t>
            </a:r>
            <a:r>
              <a:rPr kumimoji="0" lang="en-US" sz="1800" b="0" i="0" u="none" strike="noStrike" kern="1200" cap="none" spc="0" normalizeH="0" baseline="0" noProof="0" dirty="0">
                <a:ln>
                  <a:noFill/>
                </a:ln>
                <a:solidFill>
                  <a:srgbClr val="FF0000"/>
                </a:solidFill>
                <a:effectLst/>
                <a:uLnTx/>
                <a:uFillTx/>
                <a:latin typeface="Calibri"/>
                <a:ea typeface="+mn-ea"/>
                <a:cs typeface="+mn-cs"/>
              </a:rPr>
              <a:t>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11</a:t>
            </a:r>
            <a:r>
              <a:rPr kumimoji="0" lang="en-US" sz="1800" b="0" i="0" u="none" strike="noStrike" kern="1200" cap="none" spc="0" normalizeH="0" baseline="0" noProof="0" dirty="0">
                <a:ln>
                  <a:noFill/>
                </a:ln>
                <a:solidFill>
                  <a:srgbClr val="FF0000"/>
                </a:solidFill>
                <a:effectLst/>
                <a:uLnTx/>
                <a:uFillTx/>
                <a:latin typeface="Calibri"/>
                <a:ea typeface="+mn-ea"/>
                <a:cs typeface="+mn-cs"/>
              </a:rPr>
              <a:t>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p:txBody>
      </p:sp>
      <p:sp>
        <p:nvSpPr>
          <p:cNvPr id="157" name="Text Box 110">
            <a:extLst>
              <a:ext uri="{FF2B5EF4-FFF2-40B4-BE49-F238E27FC236}">
                <a16:creationId xmlns:a16="http://schemas.microsoft.com/office/drawing/2014/main" id="{DC6318D8-C11E-0A91-586F-4A1506434FF3}"/>
              </a:ext>
            </a:extLst>
          </p:cNvPr>
          <p:cNvSpPr txBox="1">
            <a:spLocks noChangeArrowheads="1"/>
          </p:cNvSpPr>
          <p:nvPr/>
        </p:nvSpPr>
        <p:spPr bwMode="auto">
          <a:xfrm>
            <a:off x="398872" y="3311931"/>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charset="0"/>
                <a:ea typeface="+mn-ea"/>
                <a:cs typeface="+mn-cs"/>
              </a:rPr>
              <a:t>0</a:t>
            </a:r>
          </a:p>
        </p:txBody>
      </p:sp>
      <p:sp>
        <p:nvSpPr>
          <p:cNvPr id="158" name="Text Box 19">
            <a:extLst>
              <a:ext uri="{FF2B5EF4-FFF2-40B4-BE49-F238E27FC236}">
                <a16:creationId xmlns:a16="http://schemas.microsoft.com/office/drawing/2014/main" id="{38BAB468-122F-ACFE-2C2C-C1078F837975}"/>
              </a:ext>
            </a:extLst>
          </p:cNvPr>
          <p:cNvSpPr txBox="1">
            <a:spLocks noChangeArrowheads="1"/>
          </p:cNvSpPr>
          <p:nvPr/>
        </p:nvSpPr>
        <p:spPr bwMode="auto">
          <a:xfrm>
            <a:off x="907793" y="2873841"/>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Calibri"/>
                <a:ea typeface="+mn-ea"/>
                <a:cs typeface="+mn-cs"/>
              </a:rPr>
              <a:t>0</a:t>
            </a:r>
          </a:p>
        </p:txBody>
      </p:sp>
      <p:sp>
        <p:nvSpPr>
          <p:cNvPr id="159" name="Text Box 106">
            <a:extLst>
              <a:ext uri="{FF2B5EF4-FFF2-40B4-BE49-F238E27FC236}">
                <a16:creationId xmlns:a16="http://schemas.microsoft.com/office/drawing/2014/main" id="{FA84CC0D-F6D5-E72D-698C-0E18C6D833AF}"/>
              </a:ext>
            </a:extLst>
          </p:cNvPr>
          <p:cNvSpPr txBox="1">
            <a:spLocks noChangeArrowheads="1"/>
          </p:cNvSpPr>
          <p:nvPr/>
        </p:nvSpPr>
        <p:spPr bwMode="auto">
          <a:xfrm>
            <a:off x="907793" y="3164435"/>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B050"/>
                </a:solidFill>
                <a:effectLst/>
                <a:uLnTx/>
                <a:uFillTx/>
                <a:latin typeface="Calibri"/>
                <a:ea typeface="+mn-ea"/>
                <a:cs typeface="+mn-cs"/>
              </a:rPr>
              <a:t>1</a:t>
            </a:r>
          </a:p>
        </p:txBody>
      </p:sp>
      <p:sp>
        <p:nvSpPr>
          <p:cNvPr id="160" name="Text Box 107">
            <a:extLst>
              <a:ext uri="{FF2B5EF4-FFF2-40B4-BE49-F238E27FC236}">
                <a16:creationId xmlns:a16="http://schemas.microsoft.com/office/drawing/2014/main" id="{615755D5-D2F9-1206-3BB6-D77828D0B176}"/>
              </a:ext>
            </a:extLst>
          </p:cNvPr>
          <p:cNvSpPr txBox="1">
            <a:spLocks noChangeArrowheads="1"/>
          </p:cNvSpPr>
          <p:nvPr/>
        </p:nvSpPr>
        <p:spPr bwMode="auto">
          <a:xfrm>
            <a:off x="907793" y="3483441"/>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504D">
                    <a:lumMod val="60000"/>
                    <a:lumOff val="40000"/>
                  </a:srgbClr>
                </a:solidFill>
                <a:effectLst/>
                <a:uLnTx/>
                <a:uFillTx/>
                <a:latin typeface="Calibri"/>
                <a:ea typeface="+mn-ea"/>
                <a:cs typeface="+mn-cs"/>
              </a:rPr>
              <a:t>2</a:t>
            </a:r>
          </a:p>
        </p:txBody>
      </p:sp>
      <p:sp>
        <p:nvSpPr>
          <p:cNvPr id="161" name="Text Box 108">
            <a:extLst>
              <a:ext uri="{FF2B5EF4-FFF2-40B4-BE49-F238E27FC236}">
                <a16:creationId xmlns:a16="http://schemas.microsoft.com/office/drawing/2014/main" id="{4F982873-F7C2-D51F-42E5-A9B0B50DBA30}"/>
              </a:ext>
            </a:extLst>
          </p:cNvPr>
          <p:cNvSpPr txBox="1">
            <a:spLocks noChangeArrowheads="1"/>
          </p:cNvSpPr>
          <p:nvPr/>
        </p:nvSpPr>
        <p:spPr bwMode="auto">
          <a:xfrm>
            <a:off x="907793" y="3811250"/>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lumMod val="50000"/>
                  </a:prstClr>
                </a:solidFill>
                <a:effectLst/>
                <a:uLnTx/>
                <a:uFillTx/>
                <a:latin typeface="Calibri"/>
                <a:ea typeface="+mn-ea"/>
                <a:cs typeface="+mn-cs"/>
              </a:rPr>
              <a:t>3</a:t>
            </a:r>
          </a:p>
        </p:txBody>
      </p:sp>
      <p:sp>
        <p:nvSpPr>
          <p:cNvPr id="162" name="Text Box 41">
            <a:extLst>
              <a:ext uri="{FF2B5EF4-FFF2-40B4-BE49-F238E27FC236}">
                <a16:creationId xmlns:a16="http://schemas.microsoft.com/office/drawing/2014/main" id="{A49A6689-0956-38E1-9687-CB0B8DB4333F}"/>
              </a:ext>
            </a:extLst>
          </p:cNvPr>
          <p:cNvSpPr txBox="1">
            <a:spLocks noChangeArrowheads="1"/>
          </p:cNvSpPr>
          <p:nvPr/>
        </p:nvSpPr>
        <p:spPr bwMode="auto">
          <a:xfrm>
            <a:off x="1603304" y="2504509"/>
            <a:ext cx="498341"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Tag</a:t>
            </a:r>
          </a:p>
        </p:txBody>
      </p:sp>
      <p:sp>
        <p:nvSpPr>
          <p:cNvPr id="163" name="Text Box 42">
            <a:extLst>
              <a:ext uri="{FF2B5EF4-FFF2-40B4-BE49-F238E27FC236}">
                <a16:creationId xmlns:a16="http://schemas.microsoft.com/office/drawing/2014/main" id="{88719E41-052E-A650-562A-A1A10BF3414F}"/>
              </a:ext>
            </a:extLst>
          </p:cNvPr>
          <p:cNvSpPr txBox="1">
            <a:spLocks noChangeArrowheads="1"/>
          </p:cNvSpPr>
          <p:nvPr/>
        </p:nvSpPr>
        <p:spPr bwMode="auto">
          <a:xfrm>
            <a:off x="2365304" y="2504509"/>
            <a:ext cx="620683"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Data</a:t>
            </a:r>
          </a:p>
        </p:txBody>
      </p:sp>
      <p:sp>
        <p:nvSpPr>
          <p:cNvPr id="164" name="Text Box 69">
            <a:extLst>
              <a:ext uri="{FF2B5EF4-FFF2-40B4-BE49-F238E27FC236}">
                <a16:creationId xmlns:a16="http://schemas.microsoft.com/office/drawing/2014/main" id="{430FD1D7-18A6-87D1-FE9D-27E09057E46A}"/>
              </a:ext>
            </a:extLst>
          </p:cNvPr>
          <p:cNvSpPr txBox="1">
            <a:spLocks noChangeArrowheads="1"/>
          </p:cNvSpPr>
          <p:nvPr/>
        </p:nvSpPr>
        <p:spPr bwMode="auto">
          <a:xfrm>
            <a:off x="1083779" y="2504509"/>
            <a:ext cx="641651"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Valid</a:t>
            </a:r>
          </a:p>
        </p:txBody>
      </p:sp>
      <p:sp>
        <p:nvSpPr>
          <p:cNvPr id="165" name="Text Box 95">
            <a:extLst>
              <a:ext uri="{FF2B5EF4-FFF2-40B4-BE49-F238E27FC236}">
                <a16:creationId xmlns:a16="http://schemas.microsoft.com/office/drawing/2014/main" id="{01CF6260-A87C-C416-771C-0544D0E4F48E}"/>
              </a:ext>
            </a:extLst>
          </p:cNvPr>
          <p:cNvSpPr txBox="1">
            <a:spLocks noChangeArrowheads="1"/>
          </p:cNvSpPr>
          <p:nvPr/>
        </p:nvSpPr>
        <p:spPr bwMode="auto">
          <a:xfrm>
            <a:off x="733915" y="2504509"/>
            <a:ext cx="481607"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Set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6" name="Text Box 109">
            <a:extLst>
              <a:ext uri="{FF2B5EF4-FFF2-40B4-BE49-F238E27FC236}">
                <a16:creationId xmlns:a16="http://schemas.microsoft.com/office/drawing/2014/main" id="{DEA3F0F4-9603-9094-8C51-5B759E8E7D27}"/>
              </a:ext>
            </a:extLst>
          </p:cNvPr>
          <p:cNvSpPr txBox="1">
            <a:spLocks noChangeArrowheads="1"/>
          </p:cNvSpPr>
          <p:nvPr/>
        </p:nvSpPr>
        <p:spPr bwMode="auto">
          <a:xfrm>
            <a:off x="170546" y="2504509"/>
            <a:ext cx="592663" cy="369332"/>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mn-ea"/>
                <a:cs typeface="+mn-cs"/>
              </a:rPr>
              <a:t>Way</a:t>
            </a:r>
          </a:p>
        </p:txBody>
      </p:sp>
      <p:sp>
        <p:nvSpPr>
          <p:cNvPr id="180" name="Rectangle 179">
            <a:extLst>
              <a:ext uri="{FF2B5EF4-FFF2-40B4-BE49-F238E27FC236}">
                <a16:creationId xmlns:a16="http://schemas.microsoft.com/office/drawing/2014/main" id="{ED27944E-50E1-AC7F-47BA-1117D4F0F35F}"/>
              </a:ext>
            </a:extLst>
          </p:cNvPr>
          <p:cNvSpPr/>
          <p:nvPr/>
        </p:nvSpPr>
        <p:spPr>
          <a:xfrm>
            <a:off x="6068852" y="1191717"/>
            <a:ext cx="5960384" cy="517064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FF0000"/>
                </a:solidFill>
                <a:effectLst/>
                <a:uLnTx/>
                <a:uFillTx/>
                <a:latin typeface="Calibri"/>
                <a:ea typeface="+mn-ea"/>
                <a:cs typeface="+mn-cs"/>
              </a:rPr>
              <a:t>For Set Index-Tag-Offset model: 10000 misses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1</a:t>
            </a:r>
            <a:r>
              <a:rPr kumimoji="0" lang="en-US" sz="2200" b="0" i="0" u="none" strike="noStrike" kern="1200" cap="none" spc="0" normalizeH="0" baseline="30000" noProof="0" dirty="0">
                <a:ln>
                  <a:noFill/>
                </a:ln>
                <a:solidFill>
                  <a:prstClr val="black"/>
                </a:solidFill>
                <a:effectLst/>
                <a:uLnTx/>
                <a:uFillTx/>
                <a:latin typeface="Calibri"/>
                <a:ea typeface="+mn-ea"/>
                <a:cs typeface="+mn-cs"/>
              </a:rPr>
              <a:t>st</a:t>
            </a:r>
            <a:r>
              <a:rPr kumimoji="0" lang="en-US" sz="2200" b="0" i="0" u="none" strike="noStrike" kern="1200" cap="none" spc="0" normalizeH="0" baseline="0" noProof="0" dirty="0">
                <a:ln>
                  <a:noFill/>
                </a:ln>
                <a:solidFill>
                  <a:prstClr val="black"/>
                </a:solidFill>
                <a:effectLst/>
                <a:uLnTx/>
                <a:uFillTx/>
                <a:latin typeface="Calibri"/>
                <a:ea typeface="+mn-ea"/>
                <a:cs typeface="+mn-cs"/>
              </a:rPr>
              <a:t> cache miss brings a block with address 0000xx into cache Set 0, which contains A[0]</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2</a:t>
            </a:r>
            <a:r>
              <a:rPr kumimoji="0" lang="en-US" sz="2200" b="0" i="0" u="none" strike="noStrike" kern="1200" cap="none" spc="0" normalizeH="0" baseline="30000" noProof="0" dirty="0">
                <a:ln>
                  <a:noFill/>
                </a:ln>
                <a:solidFill>
                  <a:prstClr val="black"/>
                </a:solidFill>
                <a:effectLst/>
                <a:uLnTx/>
                <a:uFillTx/>
                <a:latin typeface="Calibri"/>
                <a:ea typeface="+mn-ea"/>
                <a:cs typeface="+mn-cs"/>
              </a:rPr>
              <a:t>nd</a:t>
            </a:r>
            <a:r>
              <a:rPr kumimoji="0" lang="en-US" sz="2200" b="0" i="0" u="none" strike="noStrike" kern="1200" cap="none" spc="0" normalizeH="0" baseline="0" noProof="0" dirty="0">
                <a:ln>
                  <a:noFill/>
                </a:ln>
                <a:solidFill>
                  <a:prstClr val="black"/>
                </a:solidFill>
                <a:effectLst/>
                <a:uLnTx/>
                <a:uFillTx/>
                <a:latin typeface="Calibri"/>
                <a:ea typeface="+mn-ea"/>
                <a:cs typeface="+mn-cs"/>
              </a:rPr>
              <a:t> cache miss brings a block with address 0001xx into cache Set 0, which contains A[1], and replaces A[0]</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3</a:t>
            </a:r>
            <a:r>
              <a:rPr kumimoji="0" lang="en-US" sz="2200" b="0" i="0" u="none" strike="noStrike" kern="1200" cap="none" spc="0" normalizeH="0" baseline="30000" noProof="0" dirty="0">
                <a:ln>
                  <a:noFill/>
                </a:ln>
                <a:solidFill>
                  <a:prstClr val="black"/>
                </a:solidFill>
                <a:effectLst/>
                <a:uLnTx/>
                <a:uFillTx/>
                <a:latin typeface="Calibri"/>
                <a:ea typeface="+mn-ea"/>
                <a:cs typeface="+mn-cs"/>
              </a:rPr>
              <a:t>rd</a:t>
            </a:r>
            <a:r>
              <a:rPr kumimoji="0" lang="en-US" sz="2200" b="0" i="0" u="none" strike="noStrike" kern="1200" cap="none" spc="0" normalizeH="0" baseline="0" noProof="0" dirty="0">
                <a:ln>
                  <a:noFill/>
                </a:ln>
                <a:solidFill>
                  <a:prstClr val="black"/>
                </a:solidFill>
                <a:effectLst/>
                <a:uLnTx/>
                <a:uFillTx/>
                <a:latin typeface="Calibri"/>
                <a:ea typeface="+mn-ea"/>
                <a:cs typeface="+mn-cs"/>
              </a:rPr>
              <a:t> cache miss brings a block with address 0010xx into cache Set 0, which contains A[2], and replaces A[1]</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4</a:t>
            </a:r>
            <a:r>
              <a:rPr kumimoji="0" lang="en-US" sz="2200" b="0" i="0" u="none" strike="noStrike" kern="1200" cap="none" spc="0" normalizeH="0" baseline="30000" noProof="0" dirty="0">
                <a:ln>
                  <a:noFill/>
                </a:ln>
                <a:solidFill>
                  <a:prstClr val="black"/>
                </a:solidFill>
                <a:effectLst/>
                <a:uLnTx/>
                <a:uFillTx/>
                <a:latin typeface="Calibri"/>
                <a:ea typeface="+mn-ea"/>
                <a:cs typeface="+mn-cs"/>
              </a:rPr>
              <a:t>th</a:t>
            </a:r>
            <a:r>
              <a:rPr kumimoji="0" lang="en-US" sz="2200" b="0" i="0" u="none" strike="noStrike" kern="1200" cap="none" spc="0" normalizeH="0" baseline="0" noProof="0" dirty="0">
                <a:ln>
                  <a:noFill/>
                </a:ln>
                <a:solidFill>
                  <a:prstClr val="black"/>
                </a:solidFill>
                <a:effectLst/>
                <a:uLnTx/>
                <a:uFillTx/>
                <a:latin typeface="Calibri"/>
                <a:ea typeface="+mn-ea"/>
                <a:cs typeface="+mn-cs"/>
              </a:rPr>
              <a:t> cache miss brings a block with address 0011xx into cache Set 0, which contains A[3], and replaces A[2]</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200" b="0" i="0" u="none" strike="noStrike" kern="1200" cap="none" spc="0" normalizeH="0" baseline="0" noProof="0" dirty="0">
                <a:ln>
                  <a:noFill/>
                </a:ln>
                <a:solidFill>
                  <a:prstClr val="black"/>
                </a:solidFill>
                <a:effectLst/>
                <a:uLnTx/>
                <a:uFillTx/>
                <a:latin typeface="Calibri"/>
                <a:ea typeface="+mn-ea"/>
                <a:cs typeface="+mn-cs"/>
              </a:rPr>
              <a:t>All subsequent cache accesses are cache misses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200" b="0" i="0" u="none" strike="noStrike" kern="1200" cap="none" spc="0" normalizeH="0" baseline="0" noProof="0" dirty="0">
                <a:ln>
                  <a:noFill/>
                </a:ln>
                <a:solidFill>
                  <a:prstClr val="black"/>
                </a:solidFill>
                <a:effectLst/>
                <a:uLnTx/>
                <a:uFillTx/>
                <a:latin typeface="Calibri"/>
                <a:ea typeface="+mn-ea"/>
                <a:cs typeface="+mn-cs"/>
              </a:rPr>
              <a:t>After 10000 iterations, 10000 cache misses, 0 cache hits.</a:t>
            </a:r>
            <a:endParaRPr kumimoji="0" lang="en-US" sz="2200" b="0" i="0" u="none" strike="noStrike" kern="1200" cap="none" spc="0" normalizeH="0" baseline="0" noProof="0" dirty="0">
              <a:ln>
                <a:noFill/>
              </a:ln>
              <a:solidFill>
                <a:prstClr val="black"/>
              </a:solidFill>
              <a:effectLst/>
              <a:uLnTx/>
              <a:uFillTx/>
              <a:latin typeface="Calibri"/>
              <a:ea typeface="+mn-ea"/>
              <a:cs typeface="+mn-cs"/>
            </a:endParaRPr>
          </a:p>
        </p:txBody>
      </p:sp>
      <p:sp>
        <p:nvSpPr>
          <p:cNvPr id="212" name="TextBox 211">
            <a:extLst>
              <a:ext uri="{FF2B5EF4-FFF2-40B4-BE49-F238E27FC236}">
                <a16:creationId xmlns:a16="http://schemas.microsoft.com/office/drawing/2014/main" id="{8C02A028-F427-B28D-776B-382DBFCBC2AC}"/>
              </a:ext>
            </a:extLst>
          </p:cNvPr>
          <p:cNvSpPr txBox="1"/>
          <p:nvPr/>
        </p:nvSpPr>
        <p:spPr>
          <a:xfrm>
            <a:off x="794610" y="5361306"/>
            <a:ext cx="259315" cy="37430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5</a:t>
            </a:r>
          </a:p>
        </p:txBody>
      </p:sp>
      <p:sp>
        <p:nvSpPr>
          <p:cNvPr id="213" name="TextBox 212">
            <a:extLst>
              <a:ext uri="{FF2B5EF4-FFF2-40B4-BE49-F238E27FC236}">
                <a16:creationId xmlns:a16="http://schemas.microsoft.com/office/drawing/2014/main" id="{EA93EC02-E63C-5941-5BC6-F37E5873B711}"/>
              </a:ext>
            </a:extLst>
          </p:cNvPr>
          <p:cNvSpPr txBox="1"/>
          <p:nvPr/>
        </p:nvSpPr>
        <p:spPr>
          <a:xfrm>
            <a:off x="1277344"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4</a:t>
            </a:r>
          </a:p>
        </p:txBody>
      </p:sp>
      <p:graphicFrame>
        <p:nvGraphicFramePr>
          <p:cNvPr id="214" name="Table 213">
            <a:extLst>
              <a:ext uri="{FF2B5EF4-FFF2-40B4-BE49-F238E27FC236}">
                <a16:creationId xmlns:a16="http://schemas.microsoft.com/office/drawing/2014/main" id="{3EEE9EC5-74AC-8022-36F3-07AC26276EEC}"/>
              </a:ext>
            </a:extLst>
          </p:cNvPr>
          <p:cNvGraphicFramePr>
            <a:graphicFrameLocks noGrp="1"/>
          </p:cNvGraphicFramePr>
          <p:nvPr/>
        </p:nvGraphicFramePr>
        <p:xfrm>
          <a:off x="661974" y="5703216"/>
          <a:ext cx="3179151" cy="370840"/>
        </p:xfrm>
        <a:graphic>
          <a:graphicData uri="http://schemas.openxmlformats.org/drawingml/2006/table">
            <a:tbl>
              <a:tblPr firstRow="1" bandRow="1">
                <a:tableStyleId>{5940675A-B579-460E-94D1-54222C63F5DA}</a:tableStyleId>
              </a:tblPr>
              <a:tblGrid>
                <a:gridCol w="1059717">
                  <a:extLst>
                    <a:ext uri="{9D8B030D-6E8A-4147-A177-3AD203B41FA5}">
                      <a16:colId xmlns:a16="http://schemas.microsoft.com/office/drawing/2014/main" val="492541661"/>
                    </a:ext>
                  </a:extLst>
                </a:gridCol>
                <a:gridCol w="1059717">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chemeClr val="tx1"/>
                          </a:solidFill>
                        </a:rPr>
                        <a:t>Set Index</a:t>
                      </a:r>
                      <a:endParaRPr lang="en-SE" b="0" dirty="0">
                        <a:solidFill>
                          <a:schemeClr val="tx1"/>
                        </a:solidFill>
                      </a:endParaRPr>
                    </a:p>
                  </a:txBody>
                  <a:tcPr/>
                </a:tc>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215" name="TextBox 214">
            <a:extLst>
              <a:ext uri="{FF2B5EF4-FFF2-40B4-BE49-F238E27FC236}">
                <a16:creationId xmlns:a16="http://schemas.microsoft.com/office/drawing/2014/main" id="{2701B737-C652-B0E0-FB9A-F4658357FA14}"/>
              </a:ext>
            </a:extLst>
          </p:cNvPr>
          <p:cNvSpPr txBox="1"/>
          <p:nvPr/>
        </p:nvSpPr>
        <p:spPr>
          <a:xfrm>
            <a:off x="1858885" y="5361306"/>
            <a:ext cx="28886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3</a:t>
            </a:r>
          </a:p>
        </p:txBody>
      </p:sp>
      <p:sp>
        <p:nvSpPr>
          <p:cNvPr id="216" name="TextBox 215">
            <a:extLst>
              <a:ext uri="{FF2B5EF4-FFF2-40B4-BE49-F238E27FC236}">
                <a16:creationId xmlns:a16="http://schemas.microsoft.com/office/drawing/2014/main" id="{15797D8D-6117-BCD9-C8A6-511697FABC67}"/>
              </a:ext>
            </a:extLst>
          </p:cNvPr>
          <p:cNvSpPr txBox="1"/>
          <p:nvPr/>
        </p:nvSpPr>
        <p:spPr>
          <a:xfrm>
            <a:off x="2341619"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2</a:t>
            </a:r>
          </a:p>
        </p:txBody>
      </p:sp>
      <p:sp>
        <p:nvSpPr>
          <p:cNvPr id="217" name="TextBox 216">
            <a:extLst>
              <a:ext uri="{FF2B5EF4-FFF2-40B4-BE49-F238E27FC236}">
                <a16:creationId xmlns:a16="http://schemas.microsoft.com/office/drawing/2014/main" id="{66252825-78A1-A185-AD17-808E12974605}"/>
              </a:ext>
            </a:extLst>
          </p:cNvPr>
          <p:cNvSpPr txBox="1"/>
          <p:nvPr/>
        </p:nvSpPr>
        <p:spPr>
          <a:xfrm>
            <a:off x="2872691" y="5361306"/>
            <a:ext cx="28886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218" name="TextBox 217">
            <a:extLst>
              <a:ext uri="{FF2B5EF4-FFF2-40B4-BE49-F238E27FC236}">
                <a16:creationId xmlns:a16="http://schemas.microsoft.com/office/drawing/2014/main" id="{41035E16-7859-22C8-597C-21EDA7A5CC21}"/>
              </a:ext>
            </a:extLst>
          </p:cNvPr>
          <p:cNvSpPr txBox="1"/>
          <p:nvPr/>
        </p:nvSpPr>
        <p:spPr>
          <a:xfrm>
            <a:off x="3355425"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0</a:t>
            </a:r>
          </a:p>
        </p:txBody>
      </p:sp>
      <p:grpSp>
        <p:nvGrpSpPr>
          <p:cNvPr id="219" name="Group 64">
            <a:extLst>
              <a:ext uri="{FF2B5EF4-FFF2-40B4-BE49-F238E27FC236}">
                <a16:creationId xmlns:a16="http://schemas.microsoft.com/office/drawing/2014/main" id="{E84938A1-9F70-C59E-9711-D8FD89D70BFC}"/>
              </a:ext>
            </a:extLst>
          </p:cNvPr>
          <p:cNvGrpSpPr>
            <a:grpSpLocks/>
          </p:cNvGrpSpPr>
          <p:nvPr/>
        </p:nvGrpSpPr>
        <p:grpSpPr bwMode="auto">
          <a:xfrm>
            <a:off x="333435" y="574647"/>
            <a:ext cx="381000" cy="1219200"/>
            <a:chOff x="1344" y="1056"/>
            <a:chExt cx="624" cy="768"/>
          </a:xfrm>
        </p:grpSpPr>
        <p:sp>
          <p:nvSpPr>
            <p:cNvPr id="220" name="Rectangle 65">
              <a:extLst>
                <a:ext uri="{FF2B5EF4-FFF2-40B4-BE49-F238E27FC236}">
                  <a16:creationId xmlns:a16="http://schemas.microsoft.com/office/drawing/2014/main" id="{0ECB9567-191A-EA9D-7802-2ABCAF93E75A}"/>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21" name="Line 66">
              <a:extLst>
                <a:ext uri="{FF2B5EF4-FFF2-40B4-BE49-F238E27FC236}">
                  <a16:creationId xmlns:a16="http://schemas.microsoft.com/office/drawing/2014/main" id="{8B388999-403D-FD54-A35B-2826C23535EE}"/>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22" name="Line 67">
              <a:extLst>
                <a:ext uri="{FF2B5EF4-FFF2-40B4-BE49-F238E27FC236}">
                  <a16:creationId xmlns:a16="http://schemas.microsoft.com/office/drawing/2014/main" id="{CCE690B6-9ABB-4680-1214-0A19B1BC2E68}"/>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23" name="Line 68">
              <a:extLst>
                <a:ext uri="{FF2B5EF4-FFF2-40B4-BE49-F238E27FC236}">
                  <a16:creationId xmlns:a16="http://schemas.microsoft.com/office/drawing/2014/main" id="{F4144BA5-B4D1-1443-8B96-5F82195CE6EC}"/>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sp>
        <p:nvSpPr>
          <p:cNvPr id="224" name="TextBox 223">
            <a:extLst>
              <a:ext uri="{FF2B5EF4-FFF2-40B4-BE49-F238E27FC236}">
                <a16:creationId xmlns:a16="http://schemas.microsoft.com/office/drawing/2014/main" id="{A2A727D8-4742-BAAA-B764-753118FA66CB}"/>
              </a:ext>
            </a:extLst>
          </p:cNvPr>
          <p:cNvSpPr txBox="1"/>
          <p:nvPr/>
        </p:nvSpPr>
        <p:spPr>
          <a:xfrm>
            <a:off x="360288" y="534960"/>
            <a:ext cx="301686" cy="369332"/>
          </a:xfrm>
          <a:prstGeom prst="rect">
            <a:avLst/>
          </a:prstGeom>
          <a:noFill/>
        </p:spPr>
        <p:txBody>
          <a:bodyPr wrap="non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p>
        </p:txBody>
      </p:sp>
      <p:sp>
        <p:nvSpPr>
          <p:cNvPr id="225" name="TextBox 224">
            <a:extLst>
              <a:ext uri="{FF2B5EF4-FFF2-40B4-BE49-F238E27FC236}">
                <a16:creationId xmlns:a16="http://schemas.microsoft.com/office/drawing/2014/main" id="{A3282CFD-5086-F279-5DF5-75BA3BC8DD7E}"/>
              </a:ext>
            </a:extLst>
          </p:cNvPr>
          <p:cNvSpPr txBox="1"/>
          <p:nvPr/>
        </p:nvSpPr>
        <p:spPr>
          <a:xfrm>
            <a:off x="360288" y="840995"/>
            <a:ext cx="301686" cy="369332"/>
          </a:xfrm>
          <a:prstGeom prst="rect">
            <a:avLst/>
          </a:prstGeom>
          <a:noFill/>
        </p:spPr>
        <p:txBody>
          <a:bodyPr wrap="non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226" name="TextBox 225">
            <a:extLst>
              <a:ext uri="{FF2B5EF4-FFF2-40B4-BE49-F238E27FC236}">
                <a16:creationId xmlns:a16="http://schemas.microsoft.com/office/drawing/2014/main" id="{89FFE881-E129-0816-3AF7-235D3CB979F5}"/>
              </a:ext>
            </a:extLst>
          </p:cNvPr>
          <p:cNvSpPr txBox="1"/>
          <p:nvPr/>
        </p:nvSpPr>
        <p:spPr>
          <a:xfrm>
            <a:off x="360288" y="1154522"/>
            <a:ext cx="30168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p>
        </p:txBody>
      </p:sp>
      <p:grpSp>
        <p:nvGrpSpPr>
          <p:cNvPr id="241" name="Group 240">
            <a:extLst>
              <a:ext uri="{FF2B5EF4-FFF2-40B4-BE49-F238E27FC236}">
                <a16:creationId xmlns:a16="http://schemas.microsoft.com/office/drawing/2014/main" id="{1D035E9D-677B-B2DB-0A9D-1805A09D8078}"/>
              </a:ext>
            </a:extLst>
          </p:cNvPr>
          <p:cNvGrpSpPr/>
          <p:nvPr/>
        </p:nvGrpSpPr>
        <p:grpSpPr>
          <a:xfrm>
            <a:off x="1249156" y="1887810"/>
            <a:ext cx="3028930" cy="1396946"/>
            <a:chOff x="1249156" y="1887810"/>
            <a:chExt cx="3028930" cy="1396946"/>
          </a:xfrm>
        </p:grpSpPr>
        <p:sp>
          <p:nvSpPr>
            <p:cNvPr id="153" name="TextBox 152">
              <a:extLst>
                <a:ext uri="{FF2B5EF4-FFF2-40B4-BE49-F238E27FC236}">
                  <a16:creationId xmlns:a16="http://schemas.microsoft.com/office/drawing/2014/main" id="{FA33D17B-E45B-0548-FC83-B41092388D5C}"/>
                </a:ext>
              </a:extLst>
            </p:cNvPr>
            <p:cNvSpPr txBox="1"/>
            <p:nvPr/>
          </p:nvSpPr>
          <p:spPr>
            <a:xfrm>
              <a:off x="1249156" y="2915424"/>
              <a:ext cx="301686" cy="369332"/>
            </a:xfrm>
            <a:prstGeom prst="rect">
              <a:avLst/>
            </a:prstGeom>
            <a:noFill/>
          </p:spPr>
          <p:txBody>
            <a:bodyPr wrap="non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p>
          </p:txBody>
        </p:sp>
        <p:grpSp>
          <p:nvGrpSpPr>
            <p:cNvPr id="191" name="Group 190">
              <a:extLst>
                <a:ext uri="{FF2B5EF4-FFF2-40B4-BE49-F238E27FC236}">
                  <a16:creationId xmlns:a16="http://schemas.microsoft.com/office/drawing/2014/main" id="{A317E0FF-743A-636C-3EFF-BB557B1AAA0B}"/>
                </a:ext>
              </a:extLst>
            </p:cNvPr>
            <p:cNvGrpSpPr/>
            <p:nvPr/>
          </p:nvGrpSpPr>
          <p:grpSpPr>
            <a:xfrm>
              <a:off x="2212903" y="1887810"/>
              <a:ext cx="2065183" cy="1341621"/>
              <a:chOff x="2212903" y="1887810"/>
              <a:chExt cx="2065183" cy="1341621"/>
            </a:xfrm>
          </p:grpSpPr>
          <p:sp>
            <p:nvSpPr>
              <p:cNvPr id="122" name="Rectangle 44" descr="5%">
                <a:extLst>
                  <a:ext uri="{FF2B5EF4-FFF2-40B4-BE49-F238E27FC236}">
                    <a16:creationId xmlns:a16="http://schemas.microsoft.com/office/drawing/2014/main" id="{570C0C24-39A2-C6CC-CC8C-00E6544C6522}"/>
                  </a:ext>
                </a:extLst>
              </p:cNvPr>
              <p:cNvSpPr>
                <a:spLocks noChangeArrowheads="1"/>
              </p:cNvSpPr>
              <p:nvPr/>
            </p:nvSpPr>
            <p:spPr bwMode="auto">
              <a:xfrm>
                <a:off x="2212903" y="2924631"/>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A[0]</a:t>
                </a:r>
              </a:p>
            </p:txBody>
          </p:sp>
          <p:sp>
            <p:nvSpPr>
              <p:cNvPr id="173" name="Line 71">
                <a:extLst>
                  <a:ext uri="{FF2B5EF4-FFF2-40B4-BE49-F238E27FC236}">
                    <a16:creationId xmlns:a16="http://schemas.microsoft.com/office/drawing/2014/main" id="{EDCB3FD5-407F-88F8-76DF-ED1E374435FA}"/>
                  </a:ext>
                </a:extLst>
              </p:cNvPr>
              <p:cNvSpPr>
                <a:spLocks noChangeShapeType="1"/>
              </p:cNvSpPr>
              <p:nvPr/>
            </p:nvSpPr>
            <p:spPr bwMode="auto">
              <a:xfrm flipH="1">
                <a:off x="3211286" y="1887810"/>
                <a:ext cx="1066800" cy="1219200"/>
              </a:xfrm>
              <a:prstGeom prst="line">
                <a:avLst/>
              </a:prstGeom>
              <a:noFill/>
              <a:ln w="12700">
                <a:solidFill>
                  <a:schemeClr val="tx1"/>
                </a:solidFill>
                <a:round/>
                <a:headEnd type="none" w="med" len="med"/>
                <a:tailEnd type="none" w="med" len="me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27" name="TextBox 226">
              <a:extLst>
                <a:ext uri="{FF2B5EF4-FFF2-40B4-BE49-F238E27FC236}">
                  <a16:creationId xmlns:a16="http://schemas.microsoft.com/office/drawing/2014/main" id="{68C384A0-DEB7-782E-CB13-7B7DC479F9EA}"/>
                </a:ext>
              </a:extLst>
            </p:cNvPr>
            <p:cNvSpPr txBox="1"/>
            <p:nvPr/>
          </p:nvSpPr>
          <p:spPr>
            <a:xfrm>
              <a:off x="1683762" y="2915424"/>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a:t>
              </a:r>
            </a:p>
          </p:txBody>
        </p:sp>
      </p:grpSp>
      <p:grpSp>
        <p:nvGrpSpPr>
          <p:cNvPr id="242" name="Group 241">
            <a:extLst>
              <a:ext uri="{FF2B5EF4-FFF2-40B4-BE49-F238E27FC236}">
                <a16:creationId xmlns:a16="http://schemas.microsoft.com/office/drawing/2014/main" id="{492B7FE0-A5BA-EE3D-B765-1D37BEAA005C}"/>
              </a:ext>
            </a:extLst>
          </p:cNvPr>
          <p:cNvGrpSpPr/>
          <p:nvPr/>
        </p:nvGrpSpPr>
        <p:grpSpPr>
          <a:xfrm>
            <a:off x="1688185" y="2162631"/>
            <a:ext cx="2557066" cy="1089473"/>
            <a:chOff x="1683762" y="4082466"/>
            <a:chExt cx="2557066" cy="1089473"/>
          </a:xfrm>
        </p:grpSpPr>
        <p:sp>
          <p:nvSpPr>
            <p:cNvPr id="240" name="TextBox 239">
              <a:extLst>
                <a:ext uri="{FF2B5EF4-FFF2-40B4-BE49-F238E27FC236}">
                  <a16:creationId xmlns:a16="http://schemas.microsoft.com/office/drawing/2014/main" id="{5AD50904-8924-BFB3-71C9-6E10E1D502FC}"/>
                </a:ext>
              </a:extLst>
            </p:cNvPr>
            <p:cNvSpPr txBox="1"/>
            <p:nvPr/>
          </p:nvSpPr>
          <p:spPr>
            <a:xfrm>
              <a:off x="1683762" y="4802607"/>
              <a:ext cx="418704" cy="369332"/>
            </a:xfrm>
            <a:prstGeom prst="rect">
              <a:avLst/>
            </a:prstGeom>
            <a:solidFill>
              <a:schemeClr val="bg1"/>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a:t>
              </a:r>
            </a:p>
          </p:txBody>
        </p:sp>
        <p:sp>
          <p:nvSpPr>
            <p:cNvPr id="184" name="Rectangle 44" descr="5%">
              <a:extLst>
                <a:ext uri="{FF2B5EF4-FFF2-40B4-BE49-F238E27FC236}">
                  <a16:creationId xmlns:a16="http://schemas.microsoft.com/office/drawing/2014/main" id="{9BBE31F7-B003-641F-FEC1-68A05228994E}"/>
                </a:ext>
              </a:extLst>
            </p:cNvPr>
            <p:cNvSpPr>
              <a:spLocks noChangeArrowheads="1"/>
            </p:cNvSpPr>
            <p:nvPr/>
          </p:nvSpPr>
          <p:spPr bwMode="auto">
            <a:xfrm>
              <a:off x="2210774" y="4834047"/>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A[1]</a:t>
              </a:r>
            </a:p>
          </p:txBody>
        </p:sp>
        <p:sp>
          <p:nvSpPr>
            <p:cNvPr id="174" name="Line 71">
              <a:extLst>
                <a:ext uri="{FF2B5EF4-FFF2-40B4-BE49-F238E27FC236}">
                  <a16:creationId xmlns:a16="http://schemas.microsoft.com/office/drawing/2014/main" id="{83D16D99-7315-C392-7122-AAE496A98CD7}"/>
                </a:ext>
              </a:extLst>
            </p:cNvPr>
            <p:cNvSpPr>
              <a:spLocks noChangeShapeType="1"/>
            </p:cNvSpPr>
            <p:nvPr/>
          </p:nvSpPr>
          <p:spPr bwMode="auto">
            <a:xfrm flipH="1">
              <a:off x="3200878" y="4082466"/>
              <a:ext cx="1039950" cy="916137"/>
            </a:xfrm>
            <a:prstGeom prst="line">
              <a:avLst/>
            </a:prstGeom>
            <a:noFill/>
            <a:ln w="12700">
              <a:solidFill>
                <a:schemeClr val="tx1"/>
              </a:solidFill>
              <a:round/>
              <a:headEnd type="none" w="med" len="med"/>
              <a:tailEnd type="none" w="med" len="me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43" name="Group 242">
            <a:extLst>
              <a:ext uri="{FF2B5EF4-FFF2-40B4-BE49-F238E27FC236}">
                <a16:creationId xmlns:a16="http://schemas.microsoft.com/office/drawing/2014/main" id="{ED8A3126-6A13-3A0D-355B-79C28977A82A}"/>
              </a:ext>
            </a:extLst>
          </p:cNvPr>
          <p:cNvGrpSpPr/>
          <p:nvPr/>
        </p:nvGrpSpPr>
        <p:grpSpPr>
          <a:xfrm>
            <a:off x="1676743" y="2506039"/>
            <a:ext cx="2572381" cy="772852"/>
            <a:chOff x="1683762" y="3435511"/>
            <a:chExt cx="2572381" cy="772852"/>
          </a:xfrm>
        </p:grpSpPr>
        <p:sp>
          <p:nvSpPr>
            <p:cNvPr id="238" name="TextBox 237">
              <a:extLst>
                <a:ext uri="{FF2B5EF4-FFF2-40B4-BE49-F238E27FC236}">
                  <a16:creationId xmlns:a16="http://schemas.microsoft.com/office/drawing/2014/main" id="{E593F698-56A5-46AE-C188-926766048BA2}"/>
                </a:ext>
              </a:extLst>
            </p:cNvPr>
            <p:cNvSpPr txBox="1"/>
            <p:nvPr/>
          </p:nvSpPr>
          <p:spPr>
            <a:xfrm>
              <a:off x="1683762" y="3839031"/>
              <a:ext cx="418704" cy="369332"/>
            </a:xfrm>
            <a:prstGeom prst="rect">
              <a:avLst/>
            </a:prstGeom>
            <a:solidFill>
              <a:schemeClr val="bg1"/>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10</a:t>
              </a:r>
            </a:p>
          </p:txBody>
        </p:sp>
        <p:grpSp>
          <p:nvGrpSpPr>
            <p:cNvPr id="189" name="Group 188">
              <a:extLst>
                <a:ext uri="{FF2B5EF4-FFF2-40B4-BE49-F238E27FC236}">
                  <a16:creationId xmlns:a16="http://schemas.microsoft.com/office/drawing/2014/main" id="{859A674A-8BF4-9037-5FBC-5515E9787F84}"/>
                </a:ext>
              </a:extLst>
            </p:cNvPr>
            <p:cNvGrpSpPr/>
            <p:nvPr/>
          </p:nvGrpSpPr>
          <p:grpSpPr>
            <a:xfrm>
              <a:off x="2226119" y="3435511"/>
              <a:ext cx="2030024" cy="713391"/>
              <a:chOff x="2223812" y="3637080"/>
              <a:chExt cx="2030024" cy="713391"/>
            </a:xfrm>
          </p:grpSpPr>
          <p:sp>
            <p:nvSpPr>
              <p:cNvPr id="175" name="Line 71">
                <a:extLst>
                  <a:ext uri="{FF2B5EF4-FFF2-40B4-BE49-F238E27FC236}">
                    <a16:creationId xmlns:a16="http://schemas.microsoft.com/office/drawing/2014/main" id="{B700A76E-43E5-D595-3964-598C2B4C11A1}"/>
                  </a:ext>
                </a:extLst>
              </p:cNvPr>
              <p:cNvSpPr>
                <a:spLocks noChangeShapeType="1"/>
              </p:cNvSpPr>
              <p:nvPr/>
            </p:nvSpPr>
            <p:spPr bwMode="auto">
              <a:xfrm flipH="1">
                <a:off x="3197559" y="3637080"/>
                <a:ext cx="1056277" cy="577887"/>
              </a:xfrm>
              <a:prstGeom prst="line">
                <a:avLst/>
              </a:prstGeom>
              <a:noFill/>
              <a:ln w="12700">
                <a:solidFill>
                  <a:schemeClr val="tx1"/>
                </a:solidFill>
                <a:round/>
                <a:headEnd type="none" w="med" len="med"/>
                <a:tailEnd type="none" w="med" len="me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5" name="Rectangle 44" descr="5%">
                <a:extLst>
                  <a:ext uri="{FF2B5EF4-FFF2-40B4-BE49-F238E27FC236}">
                    <a16:creationId xmlns:a16="http://schemas.microsoft.com/office/drawing/2014/main" id="{232242B2-6732-4305-8E23-F622F371869B}"/>
                  </a:ext>
                </a:extLst>
              </p:cNvPr>
              <p:cNvSpPr>
                <a:spLocks noChangeArrowheads="1"/>
              </p:cNvSpPr>
              <p:nvPr/>
            </p:nvSpPr>
            <p:spPr bwMode="auto">
              <a:xfrm>
                <a:off x="2223812" y="4045671"/>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A[2]</a:t>
                </a:r>
              </a:p>
            </p:txBody>
          </p:sp>
        </p:grpSp>
      </p:grpSp>
      <p:grpSp>
        <p:nvGrpSpPr>
          <p:cNvPr id="244" name="Group 243">
            <a:extLst>
              <a:ext uri="{FF2B5EF4-FFF2-40B4-BE49-F238E27FC236}">
                <a16:creationId xmlns:a16="http://schemas.microsoft.com/office/drawing/2014/main" id="{4CCAE2A7-F761-854A-90C9-0ECCA869BB4C}"/>
              </a:ext>
            </a:extLst>
          </p:cNvPr>
          <p:cNvGrpSpPr/>
          <p:nvPr/>
        </p:nvGrpSpPr>
        <p:grpSpPr>
          <a:xfrm>
            <a:off x="1685154" y="2781469"/>
            <a:ext cx="2559438" cy="509787"/>
            <a:chOff x="1683762" y="4186256"/>
            <a:chExt cx="2559438" cy="509787"/>
          </a:xfrm>
        </p:grpSpPr>
        <p:sp>
          <p:nvSpPr>
            <p:cNvPr id="239" name="TextBox 238">
              <a:extLst>
                <a:ext uri="{FF2B5EF4-FFF2-40B4-BE49-F238E27FC236}">
                  <a16:creationId xmlns:a16="http://schemas.microsoft.com/office/drawing/2014/main" id="{C1DD9B31-7401-401F-2FF6-196FBED44311}"/>
                </a:ext>
              </a:extLst>
            </p:cNvPr>
            <p:cNvSpPr txBox="1"/>
            <p:nvPr/>
          </p:nvSpPr>
          <p:spPr>
            <a:xfrm>
              <a:off x="1683762" y="4326711"/>
              <a:ext cx="418704" cy="369332"/>
            </a:xfrm>
            <a:prstGeom prst="rect">
              <a:avLst/>
            </a:prstGeom>
            <a:solidFill>
              <a:schemeClr val="bg1"/>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11</a:t>
              </a:r>
            </a:p>
          </p:txBody>
        </p:sp>
        <p:grpSp>
          <p:nvGrpSpPr>
            <p:cNvPr id="190" name="Group 189">
              <a:extLst>
                <a:ext uri="{FF2B5EF4-FFF2-40B4-BE49-F238E27FC236}">
                  <a16:creationId xmlns:a16="http://schemas.microsoft.com/office/drawing/2014/main" id="{82747EB4-DAD6-872A-9AA7-FC268086EF19}"/>
                </a:ext>
              </a:extLst>
            </p:cNvPr>
            <p:cNvGrpSpPr/>
            <p:nvPr/>
          </p:nvGrpSpPr>
          <p:grpSpPr>
            <a:xfrm>
              <a:off x="2225496" y="4186256"/>
              <a:ext cx="2017704" cy="450075"/>
              <a:chOff x="2212902" y="4459206"/>
              <a:chExt cx="2017704" cy="450075"/>
            </a:xfrm>
          </p:grpSpPr>
          <p:sp>
            <p:nvSpPr>
              <p:cNvPr id="176" name="Line 71">
                <a:extLst>
                  <a:ext uri="{FF2B5EF4-FFF2-40B4-BE49-F238E27FC236}">
                    <a16:creationId xmlns:a16="http://schemas.microsoft.com/office/drawing/2014/main" id="{93CEDD18-90A1-B6B0-F4E1-2259F674703D}"/>
                  </a:ext>
                </a:extLst>
              </p:cNvPr>
              <p:cNvSpPr>
                <a:spLocks noChangeShapeType="1"/>
              </p:cNvSpPr>
              <p:nvPr/>
            </p:nvSpPr>
            <p:spPr bwMode="auto">
              <a:xfrm flipH="1">
                <a:off x="3192344" y="4459206"/>
                <a:ext cx="1038262" cy="288937"/>
              </a:xfrm>
              <a:prstGeom prst="line">
                <a:avLst/>
              </a:prstGeom>
              <a:noFill/>
              <a:ln w="12700">
                <a:solidFill>
                  <a:schemeClr val="tx1"/>
                </a:solidFill>
                <a:round/>
                <a:headEnd type="none" w="med" len="med"/>
                <a:tailEnd type="none" w="med" len="me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7" name="Rectangle 44" descr="5%">
                <a:extLst>
                  <a:ext uri="{FF2B5EF4-FFF2-40B4-BE49-F238E27FC236}">
                    <a16:creationId xmlns:a16="http://schemas.microsoft.com/office/drawing/2014/main" id="{E1493253-9783-9D4E-24CB-6D6BABD3633C}"/>
                  </a:ext>
                </a:extLst>
              </p:cNvPr>
              <p:cNvSpPr>
                <a:spLocks noChangeArrowheads="1"/>
              </p:cNvSpPr>
              <p:nvPr/>
            </p:nvSpPr>
            <p:spPr bwMode="auto">
              <a:xfrm>
                <a:off x="2212902" y="4604481"/>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A[3]</a:t>
                </a:r>
              </a:p>
            </p:txBody>
          </p:sp>
        </p:grpSp>
      </p:grpSp>
      <p:sp>
        <p:nvSpPr>
          <p:cNvPr id="5" name="Slide Number Placeholder 5">
            <a:extLst>
              <a:ext uri="{FF2B5EF4-FFF2-40B4-BE49-F238E27FC236}">
                <a16:creationId xmlns:a16="http://schemas.microsoft.com/office/drawing/2014/main" id="{C826AFB2-1D43-91BF-4011-54C71DC85C51}"/>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en-US"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939913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41"/>
                                        </p:tgtEl>
                                        <p:attrNameLst>
                                          <p:attrName>style.visibility</p:attrName>
                                        </p:attrNameLst>
                                      </p:cBhvr>
                                      <p:to>
                                        <p:strVal val="visible"/>
                                      </p:to>
                                    </p:set>
                                    <p:animEffect transition="in" filter="wipe(right)">
                                      <p:cBhvr>
                                        <p:cTn id="7" dur="500"/>
                                        <p:tgtEl>
                                          <p:spTgt spid="2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42"/>
                                        </p:tgtEl>
                                        <p:attrNameLst>
                                          <p:attrName>style.visibility</p:attrName>
                                        </p:attrNameLst>
                                      </p:cBhvr>
                                      <p:to>
                                        <p:strVal val="visible"/>
                                      </p:to>
                                    </p:set>
                                    <p:animEffect transition="in" filter="wipe(right)">
                                      <p:cBhvr>
                                        <p:cTn id="12" dur="500"/>
                                        <p:tgtEl>
                                          <p:spTgt spid="2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243"/>
                                        </p:tgtEl>
                                        <p:attrNameLst>
                                          <p:attrName>style.visibility</p:attrName>
                                        </p:attrNameLst>
                                      </p:cBhvr>
                                      <p:to>
                                        <p:strVal val="visible"/>
                                      </p:to>
                                    </p:set>
                                    <p:animEffect transition="in" filter="wipe(right)">
                                      <p:cBhvr>
                                        <p:cTn id="17" dur="500"/>
                                        <p:tgtEl>
                                          <p:spTgt spid="24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244"/>
                                        </p:tgtEl>
                                        <p:attrNameLst>
                                          <p:attrName>style.visibility</p:attrName>
                                        </p:attrNameLst>
                                      </p:cBhvr>
                                      <p:to>
                                        <p:strVal val="visible"/>
                                      </p:to>
                                    </p:set>
                                    <p:animEffect transition="in" filter="wipe(right)">
                                      <p:cBhvr>
                                        <p:cTn id="22" dur="50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0930" name="Rectangle 2"/>
          <p:cNvSpPr>
            <a:spLocks noGrp="1" noChangeArrowheads="1"/>
          </p:cNvSpPr>
          <p:nvPr>
            <p:ph type="title"/>
          </p:nvPr>
        </p:nvSpPr>
        <p:spPr>
          <a:xfrm>
            <a:off x="1269123" y="274638"/>
            <a:ext cx="9703677" cy="868362"/>
          </a:xfrm>
        </p:spPr>
        <p:txBody>
          <a:bodyPr>
            <a:normAutofit/>
          </a:bodyPr>
          <a:lstStyle/>
          <a:p>
            <a:pPr>
              <a:lnSpc>
                <a:spcPct val="85000"/>
              </a:lnSpc>
            </a:pPr>
            <a:r>
              <a:rPr lang="en-US" dirty="0"/>
              <a:t>2-Way S</a:t>
            </a:r>
            <a:r>
              <a:rPr lang="en-US" altLang="zh-CN" dirty="0"/>
              <a:t>A</a:t>
            </a:r>
            <a:r>
              <a:rPr lang="en-US" dirty="0"/>
              <a:t> Cache w/ Tag-in-the-Middle</a:t>
            </a:r>
          </a:p>
        </p:txBody>
      </p:sp>
      <p:grpSp>
        <p:nvGrpSpPr>
          <p:cNvPr id="2" name="Group 3"/>
          <p:cNvGrpSpPr>
            <a:grpSpLocks/>
          </p:cNvGrpSpPr>
          <p:nvPr/>
        </p:nvGrpSpPr>
        <p:grpSpPr bwMode="auto">
          <a:xfrm>
            <a:off x="3733800" y="2565390"/>
            <a:ext cx="990600" cy="1219200"/>
            <a:chOff x="1344" y="1056"/>
            <a:chExt cx="624" cy="768"/>
          </a:xfrm>
        </p:grpSpPr>
        <p:sp>
          <p:nvSpPr>
            <p:cNvPr id="1660932"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3"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4"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5"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60936" name="Line 8"/>
          <p:cNvSpPr>
            <a:spLocks noChangeShapeType="1"/>
          </p:cNvSpPr>
          <p:nvPr/>
        </p:nvSpPr>
        <p:spPr bwMode="auto">
          <a:xfrm>
            <a:off x="5786610" y="19557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7" name="Line 9"/>
          <p:cNvSpPr>
            <a:spLocks noChangeShapeType="1"/>
          </p:cNvSpPr>
          <p:nvPr/>
        </p:nvSpPr>
        <p:spPr bwMode="auto">
          <a:xfrm>
            <a:off x="5786610" y="16509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8" name="Line 10"/>
          <p:cNvSpPr>
            <a:spLocks noChangeShapeType="1"/>
          </p:cNvSpPr>
          <p:nvPr/>
        </p:nvSpPr>
        <p:spPr bwMode="auto">
          <a:xfrm>
            <a:off x="5786610" y="22605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9" name="Line 11"/>
          <p:cNvSpPr>
            <a:spLocks noChangeShapeType="1"/>
          </p:cNvSpPr>
          <p:nvPr/>
        </p:nvSpPr>
        <p:spPr bwMode="auto">
          <a:xfrm>
            <a:off x="5786610" y="1346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42" name="Line 14"/>
          <p:cNvSpPr>
            <a:spLocks noChangeShapeType="1"/>
          </p:cNvSpPr>
          <p:nvPr/>
        </p:nvSpPr>
        <p:spPr bwMode="auto">
          <a:xfrm flipH="1" flipV="1">
            <a:off x="5786610" y="56133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43" name="Line 15"/>
          <p:cNvSpPr>
            <a:spLocks noChangeShapeType="1"/>
          </p:cNvSpPr>
          <p:nvPr/>
        </p:nvSpPr>
        <p:spPr bwMode="auto">
          <a:xfrm flipH="1" flipV="1">
            <a:off x="5786610" y="5918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44" name="Line 16"/>
          <p:cNvSpPr>
            <a:spLocks noChangeShapeType="1"/>
          </p:cNvSpPr>
          <p:nvPr/>
        </p:nvSpPr>
        <p:spPr bwMode="auto">
          <a:xfrm flipH="1" flipV="1">
            <a:off x="5786610" y="53085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51" name="Text Box 23"/>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Cache</a:t>
            </a:r>
          </a:p>
        </p:txBody>
      </p:sp>
      <p:sp>
        <p:nvSpPr>
          <p:cNvPr id="1660953"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Main Memory</a:t>
            </a:r>
          </a:p>
        </p:txBody>
      </p:sp>
      <p:sp>
        <p:nvSpPr>
          <p:cNvPr id="1660955" name="Line 27"/>
          <p:cNvSpPr>
            <a:spLocks noChangeShapeType="1"/>
          </p:cNvSpPr>
          <p:nvPr/>
        </p:nvSpPr>
        <p:spPr bwMode="auto">
          <a:xfrm>
            <a:off x="5786610" y="25653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56" name="Line 28"/>
          <p:cNvSpPr>
            <a:spLocks noChangeShapeType="1"/>
          </p:cNvSpPr>
          <p:nvPr/>
        </p:nvSpPr>
        <p:spPr bwMode="auto">
          <a:xfrm>
            <a:off x="5786610" y="2870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57" name="Line 29"/>
          <p:cNvSpPr>
            <a:spLocks noChangeShapeType="1"/>
          </p:cNvSpPr>
          <p:nvPr/>
        </p:nvSpPr>
        <p:spPr bwMode="auto">
          <a:xfrm>
            <a:off x="5786610" y="31749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58" name="Line 30"/>
          <p:cNvSpPr>
            <a:spLocks noChangeShapeType="1"/>
          </p:cNvSpPr>
          <p:nvPr/>
        </p:nvSpPr>
        <p:spPr bwMode="auto">
          <a:xfrm>
            <a:off x="5786610" y="34797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59" name="Line 31"/>
          <p:cNvSpPr>
            <a:spLocks noChangeShapeType="1"/>
          </p:cNvSpPr>
          <p:nvPr/>
        </p:nvSpPr>
        <p:spPr bwMode="auto">
          <a:xfrm>
            <a:off x="5786610" y="37845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0" name="Line 32"/>
          <p:cNvSpPr>
            <a:spLocks noChangeShapeType="1"/>
          </p:cNvSpPr>
          <p:nvPr/>
        </p:nvSpPr>
        <p:spPr bwMode="auto">
          <a:xfrm>
            <a:off x="5786610" y="40893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1" name="Line 33"/>
          <p:cNvSpPr>
            <a:spLocks noChangeShapeType="1"/>
          </p:cNvSpPr>
          <p:nvPr/>
        </p:nvSpPr>
        <p:spPr bwMode="auto">
          <a:xfrm>
            <a:off x="5786610" y="50037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2" name="Line 34"/>
          <p:cNvSpPr>
            <a:spLocks noChangeShapeType="1"/>
          </p:cNvSpPr>
          <p:nvPr/>
        </p:nvSpPr>
        <p:spPr bwMode="auto">
          <a:xfrm>
            <a:off x="5786610" y="4394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3" name="Line 35"/>
          <p:cNvSpPr>
            <a:spLocks noChangeShapeType="1"/>
          </p:cNvSpPr>
          <p:nvPr/>
        </p:nvSpPr>
        <p:spPr bwMode="auto">
          <a:xfrm>
            <a:off x="5786610" y="46989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6"/>
          <p:cNvGrpSpPr>
            <a:grpSpLocks/>
          </p:cNvGrpSpPr>
          <p:nvPr/>
        </p:nvGrpSpPr>
        <p:grpSpPr bwMode="auto">
          <a:xfrm>
            <a:off x="2895600" y="2565390"/>
            <a:ext cx="838200" cy="1219200"/>
            <a:chOff x="1344" y="1056"/>
            <a:chExt cx="624" cy="768"/>
          </a:xfrm>
        </p:grpSpPr>
        <p:sp>
          <p:nvSpPr>
            <p:cNvPr id="1660965"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6"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7"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8"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60969" name="Text Box 41"/>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Tag</a:t>
            </a:r>
          </a:p>
        </p:txBody>
      </p:sp>
      <p:sp>
        <p:nvSpPr>
          <p:cNvPr id="1660970" name="Text Box 42"/>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Data</a:t>
            </a:r>
          </a:p>
        </p:txBody>
      </p:sp>
      <p:sp>
        <p:nvSpPr>
          <p:cNvPr id="1660971" name="Rectangle 43" descr="5%"/>
          <p:cNvSpPr>
            <a:spLocks noChangeArrowheads="1"/>
          </p:cNvSpPr>
          <p:nvPr/>
        </p:nvSpPr>
        <p:spPr bwMode="auto">
          <a:xfrm>
            <a:off x="5786610" y="1346190"/>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60989" name="Rectangle 61" descr="5%"/>
          <p:cNvSpPr>
            <a:spLocks noChangeArrowheads="1"/>
          </p:cNvSpPr>
          <p:nvPr/>
        </p:nvSpPr>
        <p:spPr bwMode="auto">
          <a:xfrm>
            <a:off x="5786610" y="1649387"/>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60991" name="Text Box 63"/>
          <p:cNvSpPr txBox="1">
            <a:spLocks noChangeArrowheads="1"/>
          </p:cNvSpPr>
          <p:nvPr/>
        </p:nvSpPr>
        <p:spPr bwMode="auto">
          <a:xfrm>
            <a:off x="244969" y="4222353"/>
            <a:ext cx="4351866" cy="1015663"/>
          </a:xfrm>
          <a:prstGeom prst="rect">
            <a:avLst/>
          </a:prstGeom>
          <a:noFill/>
          <a:ln w="12700">
            <a:noFill/>
            <a:miter lim="800000"/>
            <a:headEnd/>
            <a:tailEnd/>
          </a:ln>
          <a:effectLst/>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6</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-bit memory </a:t>
            </a:r>
            <a:r>
              <a:rPr kumimoji="0" lang="en-US" sz="2000" b="0" i="0" u="none" strike="noStrike" kern="1200" cap="none" spc="0" normalizeH="0" baseline="0" noProof="0" dirty="0">
                <a:ln>
                  <a:noFill/>
                </a:ln>
                <a:solidFill>
                  <a:prstClr val="black"/>
                </a:solidFill>
                <a:effectLst/>
                <a:uLnTx/>
                <a:uFillTx/>
                <a:latin typeface="Calibri"/>
                <a:ea typeface="+mn-ea"/>
                <a:cs typeface="+mn-cs"/>
              </a:rPr>
              <a:t>address: 3-bit Tag, 1-bit </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Set </a:t>
            </a:r>
            <a:r>
              <a:rPr kumimoji="0" lang="en-US" sz="2000" b="0" i="0" u="none" strike="noStrike" kern="1200" cap="none" spc="0" normalizeH="0" baseline="0" noProof="0" dirty="0">
                <a:ln>
                  <a:noFill/>
                </a:ln>
                <a:solidFill>
                  <a:prstClr val="black"/>
                </a:solidFill>
                <a:effectLst/>
                <a:uLnTx/>
                <a:uFillTx/>
                <a:latin typeface="Calibri"/>
                <a:ea typeface="+mn-ea"/>
                <a:cs typeface="+mn-cs"/>
              </a:rPr>
              <a:t>Index, 2-bit Offset (each cache block is 4 Bytes/1 Word).</a:t>
            </a:r>
          </a:p>
        </p:txBody>
      </p:sp>
      <p:grpSp>
        <p:nvGrpSpPr>
          <p:cNvPr id="4" name="Group 64"/>
          <p:cNvGrpSpPr>
            <a:grpSpLocks/>
          </p:cNvGrpSpPr>
          <p:nvPr/>
        </p:nvGrpSpPr>
        <p:grpSpPr bwMode="auto">
          <a:xfrm>
            <a:off x="2514600" y="2565390"/>
            <a:ext cx="381000" cy="1219200"/>
            <a:chOff x="1344" y="1056"/>
            <a:chExt cx="624" cy="768"/>
          </a:xfrm>
        </p:grpSpPr>
        <p:sp>
          <p:nvSpPr>
            <p:cNvPr id="1660993"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94"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95"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96"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60997" name="Text Box 69"/>
          <p:cNvSpPr txBox="1">
            <a:spLocks noChangeArrowheads="1"/>
          </p:cNvSpPr>
          <p:nvPr/>
        </p:nvSpPr>
        <p:spPr bwMode="auto">
          <a:xfrm>
            <a:off x="2514601" y="2145268"/>
            <a:ext cx="641651"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Valid</a:t>
            </a:r>
          </a:p>
        </p:txBody>
      </p:sp>
      <p:sp>
        <p:nvSpPr>
          <p:cNvPr id="1661023" name="Text Box 95"/>
          <p:cNvSpPr txBox="1">
            <a:spLocks noChangeArrowheads="1"/>
          </p:cNvSpPr>
          <p:nvPr/>
        </p:nvSpPr>
        <p:spPr bwMode="auto">
          <a:xfrm>
            <a:off x="2044043" y="2145268"/>
            <a:ext cx="481607"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Set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5" name="Rectangle 43" descr="5%"/>
          <p:cNvSpPr>
            <a:spLocks noChangeArrowheads="1"/>
          </p:cNvSpPr>
          <p:nvPr/>
        </p:nvSpPr>
        <p:spPr bwMode="auto">
          <a:xfrm>
            <a:off x="5786610" y="196277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6" name="Rectangle 61" descr="5%"/>
          <p:cNvSpPr>
            <a:spLocks noChangeArrowheads="1"/>
          </p:cNvSpPr>
          <p:nvPr/>
        </p:nvSpPr>
        <p:spPr bwMode="auto">
          <a:xfrm>
            <a:off x="5786610" y="226597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7" name="Rectangle 43" descr="5%"/>
          <p:cNvSpPr>
            <a:spLocks noChangeArrowheads="1"/>
          </p:cNvSpPr>
          <p:nvPr/>
        </p:nvSpPr>
        <p:spPr bwMode="auto">
          <a:xfrm>
            <a:off x="5786610" y="257822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8" name="Rectangle 61" descr="5%"/>
          <p:cNvSpPr>
            <a:spLocks noChangeArrowheads="1"/>
          </p:cNvSpPr>
          <p:nvPr/>
        </p:nvSpPr>
        <p:spPr bwMode="auto">
          <a:xfrm>
            <a:off x="5786610" y="2881421"/>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9" name="Rectangle 43" descr="5%"/>
          <p:cNvSpPr>
            <a:spLocks noChangeArrowheads="1"/>
          </p:cNvSpPr>
          <p:nvPr/>
        </p:nvSpPr>
        <p:spPr bwMode="auto">
          <a:xfrm>
            <a:off x="5786610" y="319062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0" name="Rectangle 61" descr="5%"/>
          <p:cNvSpPr>
            <a:spLocks noChangeArrowheads="1"/>
          </p:cNvSpPr>
          <p:nvPr/>
        </p:nvSpPr>
        <p:spPr bwMode="auto">
          <a:xfrm>
            <a:off x="5786610" y="3493818"/>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1" name="Rectangle 43" descr="5%"/>
          <p:cNvSpPr>
            <a:spLocks noChangeArrowheads="1"/>
          </p:cNvSpPr>
          <p:nvPr/>
        </p:nvSpPr>
        <p:spPr bwMode="auto">
          <a:xfrm>
            <a:off x="5786610" y="3798899"/>
            <a:ext cx="990600" cy="304799"/>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2" name="Rectangle 61" descr="5%"/>
          <p:cNvSpPr>
            <a:spLocks noChangeArrowheads="1"/>
          </p:cNvSpPr>
          <p:nvPr/>
        </p:nvSpPr>
        <p:spPr bwMode="auto">
          <a:xfrm>
            <a:off x="5786610" y="410209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3" name="Rectangle 43" descr="5%"/>
          <p:cNvSpPr>
            <a:spLocks noChangeArrowheads="1"/>
          </p:cNvSpPr>
          <p:nvPr/>
        </p:nvSpPr>
        <p:spPr bwMode="auto">
          <a:xfrm>
            <a:off x="5786610" y="4397517"/>
            <a:ext cx="990600" cy="304799"/>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4" name="Rectangle 61" descr="5%"/>
          <p:cNvSpPr>
            <a:spLocks noChangeArrowheads="1"/>
          </p:cNvSpPr>
          <p:nvPr/>
        </p:nvSpPr>
        <p:spPr bwMode="auto">
          <a:xfrm>
            <a:off x="5786610" y="4700714"/>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5" name="Rectangle 43" descr="5%"/>
          <p:cNvSpPr>
            <a:spLocks noChangeArrowheads="1"/>
          </p:cNvSpPr>
          <p:nvPr/>
        </p:nvSpPr>
        <p:spPr bwMode="auto">
          <a:xfrm>
            <a:off x="5786610" y="5015713"/>
            <a:ext cx="990600" cy="304799"/>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6" name="Rectangle 61" descr="5%"/>
          <p:cNvSpPr>
            <a:spLocks noChangeArrowheads="1"/>
          </p:cNvSpPr>
          <p:nvPr/>
        </p:nvSpPr>
        <p:spPr bwMode="auto">
          <a:xfrm>
            <a:off x="5786610" y="531891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7" name="Rectangle 43" descr="5%"/>
          <p:cNvSpPr>
            <a:spLocks noChangeArrowheads="1"/>
          </p:cNvSpPr>
          <p:nvPr/>
        </p:nvSpPr>
        <p:spPr bwMode="auto">
          <a:xfrm>
            <a:off x="5786610" y="5634029"/>
            <a:ext cx="990600" cy="304799"/>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8" name="Rectangle 61" descr="5%"/>
          <p:cNvSpPr>
            <a:spLocks noChangeArrowheads="1"/>
          </p:cNvSpPr>
          <p:nvPr/>
        </p:nvSpPr>
        <p:spPr bwMode="auto">
          <a:xfrm>
            <a:off x="5786610" y="593722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5" name="Text Box 109"/>
          <p:cNvSpPr txBox="1">
            <a:spLocks noChangeArrowheads="1"/>
          </p:cNvSpPr>
          <p:nvPr/>
        </p:nvSpPr>
        <p:spPr bwMode="auto">
          <a:xfrm>
            <a:off x="1480674" y="2145268"/>
            <a:ext cx="592663" cy="369332"/>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mn-ea"/>
                <a:cs typeface="+mn-cs"/>
              </a:rPr>
              <a:t>Way</a:t>
            </a:r>
          </a:p>
        </p:txBody>
      </p:sp>
      <p:sp>
        <p:nvSpPr>
          <p:cNvPr id="136" name="Text Box 110"/>
          <p:cNvSpPr txBox="1">
            <a:spLocks noChangeArrowheads="1"/>
          </p:cNvSpPr>
          <p:nvPr/>
        </p:nvSpPr>
        <p:spPr bwMode="auto">
          <a:xfrm>
            <a:off x="1709000" y="2771980"/>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charset="0"/>
                <a:ea typeface="+mn-ea"/>
                <a:cs typeface="+mn-cs"/>
              </a:rPr>
              <a:t>0</a:t>
            </a:r>
          </a:p>
        </p:txBody>
      </p:sp>
      <p:sp>
        <p:nvSpPr>
          <p:cNvPr id="137" name="Text Box 111"/>
          <p:cNvSpPr txBox="1">
            <a:spLocks noChangeArrowheads="1"/>
          </p:cNvSpPr>
          <p:nvPr/>
        </p:nvSpPr>
        <p:spPr bwMode="auto">
          <a:xfrm>
            <a:off x="1729533" y="3216453"/>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charset="0"/>
                <a:ea typeface="+mn-ea"/>
                <a:cs typeface="+mn-cs"/>
              </a:rPr>
              <a:t>1</a:t>
            </a:r>
          </a:p>
        </p:txBody>
      </p:sp>
      <p:sp>
        <p:nvSpPr>
          <p:cNvPr id="139" name="Line 94"/>
          <p:cNvSpPr>
            <a:spLocks noChangeShapeType="1"/>
          </p:cNvSpPr>
          <p:nvPr/>
        </p:nvSpPr>
        <p:spPr bwMode="auto">
          <a:xfrm>
            <a:off x="2133600" y="3174990"/>
            <a:ext cx="2590800" cy="0"/>
          </a:xfrm>
          <a:prstGeom prst="line">
            <a:avLst/>
          </a:prstGeom>
          <a:noFill/>
          <a:ln w="28575">
            <a:solidFill>
              <a:schemeClr val="tx1"/>
            </a:solidFill>
            <a:round/>
            <a:headEnd/>
            <a:tailEn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4" name="Text Box 19"/>
          <p:cNvSpPr txBox="1">
            <a:spLocks noChangeArrowheads="1"/>
          </p:cNvSpPr>
          <p:nvPr/>
        </p:nvSpPr>
        <p:spPr bwMode="auto">
          <a:xfrm>
            <a:off x="2217921" y="2534434"/>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Calibri"/>
                <a:ea typeface="+mn-ea"/>
                <a:cs typeface="+mn-cs"/>
              </a:rPr>
              <a:t>0</a:t>
            </a:r>
          </a:p>
        </p:txBody>
      </p:sp>
      <p:sp>
        <p:nvSpPr>
          <p:cNvPr id="145" name="Text Box 106"/>
          <p:cNvSpPr txBox="1">
            <a:spLocks noChangeArrowheads="1"/>
          </p:cNvSpPr>
          <p:nvPr/>
        </p:nvSpPr>
        <p:spPr bwMode="auto">
          <a:xfrm>
            <a:off x="2217921" y="2805194"/>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504D">
                    <a:lumMod val="60000"/>
                    <a:lumOff val="40000"/>
                  </a:srgbClr>
                </a:solidFill>
                <a:effectLst/>
                <a:uLnTx/>
                <a:uFillTx/>
                <a:latin typeface="Calibri"/>
                <a:ea typeface="+mn-ea"/>
                <a:cs typeface="+mn-cs"/>
              </a:rPr>
              <a:t>1</a:t>
            </a:r>
          </a:p>
        </p:txBody>
      </p:sp>
      <p:sp>
        <p:nvSpPr>
          <p:cNvPr id="146" name="Text Box 107"/>
          <p:cNvSpPr txBox="1">
            <a:spLocks noChangeArrowheads="1"/>
          </p:cNvSpPr>
          <p:nvPr/>
        </p:nvSpPr>
        <p:spPr bwMode="auto">
          <a:xfrm>
            <a:off x="2217921" y="3179292"/>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Calibri"/>
                <a:ea typeface="+mn-ea"/>
                <a:cs typeface="+mn-cs"/>
              </a:rPr>
              <a:t>0</a:t>
            </a:r>
          </a:p>
        </p:txBody>
      </p:sp>
      <p:sp>
        <p:nvSpPr>
          <p:cNvPr id="147" name="Text Box 108"/>
          <p:cNvSpPr txBox="1">
            <a:spLocks noChangeArrowheads="1"/>
          </p:cNvSpPr>
          <p:nvPr/>
        </p:nvSpPr>
        <p:spPr bwMode="auto">
          <a:xfrm>
            <a:off x="2217921" y="3452009"/>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504D">
                    <a:lumMod val="60000"/>
                    <a:lumOff val="40000"/>
                  </a:srgbClr>
                </a:solidFill>
                <a:effectLst/>
                <a:uLnTx/>
                <a:uFillTx/>
                <a:latin typeface="Calibri"/>
                <a:ea typeface="+mn-ea"/>
                <a:cs typeface="+mn-cs"/>
              </a:rPr>
              <a:t>1</a:t>
            </a:r>
          </a:p>
        </p:txBody>
      </p:sp>
      <p:sp>
        <p:nvSpPr>
          <p:cNvPr id="148" name="Rectangle 43" descr="5%"/>
          <p:cNvSpPr>
            <a:spLocks noChangeArrowheads="1"/>
          </p:cNvSpPr>
          <p:nvPr/>
        </p:nvSpPr>
        <p:spPr bwMode="auto">
          <a:xfrm>
            <a:off x="3730625" y="256149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9" name="Rectangle 61" descr="5%"/>
          <p:cNvSpPr>
            <a:spLocks noChangeArrowheads="1"/>
          </p:cNvSpPr>
          <p:nvPr/>
        </p:nvSpPr>
        <p:spPr bwMode="auto">
          <a:xfrm>
            <a:off x="3727197" y="287751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0" name="Rectangle 43" descr="5%"/>
          <p:cNvSpPr>
            <a:spLocks noChangeArrowheads="1"/>
          </p:cNvSpPr>
          <p:nvPr/>
        </p:nvSpPr>
        <p:spPr bwMode="auto">
          <a:xfrm>
            <a:off x="3733800" y="317770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1" name="Rectangle 61" descr="5%"/>
          <p:cNvSpPr>
            <a:spLocks noChangeArrowheads="1"/>
          </p:cNvSpPr>
          <p:nvPr/>
        </p:nvSpPr>
        <p:spPr bwMode="auto">
          <a:xfrm>
            <a:off x="3736600" y="347685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6"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p:txBody>
      </p:sp>
      <p:sp>
        <p:nvSpPr>
          <p:cNvPr id="143" name="Content Placeholder 2"/>
          <p:cNvSpPr txBox="1">
            <a:spLocks/>
          </p:cNvSpPr>
          <p:nvPr/>
        </p:nvSpPr>
        <p:spPr>
          <a:xfrm>
            <a:off x="7554884" y="1346189"/>
            <a:ext cx="3918795" cy="5359410"/>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altLang="zh-CN" sz="3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Still a likely </a:t>
            </a:r>
            <a:r>
              <a:rPr kumimoji="0" lang="en-US" sz="3200" b="0" i="0" u="none" strike="noStrike" kern="1200" cap="none" spc="0" normalizeH="0" baseline="0" noProof="0" dirty="0">
                <a:ln>
                  <a:noFill/>
                </a:ln>
                <a:solidFill>
                  <a:prstClr val="black"/>
                </a:solidFill>
                <a:effectLst/>
                <a:uLnTx/>
                <a:uFillTx/>
                <a:latin typeface="Calibri"/>
                <a:ea typeface="+mn-ea"/>
                <a:cs typeface="+mn-cs"/>
              </a:rPr>
              <a:t>bad idea, but not as bad as the DM cache in the last slide</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Each set (color) has 2 possible addresses in the cache</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As associativity increases, the Set Index-Tag-Offset model becomes more feasible</a:t>
            </a:r>
          </a:p>
        </p:txBody>
      </p:sp>
      <p:grpSp>
        <p:nvGrpSpPr>
          <p:cNvPr id="10" name="Group 9">
            <a:extLst>
              <a:ext uri="{FF2B5EF4-FFF2-40B4-BE49-F238E27FC236}">
                <a16:creationId xmlns:a16="http://schemas.microsoft.com/office/drawing/2014/main" id="{586D5854-9295-76F6-527D-A6FDC5D9AEF2}"/>
              </a:ext>
            </a:extLst>
          </p:cNvPr>
          <p:cNvGrpSpPr/>
          <p:nvPr/>
        </p:nvGrpSpPr>
        <p:grpSpPr>
          <a:xfrm>
            <a:off x="5038843" y="2878546"/>
            <a:ext cx="396579" cy="2343529"/>
            <a:chOff x="5038843" y="2878546"/>
            <a:chExt cx="396579" cy="2343529"/>
          </a:xfrm>
        </p:grpSpPr>
        <p:sp>
          <p:nvSpPr>
            <p:cNvPr id="6" name="Right Arrow 192">
              <a:extLst>
                <a:ext uri="{FF2B5EF4-FFF2-40B4-BE49-F238E27FC236}">
                  <a16:creationId xmlns:a16="http://schemas.microsoft.com/office/drawing/2014/main" id="{E966297D-CD98-EB30-4E16-C254F7C81FBB}"/>
                </a:ext>
              </a:extLst>
            </p:cNvPr>
            <p:cNvSpPr/>
            <p:nvPr/>
          </p:nvSpPr>
          <p:spPr>
            <a:xfrm rot="3563118" flipH="1">
              <a:off x="4398654" y="4185307"/>
              <a:ext cx="1749084" cy="324452"/>
            </a:xfrm>
            <a:prstGeom prst="rightArrow">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Right Arrow 192">
              <a:extLst>
                <a:ext uri="{FF2B5EF4-FFF2-40B4-BE49-F238E27FC236}">
                  <a16:creationId xmlns:a16="http://schemas.microsoft.com/office/drawing/2014/main" id="{0A452530-4658-10A4-26B9-CF3F72FABEF2}"/>
                </a:ext>
              </a:extLst>
            </p:cNvPr>
            <p:cNvSpPr/>
            <p:nvPr/>
          </p:nvSpPr>
          <p:spPr>
            <a:xfrm rot="3758976" flipH="1">
              <a:off x="4198375" y="3719014"/>
              <a:ext cx="2022162" cy="341226"/>
            </a:xfrm>
            <a:prstGeom prst="rightArrow">
              <a:avLst>
                <a:gd name="adj1" fmla="val 54382"/>
                <a:gd name="adj2"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1" name="Group 10">
            <a:extLst>
              <a:ext uri="{FF2B5EF4-FFF2-40B4-BE49-F238E27FC236}">
                <a16:creationId xmlns:a16="http://schemas.microsoft.com/office/drawing/2014/main" id="{6A6EDD95-CA09-4162-4F84-CACBCD6B97A9}"/>
              </a:ext>
            </a:extLst>
          </p:cNvPr>
          <p:cNvGrpSpPr/>
          <p:nvPr/>
        </p:nvGrpSpPr>
        <p:grpSpPr>
          <a:xfrm>
            <a:off x="4679828" y="2510207"/>
            <a:ext cx="1168452" cy="661646"/>
            <a:chOff x="4679828" y="2510207"/>
            <a:chExt cx="1168452" cy="661646"/>
          </a:xfrm>
        </p:grpSpPr>
        <p:sp>
          <p:nvSpPr>
            <p:cNvPr id="5" name="Right Arrow 55">
              <a:extLst>
                <a:ext uri="{FF2B5EF4-FFF2-40B4-BE49-F238E27FC236}">
                  <a16:creationId xmlns:a16="http://schemas.microsoft.com/office/drawing/2014/main" id="{ECE7AB08-E6B5-776E-2AD2-923AA4CC46FF}"/>
                </a:ext>
              </a:extLst>
            </p:cNvPr>
            <p:cNvSpPr/>
            <p:nvPr/>
          </p:nvSpPr>
          <p:spPr>
            <a:xfrm flipH="1">
              <a:off x="4764112" y="2510207"/>
              <a:ext cx="911278" cy="315306"/>
            </a:xfrm>
            <a:prstGeom prst="rightArrow">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Right Arrow 55">
              <a:extLst>
                <a:ext uri="{FF2B5EF4-FFF2-40B4-BE49-F238E27FC236}">
                  <a16:creationId xmlns:a16="http://schemas.microsoft.com/office/drawing/2014/main" id="{17E2845F-5DD8-F052-972A-0B23C837EE3C}"/>
                </a:ext>
              </a:extLst>
            </p:cNvPr>
            <p:cNvSpPr/>
            <p:nvPr/>
          </p:nvSpPr>
          <p:spPr>
            <a:xfrm rot="19202188" flipH="1">
              <a:off x="4679828" y="2849172"/>
              <a:ext cx="1168452" cy="322681"/>
            </a:xfrm>
            <a:prstGeom prst="rightArrow">
              <a:avLst>
                <a:gd name="adj1" fmla="val 50095"/>
                <a:gd name="adj2"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18">
            <a:extLst>
              <a:ext uri="{FF2B5EF4-FFF2-40B4-BE49-F238E27FC236}">
                <a16:creationId xmlns:a16="http://schemas.microsoft.com/office/drawing/2014/main" id="{9F04EB8C-13A5-0278-290A-CF09E8B66678}"/>
              </a:ext>
            </a:extLst>
          </p:cNvPr>
          <p:cNvSpPr txBox="1"/>
          <p:nvPr/>
        </p:nvSpPr>
        <p:spPr>
          <a:xfrm>
            <a:off x="794610" y="5361306"/>
            <a:ext cx="259315" cy="37430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5</a:t>
            </a:r>
          </a:p>
        </p:txBody>
      </p:sp>
      <p:sp>
        <p:nvSpPr>
          <p:cNvPr id="20" name="TextBox 19">
            <a:extLst>
              <a:ext uri="{FF2B5EF4-FFF2-40B4-BE49-F238E27FC236}">
                <a16:creationId xmlns:a16="http://schemas.microsoft.com/office/drawing/2014/main" id="{12188DE0-A693-758C-3D5F-8E79EA084B2A}"/>
              </a:ext>
            </a:extLst>
          </p:cNvPr>
          <p:cNvSpPr txBox="1"/>
          <p:nvPr/>
        </p:nvSpPr>
        <p:spPr>
          <a:xfrm>
            <a:off x="1277344"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4</a:t>
            </a:r>
          </a:p>
        </p:txBody>
      </p:sp>
      <p:graphicFrame>
        <p:nvGraphicFramePr>
          <p:cNvPr id="21" name="Table 20">
            <a:extLst>
              <a:ext uri="{FF2B5EF4-FFF2-40B4-BE49-F238E27FC236}">
                <a16:creationId xmlns:a16="http://schemas.microsoft.com/office/drawing/2014/main" id="{6534171F-0C26-8378-1FBC-FC9C3B2F3700}"/>
              </a:ext>
            </a:extLst>
          </p:cNvPr>
          <p:cNvGraphicFramePr>
            <a:graphicFrameLocks noGrp="1"/>
          </p:cNvGraphicFramePr>
          <p:nvPr/>
        </p:nvGraphicFramePr>
        <p:xfrm>
          <a:off x="661974" y="5703216"/>
          <a:ext cx="3179151" cy="370840"/>
        </p:xfrm>
        <a:graphic>
          <a:graphicData uri="http://schemas.openxmlformats.org/drawingml/2006/table">
            <a:tbl>
              <a:tblPr firstRow="1" bandRow="1">
                <a:tableStyleId>{5940675A-B579-460E-94D1-54222C63F5DA}</a:tableStyleId>
              </a:tblPr>
              <a:tblGrid>
                <a:gridCol w="698740">
                  <a:extLst>
                    <a:ext uri="{9D8B030D-6E8A-4147-A177-3AD203B41FA5}">
                      <a16:colId xmlns:a16="http://schemas.microsoft.com/office/drawing/2014/main" val="492541661"/>
                    </a:ext>
                  </a:extLst>
                </a:gridCol>
                <a:gridCol w="1420694">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chemeClr val="tx1"/>
                          </a:solidFill>
                        </a:rPr>
                        <a:t>Index</a:t>
                      </a:r>
                      <a:endParaRPr lang="en-SE" b="0" dirty="0">
                        <a:solidFill>
                          <a:schemeClr val="tx1"/>
                        </a:solidFill>
                      </a:endParaRPr>
                    </a:p>
                  </a:txBody>
                  <a:tcPr/>
                </a:tc>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22" name="TextBox 21">
            <a:extLst>
              <a:ext uri="{FF2B5EF4-FFF2-40B4-BE49-F238E27FC236}">
                <a16:creationId xmlns:a16="http://schemas.microsoft.com/office/drawing/2014/main" id="{87ECAE8B-3588-0F17-67E3-F78709212D1B}"/>
              </a:ext>
            </a:extLst>
          </p:cNvPr>
          <p:cNvSpPr txBox="1"/>
          <p:nvPr/>
        </p:nvSpPr>
        <p:spPr>
          <a:xfrm>
            <a:off x="1858885" y="5361306"/>
            <a:ext cx="28886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3</a:t>
            </a:r>
          </a:p>
        </p:txBody>
      </p:sp>
      <p:sp>
        <p:nvSpPr>
          <p:cNvPr id="23" name="TextBox 22">
            <a:extLst>
              <a:ext uri="{FF2B5EF4-FFF2-40B4-BE49-F238E27FC236}">
                <a16:creationId xmlns:a16="http://schemas.microsoft.com/office/drawing/2014/main" id="{40C06998-6134-B3F9-BEED-5BC00D1D9B4D}"/>
              </a:ext>
            </a:extLst>
          </p:cNvPr>
          <p:cNvSpPr txBox="1"/>
          <p:nvPr/>
        </p:nvSpPr>
        <p:spPr>
          <a:xfrm>
            <a:off x="2341619"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2</a:t>
            </a:r>
          </a:p>
        </p:txBody>
      </p:sp>
      <p:sp>
        <p:nvSpPr>
          <p:cNvPr id="24" name="TextBox 23">
            <a:extLst>
              <a:ext uri="{FF2B5EF4-FFF2-40B4-BE49-F238E27FC236}">
                <a16:creationId xmlns:a16="http://schemas.microsoft.com/office/drawing/2014/main" id="{DC22BE93-DCE6-D191-7463-E2B0FC2AB74E}"/>
              </a:ext>
            </a:extLst>
          </p:cNvPr>
          <p:cNvSpPr txBox="1"/>
          <p:nvPr/>
        </p:nvSpPr>
        <p:spPr>
          <a:xfrm>
            <a:off x="2872691" y="5361306"/>
            <a:ext cx="28886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25" name="TextBox 24">
            <a:extLst>
              <a:ext uri="{FF2B5EF4-FFF2-40B4-BE49-F238E27FC236}">
                <a16:creationId xmlns:a16="http://schemas.microsoft.com/office/drawing/2014/main" id="{CCF7843F-2483-FC25-9D50-19691C747ADF}"/>
              </a:ext>
            </a:extLst>
          </p:cNvPr>
          <p:cNvSpPr txBox="1"/>
          <p:nvPr/>
        </p:nvSpPr>
        <p:spPr>
          <a:xfrm>
            <a:off x="3355425"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0</a:t>
            </a:r>
          </a:p>
        </p:txBody>
      </p:sp>
      <p:sp>
        <p:nvSpPr>
          <p:cNvPr id="9" name="Slide Number Placeholder 5">
            <a:extLst>
              <a:ext uri="{FF2B5EF4-FFF2-40B4-BE49-F238E27FC236}">
                <a16:creationId xmlns:a16="http://schemas.microsoft.com/office/drawing/2014/main" id="{0B3CC320-7665-B616-06EB-C0E74888B81B}"/>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US"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511667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righ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right)">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9584C-7FB7-E9E6-43BA-1FC99D58FF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7BD2EA-FCE9-A28E-2F70-98B9BB425DFA}"/>
              </a:ext>
            </a:extLst>
          </p:cNvPr>
          <p:cNvSpPr>
            <a:spLocks noGrp="1"/>
          </p:cNvSpPr>
          <p:nvPr>
            <p:ph type="title"/>
          </p:nvPr>
        </p:nvSpPr>
        <p:spPr>
          <a:xfrm>
            <a:off x="398872" y="177095"/>
            <a:ext cx="11429999" cy="1143000"/>
          </a:xfrm>
        </p:spPr>
        <p:txBody>
          <a:bodyPr>
            <a:normAutofit fontScale="90000"/>
          </a:bodyPr>
          <a:lstStyle/>
          <a:p>
            <a:r>
              <a:rPr lang="en-GB" dirty="0"/>
              <a:t>Example: </a:t>
            </a:r>
            <a:r>
              <a:rPr lang="en-US" dirty="0"/>
              <a:t>2-Way S</a:t>
            </a:r>
            <a:r>
              <a:rPr lang="en-US" altLang="zh-CN" dirty="0"/>
              <a:t>A</a:t>
            </a:r>
            <a:r>
              <a:rPr lang="en-US" dirty="0"/>
              <a:t> Cache w/</a:t>
            </a:r>
            <a:r>
              <a:rPr lang="en-GB" dirty="0"/>
              <a:t> Set Index-Tag-Offset</a:t>
            </a:r>
            <a:endParaRPr lang="en-SE" dirty="0"/>
          </a:p>
        </p:txBody>
      </p:sp>
      <p:sp>
        <p:nvSpPr>
          <p:cNvPr id="5" name="Rectangle 4">
            <a:extLst>
              <a:ext uri="{FF2B5EF4-FFF2-40B4-BE49-F238E27FC236}">
                <a16:creationId xmlns:a16="http://schemas.microsoft.com/office/drawing/2014/main" id="{D8D46A76-029E-7BB3-6ECF-77168E61A612}"/>
              </a:ext>
            </a:extLst>
          </p:cNvPr>
          <p:cNvSpPr/>
          <p:nvPr/>
        </p:nvSpPr>
        <p:spPr>
          <a:xfrm>
            <a:off x="5952808" y="1212393"/>
            <a:ext cx="5960384" cy="483209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FF0000"/>
                </a:solidFill>
                <a:effectLst/>
                <a:uLnTx/>
                <a:uFillTx/>
                <a:latin typeface="Calibri"/>
                <a:ea typeface="+mn-ea"/>
                <a:cs typeface="+mn-cs"/>
              </a:rPr>
              <a:t>For Set Index-Tag-Offset model: 10000 misses </a:t>
            </a:r>
            <a:r>
              <a:rPr kumimoji="0" lang="en-US" altLang="zh-CN" sz="2200" b="0"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with LRU (Least-Recently-Used) replacement policy</a:t>
            </a:r>
            <a:endParaRPr kumimoji="0" lang="en-US" sz="2200" b="0" i="0" u="none" strike="noStrike" kern="1200" cap="none" spc="0" normalizeH="0" baseline="0" noProof="0" dirty="0">
              <a:ln>
                <a:noFill/>
              </a:ln>
              <a:solidFill>
                <a:srgbClr val="FF0000"/>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1</a:t>
            </a:r>
            <a:r>
              <a:rPr kumimoji="0" lang="en-US" sz="2200" b="0" i="0" u="none" strike="noStrike" kern="1200" cap="none" spc="0" normalizeH="0" baseline="30000" noProof="0" dirty="0">
                <a:ln>
                  <a:noFill/>
                </a:ln>
                <a:solidFill>
                  <a:prstClr val="black"/>
                </a:solidFill>
                <a:effectLst/>
                <a:uLnTx/>
                <a:uFillTx/>
                <a:latin typeface="Calibri"/>
                <a:ea typeface="+mn-ea"/>
                <a:cs typeface="+mn-cs"/>
              </a:rPr>
              <a:t>st</a:t>
            </a:r>
            <a:r>
              <a:rPr kumimoji="0" lang="en-US" sz="2200" b="0" i="0" u="none" strike="noStrike" kern="1200" cap="none" spc="0" normalizeH="0" baseline="0" noProof="0" dirty="0">
                <a:ln>
                  <a:noFill/>
                </a:ln>
                <a:solidFill>
                  <a:prstClr val="black"/>
                </a:solidFill>
                <a:effectLst/>
                <a:uLnTx/>
                <a:uFillTx/>
                <a:latin typeface="Calibri"/>
                <a:ea typeface="+mn-ea"/>
                <a:cs typeface="+mn-cs"/>
              </a:rPr>
              <a:t> cache miss brings into cache a block with address 0000xx into Set 0, which contains A[0]</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2</a:t>
            </a:r>
            <a:r>
              <a:rPr kumimoji="0" lang="en-US" sz="2200" b="0" i="0" u="none" strike="noStrike" kern="1200" cap="none" spc="0" normalizeH="0" baseline="30000" noProof="0" dirty="0">
                <a:ln>
                  <a:noFill/>
                </a:ln>
                <a:solidFill>
                  <a:prstClr val="black"/>
                </a:solidFill>
                <a:effectLst/>
                <a:uLnTx/>
                <a:uFillTx/>
                <a:latin typeface="Calibri"/>
                <a:ea typeface="+mn-ea"/>
                <a:cs typeface="+mn-cs"/>
              </a:rPr>
              <a:t>nd</a:t>
            </a:r>
            <a:r>
              <a:rPr kumimoji="0" lang="en-US" sz="2200" b="0" i="0" u="none" strike="noStrike" kern="1200" cap="none" spc="0" normalizeH="0" baseline="0" noProof="0" dirty="0">
                <a:ln>
                  <a:noFill/>
                </a:ln>
                <a:solidFill>
                  <a:prstClr val="black"/>
                </a:solidFill>
                <a:effectLst/>
                <a:uLnTx/>
                <a:uFillTx/>
                <a:latin typeface="Calibri"/>
                <a:ea typeface="+mn-ea"/>
                <a:cs typeface="+mn-cs"/>
              </a:rPr>
              <a:t> cache miss brings into cache a block with address 0001xx into Set 0, which contains A[1]</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3</a:t>
            </a:r>
            <a:r>
              <a:rPr kumimoji="0" lang="en-US" sz="2200" b="0" i="0" u="none" strike="noStrike" kern="1200" cap="none" spc="0" normalizeH="0" baseline="30000" noProof="0" dirty="0">
                <a:ln>
                  <a:noFill/>
                </a:ln>
                <a:solidFill>
                  <a:prstClr val="black"/>
                </a:solidFill>
                <a:effectLst/>
                <a:uLnTx/>
                <a:uFillTx/>
                <a:latin typeface="Calibri"/>
                <a:ea typeface="+mn-ea"/>
                <a:cs typeface="+mn-cs"/>
              </a:rPr>
              <a:t>rd</a:t>
            </a:r>
            <a:r>
              <a:rPr kumimoji="0" lang="en-US" sz="2200" b="0" i="0" u="none" strike="noStrike" kern="1200" cap="none" spc="0" normalizeH="0" baseline="0" noProof="0" dirty="0">
                <a:ln>
                  <a:noFill/>
                </a:ln>
                <a:solidFill>
                  <a:prstClr val="black"/>
                </a:solidFill>
                <a:effectLst/>
                <a:uLnTx/>
                <a:uFillTx/>
                <a:latin typeface="Calibri"/>
                <a:ea typeface="+mn-ea"/>
                <a:cs typeface="+mn-cs"/>
              </a:rPr>
              <a:t> cache miss brings into cache a block with address 0010xx into Set 0, which contains A[2], and replaces A[0]</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4</a:t>
            </a:r>
            <a:r>
              <a:rPr kumimoji="0" lang="en-US" sz="2200" b="0" i="0" u="none" strike="noStrike" kern="1200" cap="none" spc="0" normalizeH="0" baseline="30000" noProof="0" dirty="0">
                <a:ln>
                  <a:noFill/>
                </a:ln>
                <a:solidFill>
                  <a:prstClr val="black"/>
                </a:solidFill>
                <a:effectLst/>
                <a:uLnTx/>
                <a:uFillTx/>
                <a:latin typeface="Calibri"/>
                <a:ea typeface="+mn-ea"/>
                <a:cs typeface="+mn-cs"/>
              </a:rPr>
              <a:t>th</a:t>
            </a:r>
            <a:r>
              <a:rPr kumimoji="0" lang="en-US" sz="2200" b="0" i="0" u="none" strike="noStrike" kern="1200" cap="none" spc="0" normalizeH="0" baseline="0" noProof="0" dirty="0">
                <a:ln>
                  <a:noFill/>
                </a:ln>
                <a:solidFill>
                  <a:prstClr val="black"/>
                </a:solidFill>
                <a:effectLst/>
                <a:uLnTx/>
                <a:uFillTx/>
                <a:latin typeface="Calibri"/>
                <a:ea typeface="+mn-ea"/>
                <a:cs typeface="+mn-cs"/>
              </a:rPr>
              <a:t> cache miss brings into cache a block with address 0011xx into Set 0, which contains A[3], and replaces A[1]</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All subsequent cache accesses are cache misses.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After 10000 iterations, 10000 cache misses</a:t>
            </a:r>
          </a:p>
        </p:txBody>
      </p:sp>
      <p:grpSp>
        <p:nvGrpSpPr>
          <p:cNvPr id="6" name="Group 3">
            <a:extLst>
              <a:ext uri="{FF2B5EF4-FFF2-40B4-BE49-F238E27FC236}">
                <a16:creationId xmlns:a16="http://schemas.microsoft.com/office/drawing/2014/main" id="{EE1FF33A-A762-AAB4-B56C-E0C0F06D9C11}"/>
              </a:ext>
            </a:extLst>
          </p:cNvPr>
          <p:cNvGrpSpPr>
            <a:grpSpLocks/>
          </p:cNvGrpSpPr>
          <p:nvPr/>
        </p:nvGrpSpPr>
        <p:grpSpPr bwMode="auto">
          <a:xfrm>
            <a:off x="2188030" y="2736773"/>
            <a:ext cx="990600" cy="1219200"/>
            <a:chOff x="1344" y="1056"/>
            <a:chExt cx="624" cy="768"/>
          </a:xfrm>
        </p:grpSpPr>
        <p:sp>
          <p:nvSpPr>
            <p:cNvPr id="7" name="Rectangle 4">
              <a:extLst>
                <a:ext uri="{FF2B5EF4-FFF2-40B4-BE49-F238E27FC236}">
                  <a16:creationId xmlns:a16="http://schemas.microsoft.com/office/drawing/2014/main" id="{FEBF8B52-84B9-7B03-6ED2-60916FD9AFB7}"/>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Line 5">
              <a:extLst>
                <a:ext uri="{FF2B5EF4-FFF2-40B4-BE49-F238E27FC236}">
                  <a16:creationId xmlns:a16="http://schemas.microsoft.com/office/drawing/2014/main" id="{EFC6362B-CBD6-550B-179B-82DE812CAD21}"/>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Line 6">
              <a:extLst>
                <a:ext uri="{FF2B5EF4-FFF2-40B4-BE49-F238E27FC236}">
                  <a16:creationId xmlns:a16="http://schemas.microsoft.com/office/drawing/2014/main" id="{2BEEBF5D-FD4B-2BB2-72B2-41C7965FE868}"/>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Line 7">
              <a:extLst>
                <a:ext uri="{FF2B5EF4-FFF2-40B4-BE49-F238E27FC236}">
                  <a16:creationId xmlns:a16="http://schemas.microsoft.com/office/drawing/2014/main" id="{13176E70-054F-3792-057E-1209A29794BB}"/>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1" name="Line 8">
            <a:extLst>
              <a:ext uri="{FF2B5EF4-FFF2-40B4-BE49-F238E27FC236}">
                <a16:creationId xmlns:a16="http://schemas.microsoft.com/office/drawing/2014/main" id="{EFC69031-84A0-9710-A2F9-93C97CDACDEE}"/>
              </a:ext>
            </a:extLst>
          </p:cNvPr>
          <p:cNvSpPr>
            <a:spLocks noChangeShapeType="1"/>
          </p:cNvSpPr>
          <p:nvPr/>
        </p:nvSpPr>
        <p:spPr bwMode="auto">
          <a:xfrm>
            <a:off x="4240840" y="21271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Line 9">
            <a:extLst>
              <a:ext uri="{FF2B5EF4-FFF2-40B4-BE49-F238E27FC236}">
                <a16:creationId xmlns:a16="http://schemas.microsoft.com/office/drawing/2014/main" id="{4A319630-D8EA-B3B2-556A-89DB10D17BD2}"/>
              </a:ext>
            </a:extLst>
          </p:cNvPr>
          <p:cNvSpPr>
            <a:spLocks noChangeShapeType="1"/>
          </p:cNvSpPr>
          <p:nvPr/>
        </p:nvSpPr>
        <p:spPr bwMode="auto">
          <a:xfrm>
            <a:off x="4240840" y="18223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Line 10">
            <a:extLst>
              <a:ext uri="{FF2B5EF4-FFF2-40B4-BE49-F238E27FC236}">
                <a16:creationId xmlns:a16="http://schemas.microsoft.com/office/drawing/2014/main" id="{72D02FE1-AA56-6DE3-6ED5-645840CDE738}"/>
              </a:ext>
            </a:extLst>
          </p:cNvPr>
          <p:cNvSpPr>
            <a:spLocks noChangeShapeType="1"/>
          </p:cNvSpPr>
          <p:nvPr/>
        </p:nvSpPr>
        <p:spPr bwMode="auto">
          <a:xfrm>
            <a:off x="4240840" y="24319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Line 11">
            <a:extLst>
              <a:ext uri="{FF2B5EF4-FFF2-40B4-BE49-F238E27FC236}">
                <a16:creationId xmlns:a16="http://schemas.microsoft.com/office/drawing/2014/main" id="{4C91548A-385A-E972-3993-1ADECCADD9E5}"/>
              </a:ext>
            </a:extLst>
          </p:cNvPr>
          <p:cNvSpPr>
            <a:spLocks noChangeShapeType="1"/>
          </p:cNvSpPr>
          <p:nvPr/>
        </p:nvSpPr>
        <p:spPr bwMode="auto">
          <a:xfrm>
            <a:off x="4240840" y="15175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Line 14">
            <a:extLst>
              <a:ext uri="{FF2B5EF4-FFF2-40B4-BE49-F238E27FC236}">
                <a16:creationId xmlns:a16="http://schemas.microsoft.com/office/drawing/2014/main" id="{0A9D1E71-8509-8835-0F68-62CF84B4358E}"/>
              </a:ext>
            </a:extLst>
          </p:cNvPr>
          <p:cNvSpPr>
            <a:spLocks noChangeShapeType="1"/>
          </p:cNvSpPr>
          <p:nvPr/>
        </p:nvSpPr>
        <p:spPr bwMode="auto">
          <a:xfrm flipH="1" flipV="1">
            <a:off x="4240840" y="57847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Line 15">
            <a:extLst>
              <a:ext uri="{FF2B5EF4-FFF2-40B4-BE49-F238E27FC236}">
                <a16:creationId xmlns:a16="http://schemas.microsoft.com/office/drawing/2014/main" id="{D5B1BA46-CDA7-C6BA-E8FA-AA6C829588EB}"/>
              </a:ext>
            </a:extLst>
          </p:cNvPr>
          <p:cNvSpPr>
            <a:spLocks noChangeShapeType="1"/>
          </p:cNvSpPr>
          <p:nvPr/>
        </p:nvSpPr>
        <p:spPr bwMode="auto">
          <a:xfrm flipH="1" flipV="1">
            <a:off x="4240840" y="60895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Line 16">
            <a:extLst>
              <a:ext uri="{FF2B5EF4-FFF2-40B4-BE49-F238E27FC236}">
                <a16:creationId xmlns:a16="http://schemas.microsoft.com/office/drawing/2014/main" id="{267D045E-1D36-7617-1488-9DB1E452188E}"/>
              </a:ext>
            </a:extLst>
          </p:cNvPr>
          <p:cNvSpPr>
            <a:spLocks noChangeShapeType="1"/>
          </p:cNvSpPr>
          <p:nvPr/>
        </p:nvSpPr>
        <p:spPr bwMode="auto">
          <a:xfrm flipH="1" flipV="1">
            <a:off x="4240840" y="54799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Text Box 23">
            <a:extLst>
              <a:ext uri="{FF2B5EF4-FFF2-40B4-BE49-F238E27FC236}">
                <a16:creationId xmlns:a16="http://schemas.microsoft.com/office/drawing/2014/main" id="{45F73DDB-1DF0-D8D7-F217-706DC9587203}"/>
              </a:ext>
            </a:extLst>
          </p:cNvPr>
          <p:cNvSpPr txBox="1">
            <a:spLocks noChangeArrowheads="1"/>
          </p:cNvSpPr>
          <p:nvPr/>
        </p:nvSpPr>
        <p:spPr bwMode="auto">
          <a:xfrm>
            <a:off x="333833" y="1940904"/>
            <a:ext cx="755335"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Cache</a:t>
            </a:r>
          </a:p>
        </p:txBody>
      </p:sp>
      <p:sp>
        <p:nvSpPr>
          <p:cNvPr id="19" name="Text Box 25">
            <a:extLst>
              <a:ext uri="{FF2B5EF4-FFF2-40B4-BE49-F238E27FC236}">
                <a16:creationId xmlns:a16="http://schemas.microsoft.com/office/drawing/2014/main" id="{28819555-C026-BD7D-9071-799B0B363DF8}"/>
              </a:ext>
            </a:extLst>
          </p:cNvPr>
          <p:cNvSpPr txBox="1">
            <a:spLocks noChangeArrowheads="1"/>
          </p:cNvSpPr>
          <p:nvPr/>
        </p:nvSpPr>
        <p:spPr bwMode="auto">
          <a:xfrm>
            <a:off x="3968697" y="1199801"/>
            <a:ext cx="1552926"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Main Memory</a:t>
            </a:r>
          </a:p>
        </p:txBody>
      </p:sp>
      <p:sp>
        <p:nvSpPr>
          <p:cNvPr id="20" name="Line 27">
            <a:extLst>
              <a:ext uri="{FF2B5EF4-FFF2-40B4-BE49-F238E27FC236}">
                <a16:creationId xmlns:a16="http://schemas.microsoft.com/office/drawing/2014/main" id="{9C39074D-F34B-2583-2B58-12BAA61AF8E8}"/>
              </a:ext>
            </a:extLst>
          </p:cNvPr>
          <p:cNvSpPr>
            <a:spLocks noChangeShapeType="1"/>
          </p:cNvSpPr>
          <p:nvPr/>
        </p:nvSpPr>
        <p:spPr bwMode="auto">
          <a:xfrm>
            <a:off x="4240840" y="27367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Line 28">
            <a:extLst>
              <a:ext uri="{FF2B5EF4-FFF2-40B4-BE49-F238E27FC236}">
                <a16:creationId xmlns:a16="http://schemas.microsoft.com/office/drawing/2014/main" id="{18DD1518-4DCC-0DEC-99DA-628F0BBFE932}"/>
              </a:ext>
            </a:extLst>
          </p:cNvPr>
          <p:cNvSpPr>
            <a:spLocks noChangeShapeType="1"/>
          </p:cNvSpPr>
          <p:nvPr/>
        </p:nvSpPr>
        <p:spPr bwMode="auto">
          <a:xfrm>
            <a:off x="4240840" y="30415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Line 29">
            <a:extLst>
              <a:ext uri="{FF2B5EF4-FFF2-40B4-BE49-F238E27FC236}">
                <a16:creationId xmlns:a16="http://schemas.microsoft.com/office/drawing/2014/main" id="{008F8163-EB5C-C087-09CC-716397C9D15D}"/>
              </a:ext>
            </a:extLst>
          </p:cNvPr>
          <p:cNvSpPr>
            <a:spLocks noChangeShapeType="1"/>
          </p:cNvSpPr>
          <p:nvPr/>
        </p:nvSpPr>
        <p:spPr bwMode="auto">
          <a:xfrm>
            <a:off x="4240840" y="33463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Line 30">
            <a:extLst>
              <a:ext uri="{FF2B5EF4-FFF2-40B4-BE49-F238E27FC236}">
                <a16:creationId xmlns:a16="http://schemas.microsoft.com/office/drawing/2014/main" id="{FA70269B-3B31-93FB-038C-4014F7A75B63}"/>
              </a:ext>
            </a:extLst>
          </p:cNvPr>
          <p:cNvSpPr>
            <a:spLocks noChangeShapeType="1"/>
          </p:cNvSpPr>
          <p:nvPr/>
        </p:nvSpPr>
        <p:spPr bwMode="auto">
          <a:xfrm>
            <a:off x="4240840" y="36511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Line 31">
            <a:extLst>
              <a:ext uri="{FF2B5EF4-FFF2-40B4-BE49-F238E27FC236}">
                <a16:creationId xmlns:a16="http://schemas.microsoft.com/office/drawing/2014/main" id="{3A193999-B31E-817E-FD3E-667C10E9B0BF}"/>
              </a:ext>
            </a:extLst>
          </p:cNvPr>
          <p:cNvSpPr>
            <a:spLocks noChangeShapeType="1"/>
          </p:cNvSpPr>
          <p:nvPr/>
        </p:nvSpPr>
        <p:spPr bwMode="auto">
          <a:xfrm>
            <a:off x="4240840" y="39559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Line 32">
            <a:extLst>
              <a:ext uri="{FF2B5EF4-FFF2-40B4-BE49-F238E27FC236}">
                <a16:creationId xmlns:a16="http://schemas.microsoft.com/office/drawing/2014/main" id="{C3BDA109-A673-8009-4FD6-B21B18D69E4A}"/>
              </a:ext>
            </a:extLst>
          </p:cNvPr>
          <p:cNvSpPr>
            <a:spLocks noChangeShapeType="1"/>
          </p:cNvSpPr>
          <p:nvPr/>
        </p:nvSpPr>
        <p:spPr bwMode="auto">
          <a:xfrm>
            <a:off x="4240840" y="42607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Line 33">
            <a:extLst>
              <a:ext uri="{FF2B5EF4-FFF2-40B4-BE49-F238E27FC236}">
                <a16:creationId xmlns:a16="http://schemas.microsoft.com/office/drawing/2014/main" id="{618067F8-9FF0-4553-5927-D2B4DF7FB272}"/>
              </a:ext>
            </a:extLst>
          </p:cNvPr>
          <p:cNvSpPr>
            <a:spLocks noChangeShapeType="1"/>
          </p:cNvSpPr>
          <p:nvPr/>
        </p:nvSpPr>
        <p:spPr bwMode="auto">
          <a:xfrm>
            <a:off x="4240840" y="51751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Line 34">
            <a:extLst>
              <a:ext uri="{FF2B5EF4-FFF2-40B4-BE49-F238E27FC236}">
                <a16:creationId xmlns:a16="http://schemas.microsoft.com/office/drawing/2014/main" id="{2AC2FD15-45ED-2679-D615-BB4B503810EB}"/>
              </a:ext>
            </a:extLst>
          </p:cNvPr>
          <p:cNvSpPr>
            <a:spLocks noChangeShapeType="1"/>
          </p:cNvSpPr>
          <p:nvPr/>
        </p:nvSpPr>
        <p:spPr bwMode="auto">
          <a:xfrm>
            <a:off x="4240840" y="45655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Line 35">
            <a:extLst>
              <a:ext uri="{FF2B5EF4-FFF2-40B4-BE49-F238E27FC236}">
                <a16:creationId xmlns:a16="http://schemas.microsoft.com/office/drawing/2014/main" id="{72ED502B-9CEA-5CCE-E016-B90FA39808BD}"/>
              </a:ext>
            </a:extLst>
          </p:cNvPr>
          <p:cNvSpPr>
            <a:spLocks noChangeShapeType="1"/>
          </p:cNvSpPr>
          <p:nvPr/>
        </p:nvSpPr>
        <p:spPr bwMode="auto">
          <a:xfrm>
            <a:off x="4240840" y="48703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29" name="Group 36">
            <a:extLst>
              <a:ext uri="{FF2B5EF4-FFF2-40B4-BE49-F238E27FC236}">
                <a16:creationId xmlns:a16="http://schemas.microsoft.com/office/drawing/2014/main" id="{52717DD3-54A4-9B14-FD58-22FD71A6ED32}"/>
              </a:ext>
            </a:extLst>
          </p:cNvPr>
          <p:cNvGrpSpPr>
            <a:grpSpLocks/>
          </p:cNvGrpSpPr>
          <p:nvPr/>
        </p:nvGrpSpPr>
        <p:grpSpPr bwMode="auto">
          <a:xfrm>
            <a:off x="1349830" y="2736773"/>
            <a:ext cx="838200" cy="1219200"/>
            <a:chOff x="1344" y="1056"/>
            <a:chExt cx="624" cy="768"/>
          </a:xfrm>
        </p:grpSpPr>
        <p:sp>
          <p:nvSpPr>
            <p:cNvPr id="30" name="Rectangle 37">
              <a:extLst>
                <a:ext uri="{FF2B5EF4-FFF2-40B4-BE49-F238E27FC236}">
                  <a16:creationId xmlns:a16="http://schemas.microsoft.com/office/drawing/2014/main" id="{ABEE9CC1-DBA6-FB70-A2FC-6A979BC18B31}"/>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Line 38">
              <a:extLst>
                <a:ext uri="{FF2B5EF4-FFF2-40B4-BE49-F238E27FC236}">
                  <a16:creationId xmlns:a16="http://schemas.microsoft.com/office/drawing/2014/main" id="{1C33A286-BCC8-62DF-7711-75AD3C296BAB}"/>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Line 39">
              <a:extLst>
                <a:ext uri="{FF2B5EF4-FFF2-40B4-BE49-F238E27FC236}">
                  <a16:creationId xmlns:a16="http://schemas.microsoft.com/office/drawing/2014/main" id="{380F5781-3058-2B14-D5A0-82BC19A954B5}"/>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Line 40">
              <a:extLst>
                <a:ext uri="{FF2B5EF4-FFF2-40B4-BE49-F238E27FC236}">
                  <a16:creationId xmlns:a16="http://schemas.microsoft.com/office/drawing/2014/main" id="{58D61E65-EF70-3586-8421-103EF814CBB7}"/>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4" name="Text Box 41">
            <a:extLst>
              <a:ext uri="{FF2B5EF4-FFF2-40B4-BE49-F238E27FC236}">
                <a16:creationId xmlns:a16="http://schemas.microsoft.com/office/drawing/2014/main" id="{7EB23723-30BD-1BD7-6CF0-32579BF4608D}"/>
              </a:ext>
            </a:extLst>
          </p:cNvPr>
          <p:cNvSpPr txBox="1">
            <a:spLocks noChangeArrowheads="1"/>
          </p:cNvSpPr>
          <p:nvPr/>
        </p:nvSpPr>
        <p:spPr bwMode="auto">
          <a:xfrm>
            <a:off x="1578431" y="2316651"/>
            <a:ext cx="498341"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Tag</a:t>
            </a:r>
          </a:p>
        </p:txBody>
      </p:sp>
      <p:sp>
        <p:nvSpPr>
          <p:cNvPr id="35" name="Text Box 42">
            <a:extLst>
              <a:ext uri="{FF2B5EF4-FFF2-40B4-BE49-F238E27FC236}">
                <a16:creationId xmlns:a16="http://schemas.microsoft.com/office/drawing/2014/main" id="{9AC06D58-0815-9792-9B42-D406595335E5}"/>
              </a:ext>
            </a:extLst>
          </p:cNvPr>
          <p:cNvSpPr txBox="1">
            <a:spLocks noChangeArrowheads="1"/>
          </p:cNvSpPr>
          <p:nvPr/>
        </p:nvSpPr>
        <p:spPr bwMode="auto">
          <a:xfrm>
            <a:off x="2340431" y="2316651"/>
            <a:ext cx="620683"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Data</a:t>
            </a:r>
          </a:p>
        </p:txBody>
      </p:sp>
      <p:sp>
        <p:nvSpPr>
          <p:cNvPr id="36" name="Rectangle 43" descr="5%">
            <a:extLst>
              <a:ext uri="{FF2B5EF4-FFF2-40B4-BE49-F238E27FC236}">
                <a16:creationId xmlns:a16="http://schemas.microsoft.com/office/drawing/2014/main" id="{53A89648-C197-33CB-CA2F-313BD378C79F}"/>
              </a:ext>
            </a:extLst>
          </p:cNvPr>
          <p:cNvSpPr>
            <a:spLocks noChangeArrowheads="1"/>
          </p:cNvSpPr>
          <p:nvPr/>
        </p:nvSpPr>
        <p:spPr bwMode="auto">
          <a:xfrm>
            <a:off x="4240840" y="151757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A[0]</a:t>
            </a:r>
          </a:p>
        </p:txBody>
      </p:sp>
      <p:sp>
        <p:nvSpPr>
          <p:cNvPr id="37" name="Rectangle 61" descr="5%">
            <a:extLst>
              <a:ext uri="{FF2B5EF4-FFF2-40B4-BE49-F238E27FC236}">
                <a16:creationId xmlns:a16="http://schemas.microsoft.com/office/drawing/2014/main" id="{9F43683E-55EC-69D1-11DA-ABCE037D1C67}"/>
              </a:ext>
            </a:extLst>
          </p:cNvPr>
          <p:cNvSpPr>
            <a:spLocks noChangeArrowheads="1"/>
          </p:cNvSpPr>
          <p:nvPr/>
        </p:nvSpPr>
        <p:spPr bwMode="auto">
          <a:xfrm>
            <a:off x="4240840" y="182077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A[1]</a:t>
            </a:r>
          </a:p>
        </p:txBody>
      </p:sp>
      <p:grpSp>
        <p:nvGrpSpPr>
          <p:cNvPr id="38" name="Group 64">
            <a:extLst>
              <a:ext uri="{FF2B5EF4-FFF2-40B4-BE49-F238E27FC236}">
                <a16:creationId xmlns:a16="http://schemas.microsoft.com/office/drawing/2014/main" id="{803071B0-E8D0-0B67-8C36-3F8C46A6D818}"/>
              </a:ext>
            </a:extLst>
          </p:cNvPr>
          <p:cNvGrpSpPr>
            <a:grpSpLocks/>
          </p:cNvGrpSpPr>
          <p:nvPr/>
        </p:nvGrpSpPr>
        <p:grpSpPr bwMode="auto">
          <a:xfrm>
            <a:off x="968830" y="2736773"/>
            <a:ext cx="381000" cy="1219200"/>
            <a:chOff x="1344" y="1056"/>
            <a:chExt cx="624" cy="768"/>
          </a:xfrm>
        </p:grpSpPr>
        <p:sp>
          <p:nvSpPr>
            <p:cNvPr id="39" name="Rectangle 65">
              <a:extLst>
                <a:ext uri="{FF2B5EF4-FFF2-40B4-BE49-F238E27FC236}">
                  <a16:creationId xmlns:a16="http://schemas.microsoft.com/office/drawing/2014/main" id="{F157F2B6-2A9B-1C58-AA2E-E94CEE796ED6}"/>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Line 66">
              <a:extLst>
                <a:ext uri="{FF2B5EF4-FFF2-40B4-BE49-F238E27FC236}">
                  <a16:creationId xmlns:a16="http://schemas.microsoft.com/office/drawing/2014/main" id="{AF9E14C2-41B1-2744-56A9-C19454CB0A98}"/>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Line 67">
              <a:extLst>
                <a:ext uri="{FF2B5EF4-FFF2-40B4-BE49-F238E27FC236}">
                  <a16:creationId xmlns:a16="http://schemas.microsoft.com/office/drawing/2014/main" id="{961DD501-EA44-68D5-C827-D779C7D1A371}"/>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Line 68">
              <a:extLst>
                <a:ext uri="{FF2B5EF4-FFF2-40B4-BE49-F238E27FC236}">
                  <a16:creationId xmlns:a16="http://schemas.microsoft.com/office/drawing/2014/main" id="{5359C661-A6DA-56FC-6C50-D726A8A04D3A}"/>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3" name="Text Box 69">
            <a:extLst>
              <a:ext uri="{FF2B5EF4-FFF2-40B4-BE49-F238E27FC236}">
                <a16:creationId xmlns:a16="http://schemas.microsoft.com/office/drawing/2014/main" id="{124236F6-B35D-33F3-C926-C824E0B01255}"/>
              </a:ext>
            </a:extLst>
          </p:cNvPr>
          <p:cNvSpPr txBox="1">
            <a:spLocks noChangeArrowheads="1"/>
          </p:cNvSpPr>
          <p:nvPr/>
        </p:nvSpPr>
        <p:spPr bwMode="auto">
          <a:xfrm>
            <a:off x="968831" y="2316651"/>
            <a:ext cx="641651"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Valid</a:t>
            </a:r>
          </a:p>
        </p:txBody>
      </p:sp>
      <p:sp>
        <p:nvSpPr>
          <p:cNvPr id="44" name="Text Box 95">
            <a:extLst>
              <a:ext uri="{FF2B5EF4-FFF2-40B4-BE49-F238E27FC236}">
                <a16:creationId xmlns:a16="http://schemas.microsoft.com/office/drawing/2014/main" id="{85D69177-829B-B022-3C91-57A195D05EE0}"/>
              </a:ext>
            </a:extLst>
          </p:cNvPr>
          <p:cNvSpPr txBox="1">
            <a:spLocks noChangeArrowheads="1"/>
          </p:cNvSpPr>
          <p:nvPr/>
        </p:nvSpPr>
        <p:spPr bwMode="auto">
          <a:xfrm>
            <a:off x="498273" y="2316651"/>
            <a:ext cx="481607"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Set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5" name="Rectangle 43" descr="5%">
            <a:extLst>
              <a:ext uri="{FF2B5EF4-FFF2-40B4-BE49-F238E27FC236}">
                <a16:creationId xmlns:a16="http://schemas.microsoft.com/office/drawing/2014/main" id="{63E6C442-EDA2-33B4-9840-BDC6F793B0D1}"/>
              </a:ext>
            </a:extLst>
          </p:cNvPr>
          <p:cNvSpPr>
            <a:spLocks noChangeArrowheads="1"/>
          </p:cNvSpPr>
          <p:nvPr/>
        </p:nvSpPr>
        <p:spPr bwMode="auto">
          <a:xfrm>
            <a:off x="4240840" y="2134156"/>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A[2]</a:t>
            </a:r>
          </a:p>
        </p:txBody>
      </p:sp>
      <p:sp>
        <p:nvSpPr>
          <p:cNvPr id="46" name="Rectangle 61" descr="5%">
            <a:extLst>
              <a:ext uri="{FF2B5EF4-FFF2-40B4-BE49-F238E27FC236}">
                <a16:creationId xmlns:a16="http://schemas.microsoft.com/office/drawing/2014/main" id="{110E2352-0BB3-53E8-8E1D-52736CD64465}"/>
              </a:ext>
            </a:extLst>
          </p:cNvPr>
          <p:cNvSpPr>
            <a:spLocks noChangeArrowheads="1"/>
          </p:cNvSpPr>
          <p:nvPr/>
        </p:nvSpPr>
        <p:spPr bwMode="auto">
          <a:xfrm>
            <a:off x="4240840" y="2437353"/>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A[3]</a:t>
            </a:r>
          </a:p>
        </p:txBody>
      </p:sp>
      <p:sp>
        <p:nvSpPr>
          <p:cNvPr id="47" name="Rectangle 43" descr="5%">
            <a:extLst>
              <a:ext uri="{FF2B5EF4-FFF2-40B4-BE49-F238E27FC236}">
                <a16:creationId xmlns:a16="http://schemas.microsoft.com/office/drawing/2014/main" id="{5532B1BA-CC8C-5749-3EE9-534054AC82F4}"/>
              </a:ext>
            </a:extLst>
          </p:cNvPr>
          <p:cNvSpPr>
            <a:spLocks noChangeArrowheads="1"/>
          </p:cNvSpPr>
          <p:nvPr/>
        </p:nvSpPr>
        <p:spPr bwMode="auto">
          <a:xfrm>
            <a:off x="4240840" y="2749607"/>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Rectangle 61" descr="5%">
            <a:extLst>
              <a:ext uri="{FF2B5EF4-FFF2-40B4-BE49-F238E27FC236}">
                <a16:creationId xmlns:a16="http://schemas.microsoft.com/office/drawing/2014/main" id="{820F5AAD-1459-0BFB-705E-23E597CB1CE1}"/>
              </a:ext>
            </a:extLst>
          </p:cNvPr>
          <p:cNvSpPr>
            <a:spLocks noChangeArrowheads="1"/>
          </p:cNvSpPr>
          <p:nvPr/>
        </p:nvSpPr>
        <p:spPr bwMode="auto">
          <a:xfrm>
            <a:off x="4240840" y="3052804"/>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Rectangle 43" descr="5%">
            <a:extLst>
              <a:ext uri="{FF2B5EF4-FFF2-40B4-BE49-F238E27FC236}">
                <a16:creationId xmlns:a16="http://schemas.microsoft.com/office/drawing/2014/main" id="{FBA56230-8EF4-FF35-BAB7-74A3CC963128}"/>
              </a:ext>
            </a:extLst>
          </p:cNvPr>
          <p:cNvSpPr>
            <a:spLocks noChangeArrowheads="1"/>
          </p:cNvSpPr>
          <p:nvPr/>
        </p:nvSpPr>
        <p:spPr bwMode="auto">
          <a:xfrm>
            <a:off x="4240840" y="336200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0" name="Rectangle 61" descr="5%">
            <a:extLst>
              <a:ext uri="{FF2B5EF4-FFF2-40B4-BE49-F238E27FC236}">
                <a16:creationId xmlns:a16="http://schemas.microsoft.com/office/drawing/2014/main" id="{43329960-D55C-27A0-B30D-DC0D5CC3D2DC}"/>
              </a:ext>
            </a:extLst>
          </p:cNvPr>
          <p:cNvSpPr>
            <a:spLocks noChangeArrowheads="1"/>
          </p:cNvSpPr>
          <p:nvPr/>
        </p:nvSpPr>
        <p:spPr bwMode="auto">
          <a:xfrm>
            <a:off x="4240840" y="3665201"/>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Rectangle 43" descr="5%">
            <a:extLst>
              <a:ext uri="{FF2B5EF4-FFF2-40B4-BE49-F238E27FC236}">
                <a16:creationId xmlns:a16="http://schemas.microsoft.com/office/drawing/2014/main" id="{95D25DC4-494A-9E02-84F1-E46EB9B8298F}"/>
              </a:ext>
            </a:extLst>
          </p:cNvPr>
          <p:cNvSpPr>
            <a:spLocks noChangeArrowheads="1"/>
          </p:cNvSpPr>
          <p:nvPr/>
        </p:nvSpPr>
        <p:spPr bwMode="auto">
          <a:xfrm>
            <a:off x="4240840" y="3970282"/>
            <a:ext cx="990600" cy="304799"/>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Rectangle 61" descr="5%">
            <a:extLst>
              <a:ext uri="{FF2B5EF4-FFF2-40B4-BE49-F238E27FC236}">
                <a16:creationId xmlns:a16="http://schemas.microsoft.com/office/drawing/2014/main" id="{574BD3B4-5F00-691C-B8D6-3D6348B9AE4B}"/>
              </a:ext>
            </a:extLst>
          </p:cNvPr>
          <p:cNvSpPr>
            <a:spLocks noChangeArrowheads="1"/>
          </p:cNvSpPr>
          <p:nvPr/>
        </p:nvSpPr>
        <p:spPr bwMode="auto">
          <a:xfrm>
            <a:off x="4240840" y="4273479"/>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Rectangle 43" descr="5%">
            <a:extLst>
              <a:ext uri="{FF2B5EF4-FFF2-40B4-BE49-F238E27FC236}">
                <a16:creationId xmlns:a16="http://schemas.microsoft.com/office/drawing/2014/main" id="{1F112DD9-6818-4742-6141-7C31590CD3A5}"/>
              </a:ext>
            </a:extLst>
          </p:cNvPr>
          <p:cNvSpPr>
            <a:spLocks noChangeArrowheads="1"/>
          </p:cNvSpPr>
          <p:nvPr/>
        </p:nvSpPr>
        <p:spPr bwMode="auto">
          <a:xfrm>
            <a:off x="4240840" y="4568900"/>
            <a:ext cx="990600" cy="304799"/>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Rectangle 61" descr="5%">
            <a:extLst>
              <a:ext uri="{FF2B5EF4-FFF2-40B4-BE49-F238E27FC236}">
                <a16:creationId xmlns:a16="http://schemas.microsoft.com/office/drawing/2014/main" id="{765F748D-8D39-C3A6-827C-D9F9274BC3E5}"/>
              </a:ext>
            </a:extLst>
          </p:cNvPr>
          <p:cNvSpPr>
            <a:spLocks noChangeArrowheads="1"/>
          </p:cNvSpPr>
          <p:nvPr/>
        </p:nvSpPr>
        <p:spPr bwMode="auto">
          <a:xfrm>
            <a:off x="4240840" y="487209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Rectangle 43" descr="5%">
            <a:extLst>
              <a:ext uri="{FF2B5EF4-FFF2-40B4-BE49-F238E27FC236}">
                <a16:creationId xmlns:a16="http://schemas.microsoft.com/office/drawing/2014/main" id="{E39D277F-57C1-B74F-AB09-4A9D92EEA375}"/>
              </a:ext>
            </a:extLst>
          </p:cNvPr>
          <p:cNvSpPr>
            <a:spLocks noChangeArrowheads="1"/>
          </p:cNvSpPr>
          <p:nvPr/>
        </p:nvSpPr>
        <p:spPr bwMode="auto">
          <a:xfrm>
            <a:off x="4240840" y="5187096"/>
            <a:ext cx="990600" cy="304799"/>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Rectangle 61" descr="5%">
            <a:extLst>
              <a:ext uri="{FF2B5EF4-FFF2-40B4-BE49-F238E27FC236}">
                <a16:creationId xmlns:a16="http://schemas.microsoft.com/office/drawing/2014/main" id="{3BBAEF98-B681-DD3C-838A-089CE662F37B}"/>
              </a:ext>
            </a:extLst>
          </p:cNvPr>
          <p:cNvSpPr>
            <a:spLocks noChangeArrowheads="1"/>
          </p:cNvSpPr>
          <p:nvPr/>
        </p:nvSpPr>
        <p:spPr bwMode="auto">
          <a:xfrm>
            <a:off x="4240840" y="5490293"/>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Rectangle 43" descr="5%">
            <a:extLst>
              <a:ext uri="{FF2B5EF4-FFF2-40B4-BE49-F238E27FC236}">
                <a16:creationId xmlns:a16="http://schemas.microsoft.com/office/drawing/2014/main" id="{1A8FB793-B0D8-AE4D-D178-00F50A290878}"/>
              </a:ext>
            </a:extLst>
          </p:cNvPr>
          <p:cNvSpPr>
            <a:spLocks noChangeArrowheads="1"/>
          </p:cNvSpPr>
          <p:nvPr/>
        </p:nvSpPr>
        <p:spPr bwMode="auto">
          <a:xfrm>
            <a:off x="4240840" y="5805412"/>
            <a:ext cx="990600" cy="304799"/>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Rectangle 61" descr="5%">
            <a:extLst>
              <a:ext uri="{FF2B5EF4-FFF2-40B4-BE49-F238E27FC236}">
                <a16:creationId xmlns:a16="http://schemas.microsoft.com/office/drawing/2014/main" id="{4DBDA323-81DF-9FA7-1F44-A3AA5EC2054D}"/>
              </a:ext>
            </a:extLst>
          </p:cNvPr>
          <p:cNvSpPr>
            <a:spLocks noChangeArrowheads="1"/>
          </p:cNvSpPr>
          <p:nvPr/>
        </p:nvSpPr>
        <p:spPr bwMode="auto">
          <a:xfrm>
            <a:off x="4240840" y="6108609"/>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Text Box 109">
            <a:extLst>
              <a:ext uri="{FF2B5EF4-FFF2-40B4-BE49-F238E27FC236}">
                <a16:creationId xmlns:a16="http://schemas.microsoft.com/office/drawing/2014/main" id="{49ECD449-CC64-CE5E-4025-C74EB1BA8B88}"/>
              </a:ext>
            </a:extLst>
          </p:cNvPr>
          <p:cNvSpPr txBox="1">
            <a:spLocks noChangeArrowheads="1"/>
          </p:cNvSpPr>
          <p:nvPr/>
        </p:nvSpPr>
        <p:spPr bwMode="auto">
          <a:xfrm>
            <a:off x="-65096" y="2316651"/>
            <a:ext cx="592663" cy="369332"/>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mn-ea"/>
                <a:cs typeface="+mn-cs"/>
              </a:rPr>
              <a:t>Way</a:t>
            </a:r>
          </a:p>
        </p:txBody>
      </p:sp>
      <p:sp>
        <p:nvSpPr>
          <p:cNvPr id="65" name="Text Box 110">
            <a:extLst>
              <a:ext uri="{FF2B5EF4-FFF2-40B4-BE49-F238E27FC236}">
                <a16:creationId xmlns:a16="http://schemas.microsoft.com/office/drawing/2014/main" id="{D62E34E8-24A2-AB8A-A19E-8E7F2EA5A3A5}"/>
              </a:ext>
            </a:extLst>
          </p:cNvPr>
          <p:cNvSpPr txBox="1">
            <a:spLocks noChangeArrowheads="1"/>
          </p:cNvSpPr>
          <p:nvPr/>
        </p:nvSpPr>
        <p:spPr bwMode="auto">
          <a:xfrm>
            <a:off x="163230" y="2943363"/>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charset="0"/>
                <a:ea typeface="+mn-ea"/>
                <a:cs typeface="+mn-cs"/>
              </a:rPr>
              <a:t>0</a:t>
            </a:r>
          </a:p>
        </p:txBody>
      </p:sp>
      <p:sp>
        <p:nvSpPr>
          <p:cNvPr id="70" name="Text Box 111">
            <a:extLst>
              <a:ext uri="{FF2B5EF4-FFF2-40B4-BE49-F238E27FC236}">
                <a16:creationId xmlns:a16="http://schemas.microsoft.com/office/drawing/2014/main" id="{8B2A8317-5500-68CC-1738-3833D4252D77}"/>
              </a:ext>
            </a:extLst>
          </p:cNvPr>
          <p:cNvSpPr txBox="1">
            <a:spLocks noChangeArrowheads="1"/>
          </p:cNvSpPr>
          <p:nvPr/>
        </p:nvSpPr>
        <p:spPr bwMode="auto">
          <a:xfrm>
            <a:off x="183763" y="3387836"/>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charset="0"/>
                <a:ea typeface="+mn-ea"/>
                <a:cs typeface="+mn-cs"/>
              </a:rPr>
              <a:t>1</a:t>
            </a:r>
          </a:p>
        </p:txBody>
      </p:sp>
      <p:sp>
        <p:nvSpPr>
          <p:cNvPr id="71" name="Line 94">
            <a:extLst>
              <a:ext uri="{FF2B5EF4-FFF2-40B4-BE49-F238E27FC236}">
                <a16:creationId xmlns:a16="http://schemas.microsoft.com/office/drawing/2014/main" id="{EB9FE544-5753-D992-7181-B89F11BD5AED}"/>
              </a:ext>
            </a:extLst>
          </p:cNvPr>
          <p:cNvSpPr>
            <a:spLocks noChangeShapeType="1"/>
          </p:cNvSpPr>
          <p:nvPr/>
        </p:nvSpPr>
        <p:spPr bwMode="auto">
          <a:xfrm>
            <a:off x="587830" y="3346373"/>
            <a:ext cx="2590800" cy="0"/>
          </a:xfrm>
          <a:prstGeom prst="line">
            <a:avLst/>
          </a:prstGeom>
          <a:noFill/>
          <a:ln w="28575">
            <a:solidFill>
              <a:schemeClr val="tx1"/>
            </a:solidFill>
            <a:round/>
            <a:headEnd/>
            <a:tailEn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6" name="Text Box 19">
            <a:extLst>
              <a:ext uri="{FF2B5EF4-FFF2-40B4-BE49-F238E27FC236}">
                <a16:creationId xmlns:a16="http://schemas.microsoft.com/office/drawing/2014/main" id="{7245AACE-8603-B3D7-59AF-5C568EF1FCE0}"/>
              </a:ext>
            </a:extLst>
          </p:cNvPr>
          <p:cNvSpPr txBox="1">
            <a:spLocks noChangeArrowheads="1"/>
          </p:cNvSpPr>
          <p:nvPr/>
        </p:nvSpPr>
        <p:spPr bwMode="auto">
          <a:xfrm>
            <a:off x="672151" y="2705817"/>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Calibri"/>
                <a:ea typeface="+mn-ea"/>
                <a:cs typeface="+mn-cs"/>
              </a:rPr>
              <a:t>0</a:t>
            </a:r>
          </a:p>
        </p:txBody>
      </p:sp>
      <p:sp>
        <p:nvSpPr>
          <p:cNvPr id="77" name="Text Box 106">
            <a:extLst>
              <a:ext uri="{FF2B5EF4-FFF2-40B4-BE49-F238E27FC236}">
                <a16:creationId xmlns:a16="http://schemas.microsoft.com/office/drawing/2014/main" id="{7D20E28A-41E8-C04F-CE68-2FB313B3BA3D}"/>
              </a:ext>
            </a:extLst>
          </p:cNvPr>
          <p:cNvSpPr txBox="1">
            <a:spLocks noChangeArrowheads="1"/>
          </p:cNvSpPr>
          <p:nvPr/>
        </p:nvSpPr>
        <p:spPr bwMode="auto">
          <a:xfrm>
            <a:off x="672151" y="2976577"/>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504D">
                    <a:lumMod val="60000"/>
                    <a:lumOff val="40000"/>
                  </a:srgbClr>
                </a:solidFill>
                <a:effectLst/>
                <a:uLnTx/>
                <a:uFillTx/>
                <a:latin typeface="Calibri"/>
                <a:ea typeface="+mn-ea"/>
                <a:cs typeface="+mn-cs"/>
              </a:rPr>
              <a:t>1</a:t>
            </a:r>
          </a:p>
        </p:txBody>
      </p:sp>
      <p:sp>
        <p:nvSpPr>
          <p:cNvPr id="78" name="Text Box 107">
            <a:extLst>
              <a:ext uri="{FF2B5EF4-FFF2-40B4-BE49-F238E27FC236}">
                <a16:creationId xmlns:a16="http://schemas.microsoft.com/office/drawing/2014/main" id="{00FA53D6-461D-E085-0F70-3892A0D1A391}"/>
              </a:ext>
            </a:extLst>
          </p:cNvPr>
          <p:cNvSpPr txBox="1">
            <a:spLocks noChangeArrowheads="1"/>
          </p:cNvSpPr>
          <p:nvPr/>
        </p:nvSpPr>
        <p:spPr bwMode="auto">
          <a:xfrm>
            <a:off x="672151" y="3350675"/>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Calibri"/>
                <a:ea typeface="+mn-ea"/>
                <a:cs typeface="+mn-cs"/>
              </a:rPr>
              <a:t>0</a:t>
            </a:r>
          </a:p>
        </p:txBody>
      </p:sp>
      <p:sp>
        <p:nvSpPr>
          <p:cNvPr id="82" name="Text Box 108">
            <a:extLst>
              <a:ext uri="{FF2B5EF4-FFF2-40B4-BE49-F238E27FC236}">
                <a16:creationId xmlns:a16="http://schemas.microsoft.com/office/drawing/2014/main" id="{FF1FA3B4-CF50-9592-4450-6CB2F6A7D567}"/>
              </a:ext>
            </a:extLst>
          </p:cNvPr>
          <p:cNvSpPr txBox="1">
            <a:spLocks noChangeArrowheads="1"/>
          </p:cNvSpPr>
          <p:nvPr/>
        </p:nvSpPr>
        <p:spPr bwMode="auto">
          <a:xfrm>
            <a:off x="672151" y="3623392"/>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504D">
                    <a:lumMod val="60000"/>
                    <a:lumOff val="40000"/>
                  </a:srgbClr>
                </a:solidFill>
                <a:effectLst/>
                <a:uLnTx/>
                <a:uFillTx/>
                <a:latin typeface="Calibri"/>
                <a:ea typeface="+mn-ea"/>
                <a:cs typeface="+mn-cs"/>
              </a:rPr>
              <a:t>1</a:t>
            </a:r>
          </a:p>
        </p:txBody>
      </p:sp>
      <p:sp>
        <p:nvSpPr>
          <p:cNvPr id="87" name="Text Box 91">
            <a:extLst>
              <a:ext uri="{FF2B5EF4-FFF2-40B4-BE49-F238E27FC236}">
                <a16:creationId xmlns:a16="http://schemas.microsoft.com/office/drawing/2014/main" id="{CB5F6461-9823-AABA-77D2-1096574337CF}"/>
              </a:ext>
            </a:extLst>
          </p:cNvPr>
          <p:cNvSpPr txBox="1">
            <a:spLocks noChangeArrowheads="1"/>
          </p:cNvSpPr>
          <p:nvPr/>
        </p:nvSpPr>
        <p:spPr bwMode="auto">
          <a:xfrm>
            <a:off x="5170716" y="1517573"/>
            <a:ext cx="990600" cy="4967514"/>
          </a:xfrm>
          <a:prstGeom prst="rect">
            <a:avLst/>
          </a:prstGeom>
          <a:noFill/>
          <a:ln w="12700">
            <a:noFill/>
            <a:miter lim="800000"/>
            <a:headEnd/>
            <a:tailEnd/>
          </a:ln>
          <a:effectLst/>
        </p:spPr>
        <p:txBody>
          <a:bodyPr>
            <a:spAutoFit/>
          </a:bodyPr>
          <a:lstStyle/>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p:txBody>
      </p:sp>
      <p:sp>
        <p:nvSpPr>
          <p:cNvPr id="106" name="TextBox 105">
            <a:extLst>
              <a:ext uri="{FF2B5EF4-FFF2-40B4-BE49-F238E27FC236}">
                <a16:creationId xmlns:a16="http://schemas.microsoft.com/office/drawing/2014/main" id="{AB74A060-B63A-7914-9728-CB6631C85FA1}"/>
              </a:ext>
            </a:extLst>
          </p:cNvPr>
          <p:cNvSpPr txBox="1"/>
          <p:nvPr/>
        </p:nvSpPr>
        <p:spPr>
          <a:xfrm>
            <a:off x="783724" y="5361306"/>
            <a:ext cx="259315" cy="37430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5</a:t>
            </a:r>
          </a:p>
        </p:txBody>
      </p:sp>
      <p:sp>
        <p:nvSpPr>
          <p:cNvPr id="107" name="TextBox 106">
            <a:extLst>
              <a:ext uri="{FF2B5EF4-FFF2-40B4-BE49-F238E27FC236}">
                <a16:creationId xmlns:a16="http://schemas.microsoft.com/office/drawing/2014/main" id="{9B74546B-B218-B9B1-77EE-43BEFE913ECF}"/>
              </a:ext>
            </a:extLst>
          </p:cNvPr>
          <p:cNvSpPr txBox="1"/>
          <p:nvPr/>
        </p:nvSpPr>
        <p:spPr>
          <a:xfrm>
            <a:off x="1266458"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4</a:t>
            </a:r>
          </a:p>
        </p:txBody>
      </p:sp>
      <p:graphicFrame>
        <p:nvGraphicFramePr>
          <p:cNvPr id="130" name="Table 129">
            <a:extLst>
              <a:ext uri="{FF2B5EF4-FFF2-40B4-BE49-F238E27FC236}">
                <a16:creationId xmlns:a16="http://schemas.microsoft.com/office/drawing/2014/main" id="{4F365765-1895-75FC-6557-27B3E97F5F3C}"/>
              </a:ext>
            </a:extLst>
          </p:cNvPr>
          <p:cNvGraphicFramePr>
            <a:graphicFrameLocks noGrp="1"/>
          </p:cNvGraphicFramePr>
          <p:nvPr/>
        </p:nvGraphicFramePr>
        <p:xfrm>
          <a:off x="651088" y="5703216"/>
          <a:ext cx="3179151" cy="370840"/>
        </p:xfrm>
        <a:graphic>
          <a:graphicData uri="http://schemas.openxmlformats.org/drawingml/2006/table">
            <a:tbl>
              <a:tblPr firstRow="1" bandRow="1">
                <a:tableStyleId>{5940675A-B579-460E-94D1-54222C63F5DA}</a:tableStyleId>
              </a:tblPr>
              <a:tblGrid>
                <a:gridCol w="698740">
                  <a:extLst>
                    <a:ext uri="{9D8B030D-6E8A-4147-A177-3AD203B41FA5}">
                      <a16:colId xmlns:a16="http://schemas.microsoft.com/office/drawing/2014/main" val="492541661"/>
                    </a:ext>
                  </a:extLst>
                </a:gridCol>
                <a:gridCol w="1420694">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chemeClr val="tx1"/>
                          </a:solidFill>
                        </a:rPr>
                        <a:t>Index</a:t>
                      </a:r>
                      <a:endParaRPr lang="en-SE" b="0" dirty="0">
                        <a:solidFill>
                          <a:schemeClr val="tx1"/>
                        </a:solidFill>
                      </a:endParaRPr>
                    </a:p>
                  </a:txBody>
                  <a:tcPr/>
                </a:tc>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32" name="TextBox 131">
            <a:extLst>
              <a:ext uri="{FF2B5EF4-FFF2-40B4-BE49-F238E27FC236}">
                <a16:creationId xmlns:a16="http://schemas.microsoft.com/office/drawing/2014/main" id="{2571826D-7BE2-156F-7BD1-7F6362BF3C90}"/>
              </a:ext>
            </a:extLst>
          </p:cNvPr>
          <p:cNvSpPr txBox="1"/>
          <p:nvPr/>
        </p:nvSpPr>
        <p:spPr>
          <a:xfrm>
            <a:off x="1847999" y="5361306"/>
            <a:ext cx="28886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3</a:t>
            </a:r>
          </a:p>
        </p:txBody>
      </p:sp>
      <p:sp>
        <p:nvSpPr>
          <p:cNvPr id="140" name="TextBox 139">
            <a:extLst>
              <a:ext uri="{FF2B5EF4-FFF2-40B4-BE49-F238E27FC236}">
                <a16:creationId xmlns:a16="http://schemas.microsoft.com/office/drawing/2014/main" id="{EB97835B-C3C8-0BF5-58AE-292E38511830}"/>
              </a:ext>
            </a:extLst>
          </p:cNvPr>
          <p:cNvSpPr txBox="1"/>
          <p:nvPr/>
        </p:nvSpPr>
        <p:spPr>
          <a:xfrm>
            <a:off x="2330733"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2</a:t>
            </a:r>
          </a:p>
        </p:txBody>
      </p:sp>
      <p:sp>
        <p:nvSpPr>
          <p:cNvPr id="147" name="TextBox 146">
            <a:extLst>
              <a:ext uri="{FF2B5EF4-FFF2-40B4-BE49-F238E27FC236}">
                <a16:creationId xmlns:a16="http://schemas.microsoft.com/office/drawing/2014/main" id="{73F08FA7-37AA-BEB7-2612-141379C405D2}"/>
              </a:ext>
            </a:extLst>
          </p:cNvPr>
          <p:cNvSpPr txBox="1"/>
          <p:nvPr/>
        </p:nvSpPr>
        <p:spPr>
          <a:xfrm>
            <a:off x="2861805" y="5361306"/>
            <a:ext cx="28886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148" name="TextBox 147">
            <a:extLst>
              <a:ext uri="{FF2B5EF4-FFF2-40B4-BE49-F238E27FC236}">
                <a16:creationId xmlns:a16="http://schemas.microsoft.com/office/drawing/2014/main" id="{FD6E08CB-C0BC-D49A-BF4C-FB9DC12F6C0D}"/>
              </a:ext>
            </a:extLst>
          </p:cNvPr>
          <p:cNvSpPr txBox="1"/>
          <p:nvPr/>
        </p:nvSpPr>
        <p:spPr>
          <a:xfrm>
            <a:off x="3344539"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0</a:t>
            </a:r>
          </a:p>
        </p:txBody>
      </p:sp>
      <p:grpSp>
        <p:nvGrpSpPr>
          <p:cNvPr id="185" name="Group 184">
            <a:extLst>
              <a:ext uri="{FF2B5EF4-FFF2-40B4-BE49-F238E27FC236}">
                <a16:creationId xmlns:a16="http://schemas.microsoft.com/office/drawing/2014/main" id="{DB9ED48D-E50F-7769-8EDD-88A515EB7C3C}"/>
              </a:ext>
            </a:extLst>
          </p:cNvPr>
          <p:cNvGrpSpPr/>
          <p:nvPr/>
        </p:nvGrpSpPr>
        <p:grpSpPr>
          <a:xfrm>
            <a:off x="1045030" y="1709036"/>
            <a:ext cx="3213581" cy="1362588"/>
            <a:chOff x="1045030" y="1709036"/>
            <a:chExt cx="3213581" cy="1362588"/>
          </a:xfrm>
        </p:grpSpPr>
        <p:sp>
          <p:nvSpPr>
            <p:cNvPr id="95" name="TextBox 94">
              <a:extLst>
                <a:ext uri="{FF2B5EF4-FFF2-40B4-BE49-F238E27FC236}">
                  <a16:creationId xmlns:a16="http://schemas.microsoft.com/office/drawing/2014/main" id="{F5F1F237-ADC1-5573-697B-37C252DE13FB}"/>
                </a:ext>
              </a:extLst>
            </p:cNvPr>
            <p:cNvSpPr txBox="1"/>
            <p:nvPr/>
          </p:nvSpPr>
          <p:spPr>
            <a:xfrm>
              <a:off x="1045030" y="2697086"/>
              <a:ext cx="301686" cy="369332"/>
            </a:xfrm>
            <a:prstGeom prst="rect">
              <a:avLst/>
            </a:prstGeom>
            <a:noFill/>
          </p:spPr>
          <p:txBody>
            <a:bodyPr wrap="non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p>
          </p:txBody>
        </p:sp>
        <p:grpSp>
          <p:nvGrpSpPr>
            <p:cNvPr id="170" name="Group 169">
              <a:extLst>
                <a:ext uri="{FF2B5EF4-FFF2-40B4-BE49-F238E27FC236}">
                  <a16:creationId xmlns:a16="http://schemas.microsoft.com/office/drawing/2014/main" id="{B0CC81DA-9FEA-CDE5-ABD6-A35AC71E55AD}"/>
                </a:ext>
              </a:extLst>
            </p:cNvPr>
            <p:cNvGrpSpPr/>
            <p:nvPr/>
          </p:nvGrpSpPr>
          <p:grpSpPr>
            <a:xfrm>
              <a:off x="2184855" y="1709036"/>
              <a:ext cx="2073756" cy="1328640"/>
              <a:chOff x="2184855" y="1709036"/>
              <a:chExt cx="2073756" cy="1328640"/>
            </a:xfrm>
          </p:grpSpPr>
          <p:sp>
            <p:nvSpPr>
              <p:cNvPr id="83" name="Rectangle 43" descr="5%">
                <a:extLst>
                  <a:ext uri="{FF2B5EF4-FFF2-40B4-BE49-F238E27FC236}">
                    <a16:creationId xmlns:a16="http://schemas.microsoft.com/office/drawing/2014/main" id="{41E0E747-3EAE-03E6-2351-9F02D7836816}"/>
                  </a:ext>
                </a:extLst>
              </p:cNvPr>
              <p:cNvSpPr>
                <a:spLocks noChangeArrowheads="1"/>
              </p:cNvSpPr>
              <p:nvPr/>
            </p:nvSpPr>
            <p:spPr bwMode="auto">
              <a:xfrm>
                <a:off x="2184855" y="2732877"/>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A[0]</a:t>
                </a:r>
              </a:p>
            </p:txBody>
          </p:sp>
          <p:sp>
            <p:nvSpPr>
              <p:cNvPr id="149" name="Line 71">
                <a:extLst>
                  <a:ext uri="{FF2B5EF4-FFF2-40B4-BE49-F238E27FC236}">
                    <a16:creationId xmlns:a16="http://schemas.microsoft.com/office/drawing/2014/main" id="{F1212A51-5627-80E9-B00D-1B392C1A7747}"/>
                  </a:ext>
                </a:extLst>
              </p:cNvPr>
              <p:cNvSpPr>
                <a:spLocks noChangeShapeType="1"/>
              </p:cNvSpPr>
              <p:nvPr/>
            </p:nvSpPr>
            <p:spPr bwMode="auto">
              <a:xfrm flipH="1">
                <a:off x="3191811" y="1709036"/>
                <a:ext cx="1066800" cy="1219200"/>
              </a:xfrm>
              <a:prstGeom prst="line">
                <a:avLst/>
              </a:prstGeom>
              <a:noFill/>
              <a:ln w="12700">
                <a:solidFill>
                  <a:schemeClr val="tx1"/>
                </a:solidFill>
                <a:round/>
                <a:headEnd type="none" w="med" len="med"/>
                <a:tailEnd type="none" w="med" len="me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79" name="TextBox 178">
              <a:extLst>
                <a:ext uri="{FF2B5EF4-FFF2-40B4-BE49-F238E27FC236}">
                  <a16:creationId xmlns:a16="http://schemas.microsoft.com/office/drawing/2014/main" id="{080F46F1-4CFC-BBBA-263F-98A5BFA3DC03}"/>
                </a:ext>
              </a:extLst>
            </p:cNvPr>
            <p:cNvSpPr txBox="1"/>
            <p:nvPr/>
          </p:nvSpPr>
          <p:spPr>
            <a:xfrm>
              <a:off x="1504650" y="2702292"/>
              <a:ext cx="535724" cy="369332"/>
            </a:xfrm>
            <a:prstGeom prst="rect">
              <a:avLst/>
            </a:prstGeom>
            <a:noFill/>
          </p:spPr>
          <p:txBody>
            <a:bodyPr wrap="non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000</a:t>
              </a:r>
            </a:p>
          </p:txBody>
        </p:sp>
      </p:grpSp>
      <p:grpSp>
        <p:nvGrpSpPr>
          <p:cNvPr id="186" name="Group 185">
            <a:extLst>
              <a:ext uri="{FF2B5EF4-FFF2-40B4-BE49-F238E27FC236}">
                <a16:creationId xmlns:a16="http://schemas.microsoft.com/office/drawing/2014/main" id="{C74054B5-C582-8400-83E6-CC1121BAAB12}"/>
              </a:ext>
            </a:extLst>
          </p:cNvPr>
          <p:cNvGrpSpPr/>
          <p:nvPr/>
        </p:nvGrpSpPr>
        <p:grpSpPr>
          <a:xfrm>
            <a:off x="1045030" y="2013975"/>
            <a:ext cx="3181283" cy="1707634"/>
            <a:chOff x="1045030" y="2013975"/>
            <a:chExt cx="3181283" cy="1707634"/>
          </a:xfrm>
        </p:grpSpPr>
        <p:sp>
          <p:nvSpPr>
            <p:cNvPr id="97" name="TextBox 96">
              <a:extLst>
                <a:ext uri="{FF2B5EF4-FFF2-40B4-BE49-F238E27FC236}">
                  <a16:creationId xmlns:a16="http://schemas.microsoft.com/office/drawing/2014/main" id="{FD2C1203-6810-DF74-B75C-40D2AC5AC6E9}"/>
                </a:ext>
              </a:extLst>
            </p:cNvPr>
            <p:cNvSpPr txBox="1"/>
            <p:nvPr/>
          </p:nvSpPr>
          <p:spPr>
            <a:xfrm>
              <a:off x="1045030" y="3316648"/>
              <a:ext cx="30168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p>
          </p:txBody>
        </p:sp>
        <p:grpSp>
          <p:nvGrpSpPr>
            <p:cNvPr id="171" name="Group 170">
              <a:extLst>
                <a:ext uri="{FF2B5EF4-FFF2-40B4-BE49-F238E27FC236}">
                  <a16:creationId xmlns:a16="http://schemas.microsoft.com/office/drawing/2014/main" id="{4B1FA9A8-7F6E-5668-D490-3A49D9D0C3A5}"/>
                </a:ext>
              </a:extLst>
            </p:cNvPr>
            <p:cNvGrpSpPr/>
            <p:nvPr/>
          </p:nvGrpSpPr>
          <p:grpSpPr>
            <a:xfrm>
              <a:off x="2188030" y="2013975"/>
              <a:ext cx="2038283" cy="1639911"/>
              <a:chOff x="2188030" y="2013975"/>
              <a:chExt cx="2038283" cy="1639911"/>
            </a:xfrm>
          </p:grpSpPr>
          <p:sp>
            <p:nvSpPr>
              <p:cNvPr id="85" name="Rectangle 43" descr="5%">
                <a:extLst>
                  <a:ext uri="{FF2B5EF4-FFF2-40B4-BE49-F238E27FC236}">
                    <a16:creationId xmlns:a16="http://schemas.microsoft.com/office/drawing/2014/main" id="{738CB337-9559-A48F-39B8-8D3FEC245CA2}"/>
                  </a:ext>
                </a:extLst>
              </p:cNvPr>
              <p:cNvSpPr>
                <a:spLocks noChangeArrowheads="1"/>
              </p:cNvSpPr>
              <p:nvPr/>
            </p:nvSpPr>
            <p:spPr bwMode="auto">
              <a:xfrm>
                <a:off x="2188030" y="3349087"/>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A[1]</a:t>
                </a:r>
              </a:p>
            </p:txBody>
          </p:sp>
          <p:sp>
            <p:nvSpPr>
              <p:cNvPr id="151" name="Line 71">
                <a:extLst>
                  <a:ext uri="{FF2B5EF4-FFF2-40B4-BE49-F238E27FC236}">
                    <a16:creationId xmlns:a16="http://schemas.microsoft.com/office/drawing/2014/main" id="{5A4A69FA-4753-830D-900D-F46CBC0DA159}"/>
                  </a:ext>
                </a:extLst>
              </p:cNvPr>
              <p:cNvSpPr>
                <a:spLocks noChangeShapeType="1"/>
              </p:cNvSpPr>
              <p:nvPr/>
            </p:nvSpPr>
            <p:spPr bwMode="auto">
              <a:xfrm flipH="1">
                <a:off x="3172027" y="2013975"/>
                <a:ext cx="1054286" cy="1507583"/>
              </a:xfrm>
              <a:prstGeom prst="line">
                <a:avLst/>
              </a:prstGeom>
              <a:noFill/>
              <a:ln w="12700">
                <a:solidFill>
                  <a:schemeClr val="tx1"/>
                </a:solidFill>
                <a:round/>
                <a:headEnd type="none" w="med" len="med"/>
                <a:tailEnd type="none" w="med" len="me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83" name="TextBox 182">
              <a:extLst>
                <a:ext uri="{FF2B5EF4-FFF2-40B4-BE49-F238E27FC236}">
                  <a16:creationId xmlns:a16="http://schemas.microsoft.com/office/drawing/2014/main" id="{20DE91E7-C71C-F751-E295-62F95B486C5E}"/>
                </a:ext>
              </a:extLst>
            </p:cNvPr>
            <p:cNvSpPr txBox="1"/>
            <p:nvPr/>
          </p:nvSpPr>
          <p:spPr>
            <a:xfrm>
              <a:off x="1504650" y="3352277"/>
              <a:ext cx="53572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001</a:t>
              </a:r>
            </a:p>
          </p:txBody>
        </p:sp>
      </p:grpSp>
      <p:grpSp>
        <p:nvGrpSpPr>
          <p:cNvPr id="191" name="Group 190">
            <a:extLst>
              <a:ext uri="{FF2B5EF4-FFF2-40B4-BE49-F238E27FC236}">
                <a16:creationId xmlns:a16="http://schemas.microsoft.com/office/drawing/2014/main" id="{9D3F4C5E-0C82-DA6B-9B9B-18357224DD6A}"/>
              </a:ext>
            </a:extLst>
          </p:cNvPr>
          <p:cNvGrpSpPr/>
          <p:nvPr/>
        </p:nvGrpSpPr>
        <p:grpSpPr>
          <a:xfrm>
            <a:off x="1504650" y="2587283"/>
            <a:ext cx="2702277" cy="1098697"/>
            <a:chOff x="1504650" y="4230722"/>
            <a:chExt cx="2702277" cy="1098697"/>
          </a:xfrm>
        </p:grpSpPr>
        <p:grpSp>
          <p:nvGrpSpPr>
            <p:cNvPr id="178" name="Group 177">
              <a:extLst>
                <a:ext uri="{FF2B5EF4-FFF2-40B4-BE49-F238E27FC236}">
                  <a16:creationId xmlns:a16="http://schemas.microsoft.com/office/drawing/2014/main" id="{EE472E1A-783F-DA87-4E41-90E4B9EC1133}"/>
                </a:ext>
              </a:extLst>
            </p:cNvPr>
            <p:cNvGrpSpPr/>
            <p:nvPr/>
          </p:nvGrpSpPr>
          <p:grpSpPr>
            <a:xfrm>
              <a:off x="2183411" y="4230722"/>
              <a:ext cx="2023516" cy="1067264"/>
              <a:chOff x="2034750" y="4149158"/>
              <a:chExt cx="2023516" cy="1067264"/>
            </a:xfrm>
          </p:grpSpPr>
          <p:sp>
            <p:nvSpPr>
              <p:cNvPr id="168" name="Rectangle 43" descr="5%">
                <a:extLst>
                  <a:ext uri="{FF2B5EF4-FFF2-40B4-BE49-F238E27FC236}">
                    <a16:creationId xmlns:a16="http://schemas.microsoft.com/office/drawing/2014/main" id="{B8076AB4-A2F2-6ED5-03B0-1913845FFD75}"/>
                  </a:ext>
                </a:extLst>
              </p:cNvPr>
              <p:cNvSpPr>
                <a:spLocks noChangeArrowheads="1"/>
              </p:cNvSpPr>
              <p:nvPr/>
            </p:nvSpPr>
            <p:spPr bwMode="auto">
              <a:xfrm>
                <a:off x="2034750" y="491162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A[3]</a:t>
                </a:r>
              </a:p>
            </p:txBody>
          </p:sp>
          <p:sp>
            <p:nvSpPr>
              <p:cNvPr id="169" name="Line 71">
                <a:extLst>
                  <a:ext uri="{FF2B5EF4-FFF2-40B4-BE49-F238E27FC236}">
                    <a16:creationId xmlns:a16="http://schemas.microsoft.com/office/drawing/2014/main" id="{B433552C-305F-0E3D-99E6-371D14985D93}"/>
                  </a:ext>
                </a:extLst>
              </p:cNvPr>
              <p:cNvSpPr>
                <a:spLocks noChangeShapeType="1"/>
              </p:cNvSpPr>
              <p:nvPr/>
            </p:nvSpPr>
            <p:spPr bwMode="auto">
              <a:xfrm flipH="1">
                <a:off x="3041706" y="4149158"/>
                <a:ext cx="1016560" cy="957824"/>
              </a:xfrm>
              <a:prstGeom prst="line">
                <a:avLst/>
              </a:prstGeom>
              <a:noFill/>
              <a:ln w="12700">
                <a:solidFill>
                  <a:schemeClr val="tx1"/>
                </a:solidFill>
                <a:round/>
                <a:headEnd type="none" w="med" len="med"/>
                <a:tailEnd type="none" w="med" len="me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0" name="TextBox 189">
              <a:extLst>
                <a:ext uri="{FF2B5EF4-FFF2-40B4-BE49-F238E27FC236}">
                  <a16:creationId xmlns:a16="http://schemas.microsoft.com/office/drawing/2014/main" id="{8D4A9C89-136A-D42C-5CEB-E6AA11798188}"/>
                </a:ext>
              </a:extLst>
            </p:cNvPr>
            <p:cNvSpPr txBox="1"/>
            <p:nvPr/>
          </p:nvSpPr>
          <p:spPr>
            <a:xfrm>
              <a:off x="1504650" y="4960087"/>
              <a:ext cx="535724" cy="369332"/>
            </a:xfrm>
            <a:prstGeom prst="rect">
              <a:avLst/>
            </a:prstGeom>
            <a:solidFill>
              <a:schemeClr val="bg1"/>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011</a:t>
              </a:r>
            </a:p>
          </p:txBody>
        </p:sp>
      </p:grpSp>
      <p:grpSp>
        <p:nvGrpSpPr>
          <p:cNvPr id="189" name="Group 188">
            <a:extLst>
              <a:ext uri="{FF2B5EF4-FFF2-40B4-BE49-F238E27FC236}">
                <a16:creationId xmlns:a16="http://schemas.microsoft.com/office/drawing/2014/main" id="{A18C0B7C-85DA-36E5-0DB5-C4732A7CBFA3}"/>
              </a:ext>
            </a:extLst>
          </p:cNvPr>
          <p:cNvGrpSpPr/>
          <p:nvPr/>
        </p:nvGrpSpPr>
        <p:grpSpPr>
          <a:xfrm>
            <a:off x="1472506" y="2283996"/>
            <a:ext cx="2768334" cy="798166"/>
            <a:chOff x="1527485" y="3925975"/>
            <a:chExt cx="2768334" cy="798166"/>
          </a:xfrm>
        </p:grpSpPr>
        <p:grpSp>
          <p:nvGrpSpPr>
            <p:cNvPr id="172" name="Group 171">
              <a:extLst>
                <a:ext uri="{FF2B5EF4-FFF2-40B4-BE49-F238E27FC236}">
                  <a16:creationId xmlns:a16="http://schemas.microsoft.com/office/drawing/2014/main" id="{20A146E8-16DA-2CF8-A889-4CEAA5F72F23}"/>
                </a:ext>
              </a:extLst>
            </p:cNvPr>
            <p:cNvGrpSpPr/>
            <p:nvPr/>
          </p:nvGrpSpPr>
          <p:grpSpPr>
            <a:xfrm>
              <a:off x="2239407" y="3925975"/>
              <a:ext cx="2056412" cy="742287"/>
              <a:chOff x="2034750" y="3919361"/>
              <a:chExt cx="2056412" cy="742287"/>
            </a:xfrm>
          </p:grpSpPr>
          <p:sp>
            <p:nvSpPr>
              <p:cNvPr id="152" name="Rectangle 43" descr="5%">
                <a:extLst>
                  <a:ext uri="{FF2B5EF4-FFF2-40B4-BE49-F238E27FC236}">
                    <a16:creationId xmlns:a16="http://schemas.microsoft.com/office/drawing/2014/main" id="{44E5D150-E067-844A-EFBB-05E365E2A5C1}"/>
                  </a:ext>
                </a:extLst>
              </p:cNvPr>
              <p:cNvSpPr>
                <a:spLocks noChangeArrowheads="1"/>
              </p:cNvSpPr>
              <p:nvPr/>
            </p:nvSpPr>
            <p:spPr bwMode="auto">
              <a:xfrm>
                <a:off x="2034750" y="435684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A[2]</a:t>
                </a:r>
              </a:p>
            </p:txBody>
          </p:sp>
          <p:sp>
            <p:nvSpPr>
              <p:cNvPr id="167" name="Line 71">
                <a:extLst>
                  <a:ext uri="{FF2B5EF4-FFF2-40B4-BE49-F238E27FC236}">
                    <a16:creationId xmlns:a16="http://schemas.microsoft.com/office/drawing/2014/main" id="{08F7B723-F218-F34E-CBE0-8B149F1BC2A9}"/>
                  </a:ext>
                </a:extLst>
              </p:cNvPr>
              <p:cNvSpPr>
                <a:spLocks noChangeShapeType="1"/>
              </p:cNvSpPr>
              <p:nvPr/>
            </p:nvSpPr>
            <p:spPr bwMode="auto">
              <a:xfrm flipH="1">
                <a:off x="3031018" y="3919361"/>
                <a:ext cx="1060144" cy="588947"/>
              </a:xfrm>
              <a:prstGeom prst="line">
                <a:avLst/>
              </a:prstGeom>
              <a:noFill/>
              <a:ln w="12700">
                <a:solidFill>
                  <a:schemeClr val="tx1"/>
                </a:solidFill>
                <a:round/>
                <a:headEnd type="none" w="med" len="med"/>
                <a:tailEnd type="none" w="med" len="me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88" name="TextBox 187">
              <a:extLst>
                <a:ext uri="{FF2B5EF4-FFF2-40B4-BE49-F238E27FC236}">
                  <a16:creationId xmlns:a16="http://schemas.microsoft.com/office/drawing/2014/main" id="{C43A2DD2-915E-6AB0-67D7-D6EDDF3658CD}"/>
                </a:ext>
              </a:extLst>
            </p:cNvPr>
            <p:cNvSpPr txBox="1"/>
            <p:nvPr/>
          </p:nvSpPr>
          <p:spPr>
            <a:xfrm>
              <a:off x="1527485" y="4354809"/>
              <a:ext cx="535724" cy="369332"/>
            </a:xfrm>
            <a:prstGeom prst="rect">
              <a:avLst/>
            </a:prstGeom>
            <a:solidFill>
              <a:schemeClr val="bg1"/>
            </a:solidFill>
            <a:ln>
              <a:solidFill>
                <a:schemeClr val="bg1"/>
              </a:solidFill>
            </a:ln>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010</a:t>
              </a:r>
            </a:p>
          </p:txBody>
        </p:sp>
      </p:grpSp>
      <p:sp>
        <p:nvSpPr>
          <p:cNvPr id="3" name="Slide Number Placeholder 5">
            <a:extLst>
              <a:ext uri="{FF2B5EF4-FFF2-40B4-BE49-F238E27FC236}">
                <a16:creationId xmlns:a16="http://schemas.microsoft.com/office/drawing/2014/main" id="{7145F53B-DE94-60F4-2690-FAA1D3D58EEC}"/>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a:t>
            </a:fld>
            <a:endParaRPr kumimoji="0" lang="en-US"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88334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85"/>
                                        </p:tgtEl>
                                        <p:attrNameLst>
                                          <p:attrName>style.visibility</p:attrName>
                                        </p:attrNameLst>
                                      </p:cBhvr>
                                      <p:to>
                                        <p:strVal val="visible"/>
                                      </p:to>
                                    </p:set>
                                    <p:animEffect transition="in" filter="wipe(right)">
                                      <p:cBhvr>
                                        <p:cTn id="7" dur="500"/>
                                        <p:tgtEl>
                                          <p:spTgt spid="18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86"/>
                                        </p:tgtEl>
                                        <p:attrNameLst>
                                          <p:attrName>style.visibility</p:attrName>
                                        </p:attrNameLst>
                                      </p:cBhvr>
                                      <p:to>
                                        <p:strVal val="visible"/>
                                      </p:to>
                                    </p:set>
                                    <p:animEffect transition="in" filter="wipe(right)">
                                      <p:cBhvr>
                                        <p:cTn id="12" dur="500"/>
                                        <p:tgtEl>
                                          <p:spTgt spid="18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89"/>
                                        </p:tgtEl>
                                        <p:attrNameLst>
                                          <p:attrName>style.visibility</p:attrName>
                                        </p:attrNameLst>
                                      </p:cBhvr>
                                      <p:to>
                                        <p:strVal val="visible"/>
                                      </p:to>
                                    </p:set>
                                    <p:animEffect transition="in" filter="wipe(right)">
                                      <p:cBhvr>
                                        <p:cTn id="17" dur="500"/>
                                        <p:tgtEl>
                                          <p:spTgt spid="18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91"/>
                                        </p:tgtEl>
                                        <p:attrNameLst>
                                          <p:attrName>style.visibility</p:attrName>
                                        </p:attrNameLst>
                                      </p:cBhvr>
                                      <p:to>
                                        <p:strVal val="visible"/>
                                      </p:to>
                                    </p:set>
                                    <p:animEffect transition="in" filter="wipe(right)">
                                      <p:cBhvr>
                                        <p:cTn id="22"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CCFA5-979E-05BB-4EB2-38EB7AEEA54D}"/>
            </a:ext>
          </a:extLst>
        </p:cNvPr>
        <p:cNvGrpSpPr/>
        <p:nvPr/>
      </p:nvGrpSpPr>
      <p:grpSpPr>
        <a:xfrm>
          <a:off x="0" y="0"/>
          <a:ext cx="0" cy="0"/>
          <a:chOff x="0" y="0"/>
          <a:chExt cx="0" cy="0"/>
        </a:xfrm>
      </p:grpSpPr>
      <p:sp>
        <p:nvSpPr>
          <p:cNvPr id="1660930" name="Rectangle 2">
            <a:extLst>
              <a:ext uri="{FF2B5EF4-FFF2-40B4-BE49-F238E27FC236}">
                <a16:creationId xmlns:a16="http://schemas.microsoft.com/office/drawing/2014/main" id="{EE486258-BF2D-65A7-3283-0A498107C0A4}"/>
              </a:ext>
            </a:extLst>
          </p:cNvPr>
          <p:cNvSpPr>
            <a:spLocks noGrp="1" noChangeArrowheads="1"/>
          </p:cNvSpPr>
          <p:nvPr>
            <p:ph type="title"/>
          </p:nvPr>
        </p:nvSpPr>
        <p:spPr>
          <a:xfrm>
            <a:off x="1981200" y="274638"/>
            <a:ext cx="8763000" cy="868362"/>
          </a:xfrm>
        </p:spPr>
        <p:txBody>
          <a:bodyPr>
            <a:normAutofit/>
          </a:bodyPr>
          <a:lstStyle/>
          <a:p>
            <a:pPr>
              <a:lnSpc>
                <a:spcPct val="85000"/>
              </a:lnSpc>
            </a:pPr>
            <a:r>
              <a:rPr lang="en-US" dirty="0"/>
              <a:t>FA Cache w/ Tag-in-the-Middle</a:t>
            </a:r>
          </a:p>
        </p:txBody>
      </p:sp>
      <p:grpSp>
        <p:nvGrpSpPr>
          <p:cNvPr id="2" name="Group 3">
            <a:extLst>
              <a:ext uri="{FF2B5EF4-FFF2-40B4-BE49-F238E27FC236}">
                <a16:creationId xmlns:a16="http://schemas.microsoft.com/office/drawing/2014/main" id="{3AA889F0-5BC7-60FA-0B64-6A3E07D8A45B}"/>
              </a:ext>
            </a:extLst>
          </p:cNvPr>
          <p:cNvGrpSpPr>
            <a:grpSpLocks/>
          </p:cNvGrpSpPr>
          <p:nvPr/>
        </p:nvGrpSpPr>
        <p:grpSpPr bwMode="auto">
          <a:xfrm>
            <a:off x="3733800" y="2565390"/>
            <a:ext cx="990600" cy="1219200"/>
            <a:chOff x="1344" y="1056"/>
            <a:chExt cx="624" cy="768"/>
          </a:xfrm>
        </p:grpSpPr>
        <p:sp>
          <p:nvSpPr>
            <p:cNvPr id="1660932" name="Rectangle 4">
              <a:extLst>
                <a:ext uri="{FF2B5EF4-FFF2-40B4-BE49-F238E27FC236}">
                  <a16:creationId xmlns:a16="http://schemas.microsoft.com/office/drawing/2014/main" id="{BA92B53E-E3F5-5633-3AF9-E830431AAA47}"/>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3" name="Line 5">
              <a:extLst>
                <a:ext uri="{FF2B5EF4-FFF2-40B4-BE49-F238E27FC236}">
                  <a16:creationId xmlns:a16="http://schemas.microsoft.com/office/drawing/2014/main" id="{B38CEA7C-0F6E-439B-3D6F-755E790BA68A}"/>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4" name="Line 6">
              <a:extLst>
                <a:ext uri="{FF2B5EF4-FFF2-40B4-BE49-F238E27FC236}">
                  <a16:creationId xmlns:a16="http://schemas.microsoft.com/office/drawing/2014/main" id="{776244A4-C0BC-6B6F-42EF-E4C90D26D81D}"/>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5" name="Line 7">
              <a:extLst>
                <a:ext uri="{FF2B5EF4-FFF2-40B4-BE49-F238E27FC236}">
                  <a16:creationId xmlns:a16="http://schemas.microsoft.com/office/drawing/2014/main" id="{63658683-1B70-FB9C-258B-2EDB95F3CC63}"/>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60936" name="Line 8">
            <a:extLst>
              <a:ext uri="{FF2B5EF4-FFF2-40B4-BE49-F238E27FC236}">
                <a16:creationId xmlns:a16="http://schemas.microsoft.com/office/drawing/2014/main" id="{C1DC15DA-A14B-8FA8-AEDD-9711EECDB262}"/>
              </a:ext>
            </a:extLst>
          </p:cNvPr>
          <p:cNvSpPr>
            <a:spLocks noChangeShapeType="1"/>
          </p:cNvSpPr>
          <p:nvPr/>
        </p:nvSpPr>
        <p:spPr bwMode="auto">
          <a:xfrm>
            <a:off x="5786610" y="19557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7" name="Line 9">
            <a:extLst>
              <a:ext uri="{FF2B5EF4-FFF2-40B4-BE49-F238E27FC236}">
                <a16:creationId xmlns:a16="http://schemas.microsoft.com/office/drawing/2014/main" id="{9D1F15A3-9A43-0654-6978-C9D61E52EDFF}"/>
              </a:ext>
            </a:extLst>
          </p:cNvPr>
          <p:cNvSpPr>
            <a:spLocks noChangeShapeType="1"/>
          </p:cNvSpPr>
          <p:nvPr/>
        </p:nvSpPr>
        <p:spPr bwMode="auto">
          <a:xfrm>
            <a:off x="5786610" y="16509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8" name="Line 10">
            <a:extLst>
              <a:ext uri="{FF2B5EF4-FFF2-40B4-BE49-F238E27FC236}">
                <a16:creationId xmlns:a16="http://schemas.microsoft.com/office/drawing/2014/main" id="{A6333677-3209-795D-D1A2-EFF11130D972}"/>
              </a:ext>
            </a:extLst>
          </p:cNvPr>
          <p:cNvSpPr>
            <a:spLocks noChangeShapeType="1"/>
          </p:cNvSpPr>
          <p:nvPr/>
        </p:nvSpPr>
        <p:spPr bwMode="auto">
          <a:xfrm>
            <a:off x="5786610" y="22605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9" name="Line 11">
            <a:extLst>
              <a:ext uri="{FF2B5EF4-FFF2-40B4-BE49-F238E27FC236}">
                <a16:creationId xmlns:a16="http://schemas.microsoft.com/office/drawing/2014/main" id="{0C236A8A-2F03-2E2B-B790-78E10B9DD42B}"/>
              </a:ext>
            </a:extLst>
          </p:cNvPr>
          <p:cNvSpPr>
            <a:spLocks noChangeShapeType="1"/>
          </p:cNvSpPr>
          <p:nvPr/>
        </p:nvSpPr>
        <p:spPr bwMode="auto">
          <a:xfrm>
            <a:off x="5786610" y="1346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42" name="Line 14">
            <a:extLst>
              <a:ext uri="{FF2B5EF4-FFF2-40B4-BE49-F238E27FC236}">
                <a16:creationId xmlns:a16="http://schemas.microsoft.com/office/drawing/2014/main" id="{96574005-5E43-A53C-E207-FD3B0C8298E4}"/>
              </a:ext>
            </a:extLst>
          </p:cNvPr>
          <p:cNvSpPr>
            <a:spLocks noChangeShapeType="1"/>
          </p:cNvSpPr>
          <p:nvPr/>
        </p:nvSpPr>
        <p:spPr bwMode="auto">
          <a:xfrm flipH="1" flipV="1">
            <a:off x="5786610" y="56133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43" name="Line 15">
            <a:extLst>
              <a:ext uri="{FF2B5EF4-FFF2-40B4-BE49-F238E27FC236}">
                <a16:creationId xmlns:a16="http://schemas.microsoft.com/office/drawing/2014/main" id="{D0157F85-20B8-5002-F34F-018D15E052A8}"/>
              </a:ext>
            </a:extLst>
          </p:cNvPr>
          <p:cNvSpPr>
            <a:spLocks noChangeShapeType="1"/>
          </p:cNvSpPr>
          <p:nvPr/>
        </p:nvSpPr>
        <p:spPr bwMode="auto">
          <a:xfrm flipH="1" flipV="1">
            <a:off x="5786610" y="5918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44" name="Line 16">
            <a:extLst>
              <a:ext uri="{FF2B5EF4-FFF2-40B4-BE49-F238E27FC236}">
                <a16:creationId xmlns:a16="http://schemas.microsoft.com/office/drawing/2014/main" id="{8A22F512-8F34-6460-EDEB-6B45E1600BF6}"/>
              </a:ext>
            </a:extLst>
          </p:cNvPr>
          <p:cNvSpPr>
            <a:spLocks noChangeShapeType="1"/>
          </p:cNvSpPr>
          <p:nvPr/>
        </p:nvSpPr>
        <p:spPr bwMode="auto">
          <a:xfrm flipH="1" flipV="1">
            <a:off x="5786610" y="53085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51" name="Text Box 23">
            <a:extLst>
              <a:ext uri="{FF2B5EF4-FFF2-40B4-BE49-F238E27FC236}">
                <a16:creationId xmlns:a16="http://schemas.microsoft.com/office/drawing/2014/main" id="{F7DF47AF-6207-2C12-434F-652B43A7EB23}"/>
              </a:ext>
            </a:extLst>
          </p:cNvPr>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Cache</a:t>
            </a:r>
          </a:p>
        </p:txBody>
      </p:sp>
      <p:sp>
        <p:nvSpPr>
          <p:cNvPr id="1660953" name="Text Box 25">
            <a:extLst>
              <a:ext uri="{FF2B5EF4-FFF2-40B4-BE49-F238E27FC236}">
                <a16:creationId xmlns:a16="http://schemas.microsoft.com/office/drawing/2014/main" id="{F1A6048F-54FA-A28F-FB14-C0F435988C47}"/>
              </a:ext>
            </a:extLst>
          </p:cNvPr>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Main Memory</a:t>
            </a:r>
          </a:p>
        </p:txBody>
      </p:sp>
      <p:sp>
        <p:nvSpPr>
          <p:cNvPr id="1660955" name="Line 27">
            <a:extLst>
              <a:ext uri="{FF2B5EF4-FFF2-40B4-BE49-F238E27FC236}">
                <a16:creationId xmlns:a16="http://schemas.microsoft.com/office/drawing/2014/main" id="{2452C593-BCAB-FFCD-F522-9C4D01809017}"/>
              </a:ext>
            </a:extLst>
          </p:cNvPr>
          <p:cNvSpPr>
            <a:spLocks noChangeShapeType="1"/>
          </p:cNvSpPr>
          <p:nvPr/>
        </p:nvSpPr>
        <p:spPr bwMode="auto">
          <a:xfrm>
            <a:off x="5786610" y="25653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56" name="Line 28">
            <a:extLst>
              <a:ext uri="{FF2B5EF4-FFF2-40B4-BE49-F238E27FC236}">
                <a16:creationId xmlns:a16="http://schemas.microsoft.com/office/drawing/2014/main" id="{C01100CF-6D97-21F0-DE1D-A731F8719912}"/>
              </a:ext>
            </a:extLst>
          </p:cNvPr>
          <p:cNvSpPr>
            <a:spLocks noChangeShapeType="1"/>
          </p:cNvSpPr>
          <p:nvPr/>
        </p:nvSpPr>
        <p:spPr bwMode="auto">
          <a:xfrm>
            <a:off x="5786610" y="2870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57" name="Line 29">
            <a:extLst>
              <a:ext uri="{FF2B5EF4-FFF2-40B4-BE49-F238E27FC236}">
                <a16:creationId xmlns:a16="http://schemas.microsoft.com/office/drawing/2014/main" id="{33917748-AFC2-6DB6-14D0-17E9C0360EDA}"/>
              </a:ext>
            </a:extLst>
          </p:cNvPr>
          <p:cNvSpPr>
            <a:spLocks noChangeShapeType="1"/>
          </p:cNvSpPr>
          <p:nvPr/>
        </p:nvSpPr>
        <p:spPr bwMode="auto">
          <a:xfrm>
            <a:off x="5786610" y="31749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58" name="Line 30">
            <a:extLst>
              <a:ext uri="{FF2B5EF4-FFF2-40B4-BE49-F238E27FC236}">
                <a16:creationId xmlns:a16="http://schemas.microsoft.com/office/drawing/2014/main" id="{528764E0-E3CD-0BE2-B0A0-E27F217EC23B}"/>
              </a:ext>
            </a:extLst>
          </p:cNvPr>
          <p:cNvSpPr>
            <a:spLocks noChangeShapeType="1"/>
          </p:cNvSpPr>
          <p:nvPr/>
        </p:nvSpPr>
        <p:spPr bwMode="auto">
          <a:xfrm>
            <a:off x="5786610" y="34797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59" name="Line 31">
            <a:extLst>
              <a:ext uri="{FF2B5EF4-FFF2-40B4-BE49-F238E27FC236}">
                <a16:creationId xmlns:a16="http://schemas.microsoft.com/office/drawing/2014/main" id="{4FA76666-EC6F-938D-CEDC-2C4A6700E43A}"/>
              </a:ext>
            </a:extLst>
          </p:cNvPr>
          <p:cNvSpPr>
            <a:spLocks noChangeShapeType="1"/>
          </p:cNvSpPr>
          <p:nvPr/>
        </p:nvSpPr>
        <p:spPr bwMode="auto">
          <a:xfrm>
            <a:off x="5786610" y="37845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0" name="Line 32">
            <a:extLst>
              <a:ext uri="{FF2B5EF4-FFF2-40B4-BE49-F238E27FC236}">
                <a16:creationId xmlns:a16="http://schemas.microsoft.com/office/drawing/2014/main" id="{8BC27904-5E2B-712A-BD60-C7C33A69E597}"/>
              </a:ext>
            </a:extLst>
          </p:cNvPr>
          <p:cNvSpPr>
            <a:spLocks noChangeShapeType="1"/>
          </p:cNvSpPr>
          <p:nvPr/>
        </p:nvSpPr>
        <p:spPr bwMode="auto">
          <a:xfrm>
            <a:off x="5786610" y="40893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1" name="Line 33">
            <a:extLst>
              <a:ext uri="{FF2B5EF4-FFF2-40B4-BE49-F238E27FC236}">
                <a16:creationId xmlns:a16="http://schemas.microsoft.com/office/drawing/2014/main" id="{02E35A5F-3C86-EBD7-EB92-7CA4F08093CE}"/>
              </a:ext>
            </a:extLst>
          </p:cNvPr>
          <p:cNvSpPr>
            <a:spLocks noChangeShapeType="1"/>
          </p:cNvSpPr>
          <p:nvPr/>
        </p:nvSpPr>
        <p:spPr bwMode="auto">
          <a:xfrm>
            <a:off x="5786610" y="50037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2" name="Line 34">
            <a:extLst>
              <a:ext uri="{FF2B5EF4-FFF2-40B4-BE49-F238E27FC236}">
                <a16:creationId xmlns:a16="http://schemas.microsoft.com/office/drawing/2014/main" id="{1CF3FD5D-71AC-632E-13C4-7AF8B81DED99}"/>
              </a:ext>
            </a:extLst>
          </p:cNvPr>
          <p:cNvSpPr>
            <a:spLocks noChangeShapeType="1"/>
          </p:cNvSpPr>
          <p:nvPr/>
        </p:nvSpPr>
        <p:spPr bwMode="auto">
          <a:xfrm>
            <a:off x="5786610" y="4394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3" name="Line 35">
            <a:extLst>
              <a:ext uri="{FF2B5EF4-FFF2-40B4-BE49-F238E27FC236}">
                <a16:creationId xmlns:a16="http://schemas.microsoft.com/office/drawing/2014/main" id="{9985AECE-0C5B-3BDA-DFEA-56AA448DF13B}"/>
              </a:ext>
            </a:extLst>
          </p:cNvPr>
          <p:cNvSpPr>
            <a:spLocks noChangeShapeType="1"/>
          </p:cNvSpPr>
          <p:nvPr/>
        </p:nvSpPr>
        <p:spPr bwMode="auto">
          <a:xfrm>
            <a:off x="5786610" y="46989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6">
            <a:extLst>
              <a:ext uri="{FF2B5EF4-FFF2-40B4-BE49-F238E27FC236}">
                <a16:creationId xmlns:a16="http://schemas.microsoft.com/office/drawing/2014/main" id="{2297F9BA-79AC-4380-C158-8F2AC4EB2C42}"/>
              </a:ext>
            </a:extLst>
          </p:cNvPr>
          <p:cNvGrpSpPr>
            <a:grpSpLocks/>
          </p:cNvGrpSpPr>
          <p:nvPr/>
        </p:nvGrpSpPr>
        <p:grpSpPr bwMode="auto">
          <a:xfrm>
            <a:off x="2895600" y="2565390"/>
            <a:ext cx="838200" cy="1219200"/>
            <a:chOff x="1344" y="1056"/>
            <a:chExt cx="624" cy="768"/>
          </a:xfrm>
        </p:grpSpPr>
        <p:sp>
          <p:nvSpPr>
            <p:cNvPr id="1660965" name="Rectangle 37">
              <a:extLst>
                <a:ext uri="{FF2B5EF4-FFF2-40B4-BE49-F238E27FC236}">
                  <a16:creationId xmlns:a16="http://schemas.microsoft.com/office/drawing/2014/main" id="{C37463A0-7AED-6C44-9D39-118B3CC49C0E}"/>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6" name="Line 38">
              <a:extLst>
                <a:ext uri="{FF2B5EF4-FFF2-40B4-BE49-F238E27FC236}">
                  <a16:creationId xmlns:a16="http://schemas.microsoft.com/office/drawing/2014/main" id="{2957C793-0600-7ABE-E4A0-E5793FAFF00B}"/>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7" name="Line 39">
              <a:extLst>
                <a:ext uri="{FF2B5EF4-FFF2-40B4-BE49-F238E27FC236}">
                  <a16:creationId xmlns:a16="http://schemas.microsoft.com/office/drawing/2014/main" id="{67C424BA-0576-E017-28D5-03FFE5009B44}"/>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8" name="Line 40">
              <a:extLst>
                <a:ext uri="{FF2B5EF4-FFF2-40B4-BE49-F238E27FC236}">
                  <a16:creationId xmlns:a16="http://schemas.microsoft.com/office/drawing/2014/main" id="{34B4150B-E71F-5163-4F2E-79E9EFFB7D3A}"/>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60969" name="Text Box 41">
            <a:extLst>
              <a:ext uri="{FF2B5EF4-FFF2-40B4-BE49-F238E27FC236}">
                <a16:creationId xmlns:a16="http://schemas.microsoft.com/office/drawing/2014/main" id="{8E8DD628-03BC-BA70-A1AB-38225ADCA922}"/>
              </a:ext>
            </a:extLst>
          </p:cNvPr>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Tag</a:t>
            </a:r>
          </a:p>
        </p:txBody>
      </p:sp>
      <p:sp>
        <p:nvSpPr>
          <p:cNvPr id="1660970" name="Text Box 42">
            <a:extLst>
              <a:ext uri="{FF2B5EF4-FFF2-40B4-BE49-F238E27FC236}">
                <a16:creationId xmlns:a16="http://schemas.microsoft.com/office/drawing/2014/main" id="{16D1DB9B-9637-1611-23B3-5B6E69AC09CB}"/>
              </a:ext>
            </a:extLst>
          </p:cNvPr>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Data</a:t>
            </a:r>
          </a:p>
        </p:txBody>
      </p:sp>
      <p:sp>
        <p:nvSpPr>
          <p:cNvPr id="1660971" name="Rectangle 43" descr="5%">
            <a:extLst>
              <a:ext uri="{FF2B5EF4-FFF2-40B4-BE49-F238E27FC236}">
                <a16:creationId xmlns:a16="http://schemas.microsoft.com/office/drawing/2014/main" id="{B7D0B398-227C-0A5A-CC0B-3F7C3398C1A4}"/>
              </a:ext>
            </a:extLst>
          </p:cNvPr>
          <p:cNvSpPr>
            <a:spLocks noChangeArrowheads="1"/>
          </p:cNvSpPr>
          <p:nvPr/>
        </p:nvSpPr>
        <p:spPr bwMode="auto">
          <a:xfrm>
            <a:off x="5786610" y="1346190"/>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60989" name="Rectangle 61" descr="5%">
            <a:extLst>
              <a:ext uri="{FF2B5EF4-FFF2-40B4-BE49-F238E27FC236}">
                <a16:creationId xmlns:a16="http://schemas.microsoft.com/office/drawing/2014/main" id="{509B8AE8-2AB4-2C5E-4607-A6D478A33A03}"/>
              </a:ext>
            </a:extLst>
          </p:cNvPr>
          <p:cNvSpPr>
            <a:spLocks noChangeArrowheads="1"/>
          </p:cNvSpPr>
          <p:nvPr/>
        </p:nvSpPr>
        <p:spPr bwMode="auto">
          <a:xfrm>
            <a:off x="5786610" y="1649387"/>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60991" name="Text Box 63">
            <a:extLst>
              <a:ext uri="{FF2B5EF4-FFF2-40B4-BE49-F238E27FC236}">
                <a16:creationId xmlns:a16="http://schemas.microsoft.com/office/drawing/2014/main" id="{F41D2783-BCC2-BB82-BD34-A5274EFA6731}"/>
              </a:ext>
            </a:extLst>
          </p:cNvPr>
          <p:cNvSpPr txBox="1">
            <a:spLocks noChangeArrowheads="1"/>
          </p:cNvSpPr>
          <p:nvPr/>
        </p:nvSpPr>
        <p:spPr bwMode="auto">
          <a:xfrm>
            <a:off x="244969" y="4222353"/>
            <a:ext cx="4351866" cy="1015663"/>
          </a:xfrm>
          <a:prstGeom prst="rect">
            <a:avLst/>
          </a:prstGeom>
          <a:noFill/>
          <a:ln w="12700">
            <a:noFill/>
            <a:miter lim="800000"/>
            <a:headEnd/>
            <a:tailEnd/>
          </a:ln>
          <a:effectLst/>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6</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-bit memory </a:t>
            </a:r>
            <a:r>
              <a:rPr kumimoji="0" lang="en-US" sz="2000" b="0" i="0" u="none" strike="noStrike" kern="1200" cap="none" spc="0" normalizeH="0" baseline="0" noProof="0" dirty="0">
                <a:ln>
                  <a:noFill/>
                </a:ln>
                <a:solidFill>
                  <a:prstClr val="black"/>
                </a:solidFill>
                <a:effectLst/>
                <a:uLnTx/>
                <a:uFillTx/>
                <a:latin typeface="Calibri"/>
                <a:ea typeface="+mn-ea"/>
                <a:cs typeface="+mn-cs"/>
              </a:rPr>
              <a:t>address: 3-bit Tag, 1-bit </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Set </a:t>
            </a:r>
            <a:r>
              <a:rPr kumimoji="0" lang="en-US" sz="2000" b="0" i="0" u="none" strike="noStrike" kern="1200" cap="none" spc="0" normalizeH="0" baseline="0" noProof="0" dirty="0">
                <a:ln>
                  <a:noFill/>
                </a:ln>
                <a:solidFill>
                  <a:prstClr val="black"/>
                </a:solidFill>
                <a:effectLst/>
                <a:uLnTx/>
                <a:uFillTx/>
                <a:latin typeface="Calibri"/>
                <a:ea typeface="+mn-ea"/>
                <a:cs typeface="+mn-cs"/>
              </a:rPr>
              <a:t>Index, 2-bit Offset (each cache block is 4 Bytes/1 Word).</a:t>
            </a:r>
          </a:p>
        </p:txBody>
      </p:sp>
      <p:grpSp>
        <p:nvGrpSpPr>
          <p:cNvPr id="4" name="Group 64">
            <a:extLst>
              <a:ext uri="{FF2B5EF4-FFF2-40B4-BE49-F238E27FC236}">
                <a16:creationId xmlns:a16="http://schemas.microsoft.com/office/drawing/2014/main" id="{3E6F87BC-6A88-6C27-F741-86D3F0372CB1}"/>
              </a:ext>
            </a:extLst>
          </p:cNvPr>
          <p:cNvGrpSpPr>
            <a:grpSpLocks/>
          </p:cNvGrpSpPr>
          <p:nvPr/>
        </p:nvGrpSpPr>
        <p:grpSpPr bwMode="auto">
          <a:xfrm>
            <a:off x="2514600" y="2565390"/>
            <a:ext cx="381000" cy="1219200"/>
            <a:chOff x="1344" y="1056"/>
            <a:chExt cx="624" cy="768"/>
          </a:xfrm>
        </p:grpSpPr>
        <p:sp>
          <p:nvSpPr>
            <p:cNvPr id="1660993" name="Rectangle 65">
              <a:extLst>
                <a:ext uri="{FF2B5EF4-FFF2-40B4-BE49-F238E27FC236}">
                  <a16:creationId xmlns:a16="http://schemas.microsoft.com/office/drawing/2014/main" id="{1961A963-0843-86D7-463D-61F14BDEFE3D}"/>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94" name="Line 66">
              <a:extLst>
                <a:ext uri="{FF2B5EF4-FFF2-40B4-BE49-F238E27FC236}">
                  <a16:creationId xmlns:a16="http://schemas.microsoft.com/office/drawing/2014/main" id="{B105C5EE-AA0D-B0CE-0E7A-C8CB43604732}"/>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95" name="Line 67">
              <a:extLst>
                <a:ext uri="{FF2B5EF4-FFF2-40B4-BE49-F238E27FC236}">
                  <a16:creationId xmlns:a16="http://schemas.microsoft.com/office/drawing/2014/main" id="{69C6A6AA-20D6-DEBC-6CDB-2A9EE7D576D3}"/>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96" name="Line 68">
              <a:extLst>
                <a:ext uri="{FF2B5EF4-FFF2-40B4-BE49-F238E27FC236}">
                  <a16:creationId xmlns:a16="http://schemas.microsoft.com/office/drawing/2014/main" id="{55184F51-8A16-69C4-01D0-D0733526740B}"/>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60997" name="Text Box 69">
            <a:extLst>
              <a:ext uri="{FF2B5EF4-FFF2-40B4-BE49-F238E27FC236}">
                <a16:creationId xmlns:a16="http://schemas.microsoft.com/office/drawing/2014/main" id="{F62BC098-17CD-8C42-EF45-25BCB3CDECEB}"/>
              </a:ext>
            </a:extLst>
          </p:cNvPr>
          <p:cNvSpPr txBox="1">
            <a:spLocks noChangeArrowheads="1"/>
          </p:cNvSpPr>
          <p:nvPr/>
        </p:nvSpPr>
        <p:spPr bwMode="auto">
          <a:xfrm>
            <a:off x="2514601" y="2145268"/>
            <a:ext cx="641651"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Valid</a:t>
            </a:r>
          </a:p>
        </p:txBody>
      </p:sp>
      <p:sp>
        <p:nvSpPr>
          <p:cNvPr id="1661023" name="Text Box 95">
            <a:extLst>
              <a:ext uri="{FF2B5EF4-FFF2-40B4-BE49-F238E27FC236}">
                <a16:creationId xmlns:a16="http://schemas.microsoft.com/office/drawing/2014/main" id="{7155EB43-456F-8B30-3AEE-00B54B4ABD01}"/>
              </a:ext>
            </a:extLst>
          </p:cNvPr>
          <p:cNvSpPr txBox="1">
            <a:spLocks noChangeArrowheads="1"/>
          </p:cNvSpPr>
          <p:nvPr/>
        </p:nvSpPr>
        <p:spPr bwMode="auto">
          <a:xfrm>
            <a:off x="2044043" y="2145268"/>
            <a:ext cx="481607"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Set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5" name="Rectangle 43" descr="5%">
            <a:extLst>
              <a:ext uri="{FF2B5EF4-FFF2-40B4-BE49-F238E27FC236}">
                <a16:creationId xmlns:a16="http://schemas.microsoft.com/office/drawing/2014/main" id="{BEE17074-CE6A-1227-651D-0B263B19E4DA}"/>
              </a:ext>
            </a:extLst>
          </p:cNvPr>
          <p:cNvSpPr>
            <a:spLocks noChangeArrowheads="1"/>
          </p:cNvSpPr>
          <p:nvPr/>
        </p:nvSpPr>
        <p:spPr bwMode="auto">
          <a:xfrm>
            <a:off x="5786610" y="196277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6" name="Rectangle 61" descr="5%">
            <a:extLst>
              <a:ext uri="{FF2B5EF4-FFF2-40B4-BE49-F238E27FC236}">
                <a16:creationId xmlns:a16="http://schemas.microsoft.com/office/drawing/2014/main" id="{E3C553BC-A900-7DBA-F894-8454CA4A135E}"/>
              </a:ext>
            </a:extLst>
          </p:cNvPr>
          <p:cNvSpPr>
            <a:spLocks noChangeArrowheads="1"/>
          </p:cNvSpPr>
          <p:nvPr/>
        </p:nvSpPr>
        <p:spPr bwMode="auto">
          <a:xfrm>
            <a:off x="5786610" y="226597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7" name="Rectangle 43" descr="5%">
            <a:extLst>
              <a:ext uri="{FF2B5EF4-FFF2-40B4-BE49-F238E27FC236}">
                <a16:creationId xmlns:a16="http://schemas.microsoft.com/office/drawing/2014/main" id="{5924AC48-A4FC-DA54-7257-E52223A409B8}"/>
              </a:ext>
            </a:extLst>
          </p:cNvPr>
          <p:cNvSpPr>
            <a:spLocks noChangeArrowheads="1"/>
          </p:cNvSpPr>
          <p:nvPr/>
        </p:nvSpPr>
        <p:spPr bwMode="auto">
          <a:xfrm>
            <a:off x="5786610" y="257822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8" name="Rectangle 61" descr="5%">
            <a:extLst>
              <a:ext uri="{FF2B5EF4-FFF2-40B4-BE49-F238E27FC236}">
                <a16:creationId xmlns:a16="http://schemas.microsoft.com/office/drawing/2014/main" id="{30E89922-495F-3A8C-DE13-352D58F255E5}"/>
              </a:ext>
            </a:extLst>
          </p:cNvPr>
          <p:cNvSpPr>
            <a:spLocks noChangeArrowheads="1"/>
          </p:cNvSpPr>
          <p:nvPr/>
        </p:nvSpPr>
        <p:spPr bwMode="auto">
          <a:xfrm>
            <a:off x="5786610" y="2881421"/>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9" name="Rectangle 43" descr="5%">
            <a:extLst>
              <a:ext uri="{FF2B5EF4-FFF2-40B4-BE49-F238E27FC236}">
                <a16:creationId xmlns:a16="http://schemas.microsoft.com/office/drawing/2014/main" id="{FB52B705-B657-4B03-8743-E8DD0162BA1B}"/>
              </a:ext>
            </a:extLst>
          </p:cNvPr>
          <p:cNvSpPr>
            <a:spLocks noChangeArrowheads="1"/>
          </p:cNvSpPr>
          <p:nvPr/>
        </p:nvSpPr>
        <p:spPr bwMode="auto">
          <a:xfrm>
            <a:off x="5786610" y="319062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0" name="Rectangle 61" descr="5%">
            <a:extLst>
              <a:ext uri="{FF2B5EF4-FFF2-40B4-BE49-F238E27FC236}">
                <a16:creationId xmlns:a16="http://schemas.microsoft.com/office/drawing/2014/main" id="{C34282F2-8E62-186D-4F8D-0D565FDD177D}"/>
              </a:ext>
            </a:extLst>
          </p:cNvPr>
          <p:cNvSpPr>
            <a:spLocks noChangeArrowheads="1"/>
          </p:cNvSpPr>
          <p:nvPr/>
        </p:nvSpPr>
        <p:spPr bwMode="auto">
          <a:xfrm>
            <a:off x="5786610" y="3493818"/>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1" name="Rectangle 43" descr="5%">
            <a:extLst>
              <a:ext uri="{FF2B5EF4-FFF2-40B4-BE49-F238E27FC236}">
                <a16:creationId xmlns:a16="http://schemas.microsoft.com/office/drawing/2014/main" id="{CBE95D78-17E6-05FD-8976-AE7CF98626AD}"/>
              </a:ext>
            </a:extLst>
          </p:cNvPr>
          <p:cNvSpPr>
            <a:spLocks noChangeArrowheads="1"/>
          </p:cNvSpPr>
          <p:nvPr/>
        </p:nvSpPr>
        <p:spPr bwMode="auto">
          <a:xfrm>
            <a:off x="5786610" y="379889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2" name="Rectangle 61" descr="5%">
            <a:extLst>
              <a:ext uri="{FF2B5EF4-FFF2-40B4-BE49-F238E27FC236}">
                <a16:creationId xmlns:a16="http://schemas.microsoft.com/office/drawing/2014/main" id="{1F1FAAA6-7532-1B90-121C-8C5212198306}"/>
              </a:ext>
            </a:extLst>
          </p:cNvPr>
          <p:cNvSpPr>
            <a:spLocks noChangeArrowheads="1"/>
          </p:cNvSpPr>
          <p:nvPr/>
        </p:nvSpPr>
        <p:spPr bwMode="auto">
          <a:xfrm>
            <a:off x="5786610" y="4102096"/>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3" name="Rectangle 43" descr="5%">
            <a:extLst>
              <a:ext uri="{FF2B5EF4-FFF2-40B4-BE49-F238E27FC236}">
                <a16:creationId xmlns:a16="http://schemas.microsoft.com/office/drawing/2014/main" id="{39DAB1FE-889D-DA6F-4E98-FB145779A270}"/>
              </a:ext>
            </a:extLst>
          </p:cNvPr>
          <p:cNvSpPr>
            <a:spLocks noChangeArrowheads="1"/>
          </p:cNvSpPr>
          <p:nvPr/>
        </p:nvSpPr>
        <p:spPr bwMode="auto">
          <a:xfrm>
            <a:off x="5786610" y="4397517"/>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4" name="Rectangle 61" descr="5%">
            <a:extLst>
              <a:ext uri="{FF2B5EF4-FFF2-40B4-BE49-F238E27FC236}">
                <a16:creationId xmlns:a16="http://schemas.microsoft.com/office/drawing/2014/main" id="{FFA7E6F4-EC27-217A-27C2-745BFA35FC91}"/>
              </a:ext>
            </a:extLst>
          </p:cNvPr>
          <p:cNvSpPr>
            <a:spLocks noChangeArrowheads="1"/>
          </p:cNvSpPr>
          <p:nvPr/>
        </p:nvSpPr>
        <p:spPr bwMode="auto">
          <a:xfrm>
            <a:off x="5786610" y="4700714"/>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5" name="Rectangle 43" descr="5%">
            <a:extLst>
              <a:ext uri="{FF2B5EF4-FFF2-40B4-BE49-F238E27FC236}">
                <a16:creationId xmlns:a16="http://schemas.microsoft.com/office/drawing/2014/main" id="{6C9618AC-48B4-9982-6A29-1A3AFD32669C}"/>
              </a:ext>
            </a:extLst>
          </p:cNvPr>
          <p:cNvSpPr>
            <a:spLocks noChangeArrowheads="1"/>
          </p:cNvSpPr>
          <p:nvPr/>
        </p:nvSpPr>
        <p:spPr bwMode="auto">
          <a:xfrm>
            <a:off x="5786610" y="501571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6" name="Rectangle 61" descr="5%">
            <a:extLst>
              <a:ext uri="{FF2B5EF4-FFF2-40B4-BE49-F238E27FC236}">
                <a16:creationId xmlns:a16="http://schemas.microsoft.com/office/drawing/2014/main" id="{962A9A64-5352-D495-6A0B-DB3351244A34}"/>
              </a:ext>
            </a:extLst>
          </p:cNvPr>
          <p:cNvSpPr>
            <a:spLocks noChangeArrowheads="1"/>
          </p:cNvSpPr>
          <p:nvPr/>
        </p:nvSpPr>
        <p:spPr bwMode="auto">
          <a:xfrm>
            <a:off x="5786610" y="531891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Rectangle 43" descr="5%">
            <a:extLst>
              <a:ext uri="{FF2B5EF4-FFF2-40B4-BE49-F238E27FC236}">
                <a16:creationId xmlns:a16="http://schemas.microsoft.com/office/drawing/2014/main" id="{44523583-68B9-B610-890A-C97DA382FAD7}"/>
              </a:ext>
            </a:extLst>
          </p:cNvPr>
          <p:cNvSpPr>
            <a:spLocks noChangeArrowheads="1"/>
          </p:cNvSpPr>
          <p:nvPr/>
        </p:nvSpPr>
        <p:spPr bwMode="auto">
          <a:xfrm>
            <a:off x="5786610" y="563402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8" name="Rectangle 61" descr="5%">
            <a:extLst>
              <a:ext uri="{FF2B5EF4-FFF2-40B4-BE49-F238E27FC236}">
                <a16:creationId xmlns:a16="http://schemas.microsoft.com/office/drawing/2014/main" id="{A938FA4B-94CD-4915-E7E4-7E60789FC98A}"/>
              </a:ext>
            </a:extLst>
          </p:cNvPr>
          <p:cNvSpPr>
            <a:spLocks noChangeArrowheads="1"/>
          </p:cNvSpPr>
          <p:nvPr/>
        </p:nvSpPr>
        <p:spPr bwMode="auto">
          <a:xfrm>
            <a:off x="5786610" y="5937226"/>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5" name="Text Box 109">
            <a:extLst>
              <a:ext uri="{FF2B5EF4-FFF2-40B4-BE49-F238E27FC236}">
                <a16:creationId xmlns:a16="http://schemas.microsoft.com/office/drawing/2014/main" id="{386536BE-413F-B346-6739-D91055BE4130}"/>
              </a:ext>
            </a:extLst>
          </p:cNvPr>
          <p:cNvSpPr txBox="1">
            <a:spLocks noChangeArrowheads="1"/>
          </p:cNvSpPr>
          <p:nvPr/>
        </p:nvSpPr>
        <p:spPr bwMode="auto">
          <a:xfrm>
            <a:off x="1480674" y="2145268"/>
            <a:ext cx="592663" cy="369332"/>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mn-ea"/>
                <a:cs typeface="+mn-cs"/>
              </a:rPr>
              <a:t>Way</a:t>
            </a:r>
          </a:p>
        </p:txBody>
      </p:sp>
      <p:sp>
        <p:nvSpPr>
          <p:cNvPr id="144" name="Text Box 19">
            <a:extLst>
              <a:ext uri="{FF2B5EF4-FFF2-40B4-BE49-F238E27FC236}">
                <a16:creationId xmlns:a16="http://schemas.microsoft.com/office/drawing/2014/main" id="{EF39252C-563E-8195-0457-A0FAED84282D}"/>
              </a:ext>
            </a:extLst>
          </p:cNvPr>
          <p:cNvSpPr txBox="1">
            <a:spLocks noChangeArrowheads="1"/>
          </p:cNvSpPr>
          <p:nvPr/>
        </p:nvSpPr>
        <p:spPr bwMode="auto">
          <a:xfrm>
            <a:off x="2144286" y="2990671"/>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Calibri"/>
                <a:ea typeface="+mn-ea"/>
                <a:cs typeface="+mn-cs"/>
              </a:rPr>
              <a:t>0</a:t>
            </a:r>
          </a:p>
        </p:txBody>
      </p:sp>
      <p:sp>
        <p:nvSpPr>
          <p:cNvPr id="148" name="Rectangle 43" descr="5%">
            <a:extLst>
              <a:ext uri="{FF2B5EF4-FFF2-40B4-BE49-F238E27FC236}">
                <a16:creationId xmlns:a16="http://schemas.microsoft.com/office/drawing/2014/main" id="{30421ED6-0942-A38F-214A-08459A17BA53}"/>
              </a:ext>
            </a:extLst>
          </p:cNvPr>
          <p:cNvSpPr>
            <a:spLocks noChangeArrowheads="1"/>
          </p:cNvSpPr>
          <p:nvPr/>
        </p:nvSpPr>
        <p:spPr bwMode="auto">
          <a:xfrm>
            <a:off x="3730625" y="256149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9" name="Rectangle 61" descr="5%">
            <a:extLst>
              <a:ext uri="{FF2B5EF4-FFF2-40B4-BE49-F238E27FC236}">
                <a16:creationId xmlns:a16="http://schemas.microsoft.com/office/drawing/2014/main" id="{C90D944C-94D8-4D5F-5F64-66750883ACE0}"/>
              </a:ext>
            </a:extLst>
          </p:cNvPr>
          <p:cNvSpPr>
            <a:spLocks noChangeArrowheads="1"/>
          </p:cNvSpPr>
          <p:nvPr/>
        </p:nvSpPr>
        <p:spPr bwMode="auto">
          <a:xfrm>
            <a:off x="3727197" y="2877517"/>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0" name="Rectangle 43" descr="5%">
            <a:extLst>
              <a:ext uri="{FF2B5EF4-FFF2-40B4-BE49-F238E27FC236}">
                <a16:creationId xmlns:a16="http://schemas.microsoft.com/office/drawing/2014/main" id="{15553E16-CABF-76E5-7488-20D6AD26DC0C}"/>
              </a:ext>
            </a:extLst>
          </p:cNvPr>
          <p:cNvSpPr>
            <a:spLocks noChangeArrowheads="1"/>
          </p:cNvSpPr>
          <p:nvPr/>
        </p:nvSpPr>
        <p:spPr bwMode="auto">
          <a:xfrm>
            <a:off x="3733800" y="317770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1" name="Rectangle 61" descr="5%">
            <a:extLst>
              <a:ext uri="{FF2B5EF4-FFF2-40B4-BE49-F238E27FC236}">
                <a16:creationId xmlns:a16="http://schemas.microsoft.com/office/drawing/2014/main" id="{E011A123-A71A-0A4B-CAC8-B62D24CC6BB1}"/>
              </a:ext>
            </a:extLst>
          </p:cNvPr>
          <p:cNvSpPr>
            <a:spLocks noChangeArrowheads="1"/>
          </p:cNvSpPr>
          <p:nvPr/>
        </p:nvSpPr>
        <p:spPr bwMode="auto">
          <a:xfrm>
            <a:off x="3736600" y="3476858"/>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6" name="Text Box 91">
            <a:extLst>
              <a:ext uri="{FF2B5EF4-FFF2-40B4-BE49-F238E27FC236}">
                <a16:creationId xmlns:a16="http://schemas.microsoft.com/office/drawing/2014/main" id="{C8F8878A-818A-B1CE-607B-97652BA7FDD3}"/>
              </a:ext>
            </a:extLst>
          </p:cNvPr>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p:txBody>
      </p:sp>
      <p:sp>
        <p:nvSpPr>
          <p:cNvPr id="143" name="Content Placeholder 2">
            <a:extLst>
              <a:ext uri="{FF2B5EF4-FFF2-40B4-BE49-F238E27FC236}">
                <a16:creationId xmlns:a16="http://schemas.microsoft.com/office/drawing/2014/main" id="{58FEB004-4CD3-D4D0-C35D-C45C19651B0C}"/>
              </a:ext>
            </a:extLst>
          </p:cNvPr>
          <p:cNvSpPr txBox="1">
            <a:spLocks/>
          </p:cNvSpPr>
          <p:nvPr/>
        </p:nvSpPr>
        <p:spPr>
          <a:xfrm>
            <a:off x="7554884" y="1346189"/>
            <a:ext cx="3918795" cy="535941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altLang="zh-CN" sz="3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For FA cache, </a:t>
            </a:r>
            <a:r>
              <a:rPr kumimoji="0" lang="en-US" sz="3200" b="0" i="0" u="none" strike="noStrike" kern="1200" cap="none" spc="0" normalizeH="0" baseline="0" noProof="0" dirty="0">
                <a:ln>
                  <a:noFill/>
                </a:ln>
                <a:solidFill>
                  <a:prstClr val="black"/>
                </a:solidFill>
                <a:effectLst/>
                <a:uLnTx/>
                <a:uFillTx/>
                <a:latin typeface="Calibri"/>
                <a:ea typeface="+mn-ea"/>
                <a:cs typeface="+mn-cs"/>
              </a:rPr>
              <a:t>there is no Set Index, so Set Index-Tag-Offset model is the same as Tag-Set Index-Offset model</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GB" sz="3200" b="0" i="0" u="none" strike="noStrike" kern="1200" cap="none" spc="0" normalizeH="0" baseline="0" noProof="0" dirty="0">
                <a:ln>
                  <a:noFill/>
                </a:ln>
                <a:solidFill>
                  <a:prstClr val="black"/>
                </a:solidFill>
                <a:effectLst/>
                <a:uLnTx/>
                <a:uFillTx/>
                <a:latin typeface="Calibri"/>
                <a:ea typeface="+mn-ea"/>
                <a:cs typeface="+mn-cs"/>
              </a:rPr>
              <a:t>4 misses with LRU (Least-Recently-Used) replacement policy</a:t>
            </a: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Right Arrow 55">
            <a:extLst>
              <a:ext uri="{FF2B5EF4-FFF2-40B4-BE49-F238E27FC236}">
                <a16:creationId xmlns:a16="http://schemas.microsoft.com/office/drawing/2014/main" id="{D8ECA607-B969-2960-0AFE-F2538029A036}"/>
              </a:ext>
            </a:extLst>
          </p:cNvPr>
          <p:cNvSpPr/>
          <p:nvPr/>
        </p:nvSpPr>
        <p:spPr>
          <a:xfrm flipH="1">
            <a:off x="4770693" y="2987612"/>
            <a:ext cx="911278" cy="315306"/>
          </a:xfrm>
          <a:prstGeom prst="rightArrow">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TextBox 12">
            <a:extLst>
              <a:ext uri="{FF2B5EF4-FFF2-40B4-BE49-F238E27FC236}">
                <a16:creationId xmlns:a16="http://schemas.microsoft.com/office/drawing/2014/main" id="{5EF016FD-7D0A-8C2D-153F-9045FE447BA5}"/>
              </a:ext>
            </a:extLst>
          </p:cNvPr>
          <p:cNvSpPr txBox="1"/>
          <p:nvPr/>
        </p:nvSpPr>
        <p:spPr>
          <a:xfrm>
            <a:off x="1068710" y="5466566"/>
            <a:ext cx="259315" cy="37430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5</a:t>
            </a:r>
          </a:p>
        </p:txBody>
      </p:sp>
      <p:sp>
        <p:nvSpPr>
          <p:cNvPr id="14" name="TextBox 13">
            <a:extLst>
              <a:ext uri="{FF2B5EF4-FFF2-40B4-BE49-F238E27FC236}">
                <a16:creationId xmlns:a16="http://schemas.microsoft.com/office/drawing/2014/main" id="{16BBC004-C810-FEA2-4E0D-9FC71BB3C18E}"/>
              </a:ext>
            </a:extLst>
          </p:cNvPr>
          <p:cNvSpPr txBox="1"/>
          <p:nvPr/>
        </p:nvSpPr>
        <p:spPr>
          <a:xfrm>
            <a:off x="1551444" y="546656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4</a:t>
            </a:r>
          </a:p>
        </p:txBody>
      </p:sp>
      <p:graphicFrame>
        <p:nvGraphicFramePr>
          <p:cNvPr id="15" name="Table 14">
            <a:extLst>
              <a:ext uri="{FF2B5EF4-FFF2-40B4-BE49-F238E27FC236}">
                <a16:creationId xmlns:a16="http://schemas.microsoft.com/office/drawing/2014/main" id="{FEF351AA-78C5-A141-1EB2-53B43F3A9B01}"/>
              </a:ext>
            </a:extLst>
          </p:cNvPr>
          <p:cNvGraphicFramePr>
            <a:graphicFrameLocks noGrp="1"/>
          </p:cNvGraphicFramePr>
          <p:nvPr/>
        </p:nvGraphicFramePr>
        <p:xfrm>
          <a:off x="936074" y="5808476"/>
          <a:ext cx="3179151" cy="370840"/>
        </p:xfrm>
        <a:graphic>
          <a:graphicData uri="http://schemas.openxmlformats.org/drawingml/2006/table">
            <a:tbl>
              <a:tblPr firstRow="1" bandRow="1">
                <a:tableStyleId>{5940675A-B579-460E-94D1-54222C63F5DA}</a:tableStyleId>
              </a:tblPr>
              <a:tblGrid>
                <a:gridCol w="2119434">
                  <a:extLst>
                    <a:ext uri="{9D8B030D-6E8A-4147-A177-3AD203B41FA5}">
                      <a16:colId xmlns:a16="http://schemas.microsoft.com/office/drawing/2014/main" val="49254166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6" name="TextBox 15">
            <a:extLst>
              <a:ext uri="{FF2B5EF4-FFF2-40B4-BE49-F238E27FC236}">
                <a16:creationId xmlns:a16="http://schemas.microsoft.com/office/drawing/2014/main" id="{CB7E16CB-A8F7-5A30-BF2F-2B623EA06D53}"/>
              </a:ext>
            </a:extLst>
          </p:cNvPr>
          <p:cNvSpPr txBox="1"/>
          <p:nvPr/>
        </p:nvSpPr>
        <p:spPr>
          <a:xfrm>
            <a:off x="2055749" y="5471859"/>
            <a:ext cx="28886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3</a:t>
            </a:r>
          </a:p>
        </p:txBody>
      </p:sp>
      <p:sp>
        <p:nvSpPr>
          <p:cNvPr id="17" name="TextBox 16">
            <a:extLst>
              <a:ext uri="{FF2B5EF4-FFF2-40B4-BE49-F238E27FC236}">
                <a16:creationId xmlns:a16="http://schemas.microsoft.com/office/drawing/2014/main" id="{2450BF0C-9A0E-F550-9768-6FD0E6A800D4}"/>
              </a:ext>
            </a:extLst>
          </p:cNvPr>
          <p:cNvSpPr txBox="1"/>
          <p:nvPr/>
        </p:nvSpPr>
        <p:spPr>
          <a:xfrm>
            <a:off x="2615719" y="546656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2</a:t>
            </a:r>
          </a:p>
        </p:txBody>
      </p:sp>
      <p:sp>
        <p:nvSpPr>
          <p:cNvPr id="18" name="TextBox 17">
            <a:extLst>
              <a:ext uri="{FF2B5EF4-FFF2-40B4-BE49-F238E27FC236}">
                <a16:creationId xmlns:a16="http://schemas.microsoft.com/office/drawing/2014/main" id="{B06F83C9-A75B-7C25-7105-C3E8BB6424C5}"/>
              </a:ext>
            </a:extLst>
          </p:cNvPr>
          <p:cNvSpPr txBox="1"/>
          <p:nvPr/>
        </p:nvSpPr>
        <p:spPr>
          <a:xfrm>
            <a:off x="3146791" y="5466566"/>
            <a:ext cx="28886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19" name="TextBox 18">
            <a:extLst>
              <a:ext uri="{FF2B5EF4-FFF2-40B4-BE49-F238E27FC236}">
                <a16:creationId xmlns:a16="http://schemas.microsoft.com/office/drawing/2014/main" id="{541D04E0-91CD-C50D-1B6F-956BBEC3C05D}"/>
              </a:ext>
            </a:extLst>
          </p:cNvPr>
          <p:cNvSpPr txBox="1"/>
          <p:nvPr/>
        </p:nvSpPr>
        <p:spPr>
          <a:xfrm>
            <a:off x="3629525" y="546656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0</a:t>
            </a:r>
          </a:p>
        </p:txBody>
      </p:sp>
      <p:sp>
        <p:nvSpPr>
          <p:cNvPr id="31" name="Text Box 110">
            <a:extLst>
              <a:ext uri="{FF2B5EF4-FFF2-40B4-BE49-F238E27FC236}">
                <a16:creationId xmlns:a16="http://schemas.microsoft.com/office/drawing/2014/main" id="{81E1704C-D9E2-31C2-FF77-0C29A9BBDC73}"/>
              </a:ext>
            </a:extLst>
          </p:cNvPr>
          <p:cNvSpPr txBox="1">
            <a:spLocks noChangeArrowheads="1"/>
          </p:cNvSpPr>
          <p:nvPr/>
        </p:nvSpPr>
        <p:spPr bwMode="auto">
          <a:xfrm>
            <a:off x="1651485" y="2508427"/>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charset="0"/>
                <a:ea typeface="+mn-ea"/>
                <a:cs typeface="+mn-cs"/>
              </a:rPr>
              <a:t>0</a:t>
            </a:r>
          </a:p>
        </p:txBody>
      </p:sp>
      <p:sp>
        <p:nvSpPr>
          <p:cNvPr id="32" name="Text Box 111">
            <a:extLst>
              <a:ext uri="{FF2B5EF4-FFF2-40B4-BE49-F238E27FC236}">
                <a16:creationId xmlns:a16="http://schemas.microsoft.com/office/drawing/2014/main" id="{7356089B-CF94-EDC5-01C3-FE2F0DDFAED1}"/>
              </a:ext>
            </a:extLst>
          </p:cNvPr>
          <p:cNvSpPr txBox="1">
            <a:spLocks noChangeArrowheads="1"/>
          </p:cNvSpPr>
          <p:nvPr/>
        </p:nvSpPr>
        <p:spPr bwMode="auto">
          <a:xfrm>
            <a:off x="1651485" y="2827131"/>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charset="0"/>
                <a:ea typeface="+mn-ea"/>
                <a:cs typeface="+mn-cs"/>
              </a:rPr>
              <a:t>1</a:t>
            </a:r>
          </a:p>
        </p:txBody>
      </p:sp>
      <p:sp>
        <p:nvSpPr>
          <p:cNvPr id="33" name="Text Box 110">
            <a:extLst>
              <a:ext uri="{FF2B5EF4-FFF2-40B4-BE49-F238E27FC236}">
                <a16:creationId xmlns:a16="http://schemas.microsoft.com/office/drawing/2014/main" id="{E20664DB-A0BC-D7E9-5DE9-699F6AAD6314}"/>
              </a:ext>
            </a:extLst>
          </p:cNvPr>
          <p:cNvSpPr txBox="1">
            <a:spLocks noChangeArrowheads="1"/>
          </p:cNvSpPr>
          <p:nvPr/>
        </p:nvSpPr>
        <p:spPr bwMode="auto">
          <a:xfrm>
            <a:off x="1651485" y="3153859"/>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charset="0"/>
                <a:ea typeface="+mn-ea"/>
                <a:cs typeface="+mn-cs"/>
              </a:rPr>
              <a:t>2</a:t>
            </a:r>
          </a:p>
        </p:txBody>
      </p:sp>
      <p:sp>
        <p:nvSpPr>
          <p:cNvPr id="34" name="Text Box 111">
            <a:extLst>
              <a:ext uri="{FF2B5EF4-FFF2-40B4-BE49-F238E27FC236}">
                <a16:creationId xmlns:a16="http://schemas.microsoft.com/office/drawing/2014/main" id="{848B0C10-E6A0-C758-2933-792CCB5CF851}"/>
              </a:ext>
            </a:extLst>
          </p:cNvPr>
          <p:cNvSpPr txBox="1">
            <a:spLocks noChangeArrowheads="1"/>
          </p:cNvSpPr>
          <p:nvPr/>
        </p:nvSpPr>
        <p:spPr bwMode="auto">
          <a:xfrm>
            <a:off x="1651485" y="3480587"/>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charset="0"/>
                <a:ea typeface="+mn-ea"/>
                <a:cs typeface="+mn-cs"/>
              </a:rPr>
              <a:t>3</a:t>
            </a:r>
          </a:p>
        </p:txBody>
      </p:sp>
      <p:sp>
        <p:nvSpPr>
          <p:cNvPr id="6" name="Slide Number Placeholder 5">
            <a:extLst>
              <a:ext uri="{FF2B5EF4-FFF2-40B4-BE49-F238E27FC236}">
                <a16:creationId xmlns:a16="http://schemas.microsoft.com/office/drawing/2014/main" id="{17A6063D-3D39-3074-C656-42EF8B517F63}"/>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83</a:t>
            </a:fld>
            <a:endParaRPr kumimoji="0" lang="en-US"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341783026"/>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25BCA-D036-8B39-2B85-B9A0B0BD4897}"/>
              </a:ext>
            </a:extLst>
          </p:cNvPr>
          <p:cNvSpPr>
            <a:spLocks noGrp="1"/>
          </p:cNvSpPr>
          <p:nvPr>
            <p:ph type="title"/>
          </p:nvPr>
        </p:nvSpPr>
        <p:spPr/>
        <p:txBody>
          <a:bodyPr/>
          <a:lstStyle/>
          <a:p>
            <a:r>
              <a:rPr lang="en-GB" dirty="0"/>
              <a:t>Insight</a:t>
            </a:r>
            <a:endParaRPr lang="en-SE" dirty="0"/>
          </a:p>
        </p:txBody>
      </p:sp>
      <p:sp>
        <p:nvSpPr>
          <p:cNvPr id="3" name="Content Placeholder 2">
            <a:extLst>
              <a:ext uri="{FF2B5EF4-FFF2-40B4-BE49-F238E27FC236}">
                <a16:creationId xmlns:a16="http://schemas.microsoft.com/office/drawing/2014/main" id="{B15093AC-FAF9-8D7E-7CA2-F68CEDCDDB16}"/>
              </a:ext>
            </a:extLst>
          </p:cNvPr>
          <p:cNvSpPr>
            <a:spLocks noGrp="1"/>
          </p:cNvSpPr>
          <p:nvPr>
            <p:ph idx="1"/>
          </p:nvPr>
        </p:nvSpPr>
        <p:spPr/>
        <p:txBody>
          <a:bodyPr/>
          <a:lstStyle/>
          <a:p>
            <a:r>
              <a:rPr lang="en-GB" dirty="0"/>
              <a:t>Tag-Set Index-Offset model has better spatial locality than Set Index-Tag-Offset model, hence it is chosen for actual cache design</a:t>
            </a:r>
          </a:p>
          <a:p>
            <a:endParaRPr lang="en-SE" dirty="0"/>
          </a:p>
        </p:txBody>
      </p:sp>
      <p:sp>
        <p:nvSpPr>
          <p:cNvPr id="5" name="Slide Number Placeholder 5">
            <a:extLst>
              <a:ext uri="{FF2B5EF4-FFF2-40B4-BE49-F238E27FC236}">
                <a16:creationId xmlns:a16="http://schemas.microsoft.com/office/drawing/2014/main" id="{6FA5C0D7-395E-6D9E-8797-542813ADB22D}"/>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US"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564442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 # Cache Misses for DM Cache</a:t>
            </a:r>
          </a:p>
        </p:txBody>
      </p:sp>
      <p:sp>
        <p:nvSpPr>
          <p:cNvPr id="3" name="Content Placeholder 2"/>
          <p:cNvSpPr>
            <a:spLocks noGrp="1"/>
          </p:cNvSpPr>
          <p:nvPr>
            <p:ph idx="1"/>
          </p:nvPr>
        </p:nvSpPr>
        <p:spPr>
          <a:xfrm>
            <a:off x="609600" y="1143001"/>
            <a:ext cx="10972800" cy="1600199"/>
          </a:xfrm>
        </p:spPr>
        <p:txBody>
          <a:bodyPr>
            <a:normAutofit fontScale="70000" lnSpcReduction="20000"/>
          </a:bodyPr>
          <a:lstStyle/>
          <a:p>
            <a:r>
              <a:rPr lang="en-US" dirty="0"/>
              <a:t>Consider the following program that repeatedly accesses an array of words A[4]</a:t>
            </a:r>
          </a:p>
          <a:p>
            <a:pPr marL="457200" lvl="1" indent="0">
              <a:buNone/>
            </a:pPr>
            <a:r>
              <a:rPr lang="en-US" dirty="0"/>
              <a:t>   for (</a:t>
            </a:r>
            <a:r>
              <a:rPr lang="en-US" dirty="0" err="1"/>
              <a:t>int</a:t>
            </a:r>
            <a:r>
              <a:rPr lang="en-US" dirty="0"/>
              <a:t> </a:t>
            </a:r>
            <a:r>
              <a:rPr lang="en-US" dirty="0" err="1"/>
              <a:t>i</a:t>
            </a:r>
            <a:r>
              <a:rPr lang="en-US" dirty="0"/>
              <a:t>=0; </a:t>
            </a:r>
            <a:r>
              <a:rPr lang="en-US" dirty="0" err="1"/>
              <a:t>i</a:t>
            </a:r>
            <a:r>
              <a:rPr lang="en-US" dirty="0"/>
              <a:t>++, </a:t>
            </a:r>
            <a:r>
              <a:rPr lang="en-US" dirty="0" err="1"/>
              <a:t>i</a:t>
            </a:r>
            <a:r>
              <a:rPr lang="en-US" dirty="0"/>
              <a:t>&lt;10000) {sum += A[0]</a:t>
            </a:r>
            <a:r>
              <a:rPr lang="en-US" altLang="zh-CN" dirty="0"/>
              <a:t>+</a:t>
            </a:r>
            <a:r>
              <a:rPr lang="en-US" dirty="0"/>
              <a:t>A[1]</a:t>
            </a:r>
            <a:r>
              <a:rPr lang="en-US" altLang="zh-CN" dirty="0"/>
              <a:t>+</a:t>
            </a:r>
            <a:r>
              <a:rPr lang="en-US" dirty="0"/>
              <a:t>A[2]</a:t>
            </a:r>
            <a:r>
              <a:rPr lang="en-US" altLang="zh-CN" b="1" dirty="0"/>
              <a:t>+</a:t>
            </a:r>
            <a:r>
              <a:rPr lang="en-US" dirty="0"/>
              <a:t>A[3];}</a:t>
            </a:r>
          </a:p>
          <a:p>
            <a:r>
              <a:rPr lang="en-US" dirty="0"/>
              <a:t>Suppose A[0] starts at memory address 000000, how many cache misses due to reading array A[] for a </a:t>
            </a:r>
            <a:r>
              <a:rPr lang="en-US" dirty="0">
                <a:solidFill>
                  <a:srgbClr val="FF0000"/>
                </a:solidFill>
              </a:rPr>
              <a:t>DM cache </a:t>
            </a:r>
            <a:r>
              <a:rPr lang="en-US" dirty="0"/>
              <a:t>with either 1) the Tag-Set Index-Offset model; or 2) the Set Index-Tag-Offset model? </a:t>
            </a:r>
            <a:r>
              <a:rPr lang="en-US" altLang="zh-CN" dirty="0">
                <a:solidFill>
                  <a:srgbClr val="FF0000"/>
                </a:solidFill>
              </a:rPr>
              <a:t>How to classify the cache misses?</a:t>
            </a:r>
            <a:endParaRPr lang="en-US" dirty="0">
              <a:solidFill>
                <a:srgbClr val="FF0000"/>
              </a:solidFill>
            </a:endParaRPr>
          </a:p>
        </p:txBody>
      </p:sp>
      <p:sp>
        <p:nvSpPr>
          <p:cNvPr id="4" name="Slide Number Placeholder 3"/>
          <p:cNvSpPr>
            <a:spLocks noGrp="1"/>
          </p:cNvSpPr>
          <p:nvPr>
            <p:ph type="sldNum" sz="quarter" idx="4294967295"/>
          </p:nvPr>
        </p:nvSpPr>
        <p:spPr/>
        <p:txBody>
          <a:bodyPr/>
          <a:lstStyle/>
          <a:p>
            <a:fld id="{3CC63E4C-4642-794D-A2FD-70F6B81535F5}" type="slidenum">
              <a:rPr lang="en-US" smtClean="0"/>
              <a:pPr/>
              <a:t>85</a:t>
            </a:fld>
            <a:endParaRPr lang="en-US" dirty="0"/>
          </a:p>
        </p:txBody>
      </p:sp>
      <p:sp>
        <p:nvSpPr>
          <p:cNvPr id="5" name="Content Placeholder 2"/>
          <p:cNvSpPr txBox="1">
            <a:spLocks/>
          </p:cNvSpPr>
          <p:nvPr/>
        </p:nvSpPr>
        <p:spPr>
          <a:xfrm>
            <a:off x="514857" y="69642"/>
            <a:ext cx="5462324"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dirty="0"/>
          </a:p>
        </p:txBody>
      </p:sp>
      <p:sp>
        <p:nvSpPr>
          <p:cNvPr id="6" name="Rectangle 5"/>
          <p:cNvSpPr/>
          <p:nvPr/>
        </p:nvSpPr>
        <p:spPr>
          <a:xfrm>
            <a:off x="592501" y="2574393"/>
            <a:ext cx="5198699" cy="2862322"/>
          </a:xfrm>
          <a:prstGeom prst="rect">
            <a:avLst/>
          </a:prstGeom>
        </p:spPr>
        <p:txBody>
          <a:bodyPr wrap="square">
            <a:spAutoFit/>
          </a:bodyPr>
          <a:lstStyle/>
          <a:p>
            <a:r>
              <a:rPr lang="en-US" dirty="0">
                <a:solidFill>
                  <a:srgbClr val="FF0000"/>
                </a:solidFill>
              </a:rPr>
              <a:t>For Tag-Set Index-Offset model: 4 miss</a:t>
            </a:r>
            <a:r>
              <a:rPr lang="en-US" altLang="zh-CN" dirty="0">
                <a:solidFill>
                  <a:srgbClr val="FF0000"/>
                </a:solidFill>
              </a:rPr>
              <a:t>es</a:t>
            </a:r>
            <a:endParaRPr lang="en-US" dirty="0">
              <a:solidFill>
                <a:srgbClr val="FF0000"/>
              </a:solidFill>
            </a:endParaRPr>
          </a:p>
          <a:p>
            <a:pPr marL="285750" indent="-285750">
              <a:buFont typeface="Arial" panose="020B0604020202020204" pitchFamily="34" charset="0"/>
              <a:buChar char="•"/>
            </a:pPr>
            <a:r>
              <a:rPr lang="en-US" dirty="0"/>
              <a:t>1</a:t>
            </a:r>
            <a:r>
              <a:rPr lang="en-US" baseline="30000" dirty="0"/>
              <a:t>st</a:t>
            </a:r>
            <a:r>
              <a:rPr lang="en-US" dirty="0"/>
              <a:t> cache miss brings into cache a block with address 0000xx into Set 0, which contains A[0]</a:t>
            </a:r>
          </a:p>
          <a:p>
            <a:pPr marL="285750" indent="-285750">
              <a:buFont typeface="Arial" panose="020B0604020202020204" pitchFamily="34" charset="0"/>
              <a:buChar char="•"/>
            </a:pPr>
            <a:r>
              <a:rPr lang="en-US" dirty="0"/>
              <a:t>2</a:t>
            </a:r>
            <a:r>
              <a:rPr lang="en-US" baseline="30000" dirty="0"/>
              <a:t>nd</a:t>
            </a:r>
            <a:r>
              <a:rPr lang="en-US" dirty="0"/>
              <a:t> cache miss brings into cache a block with address 0001xx into Set 1, which contains A[1]</a:t>
            </a:r>
          </a:p>
          <a:p>
            <a:pPr marL="285750" indent="-285750">
              <a:buFont typeface="Arial" panose="020B0604020202020204" pitchFamily="34" charset="0"/>
              <a:buChar char="•"/>
            </a:pPr>
            <a:r>
              <a:rPr lang="en-US" dirty="0"/>
              <a:t>3</a:t>
            </a:r>
            <a:r>
              <a:rPr lang="en-US" baseline="30000" dirty="0"/>
              <a:t>rd</a:t>
            </a:r>
            <a:r>
              <a:rPr lang="en-US" dirty="0"/>
              <a:t> cache miss brings into cache a block with address 0010xx into Set 2, which contains A[2]</a:t>
            </a:r>
          </a:p>
          <a:p>
            <a:pPr marL="285750" indent="-285750">
              <a:buFont typeface="Arial" panose="020B0604020202020204" pitchFamily="34" charset="0"/>
              <a:buChar char="•"/>
            </a:pPr>
            <a:r>
              <a:rPr lang="en-US" dirty="0"/>
              <a:t>4</a:t>
            </a:r>
            <a:r>
              <a:rPr lang="en-US" baseline="30000" dirty="0"/>
              <a:t>th</a:t>
            </a:r>
            <a:r>
              <a:rPr lang="en-US" dirty="0"/>
              <a:t> cache miss brings into cache a block with address 0011xx into Set 3, which contains A[3]</a:t>
            </a:r>
          </a:p>
          <a:p>
            <a:pPr marL="285750" indent="-285750">
              <a:buFont typeface="Arial" panose="020B0604020202020204" pitchFamily="34" charset="0"/>
              <a:buChar char="•"/>
            </a:pPr>
            <a:r>
              <a:rPr lang="en-US" dirty="0"/>
              <a:t>9996 cache hits.</a:t>
            </a:r>
          </a:p>
        </p:txBody>
      </p:sp>
      <p:sp>
        <p:nvSpPr>
          <p:cNvPr id="7" name="Rectangle 6"/>
          <p:cNvSpPr/>
          <p:nvPr/>
        </p:nvSpPr>
        <p:spPr>
          <a:xfrm>
            <a:off x="5562601" y="2521089"/>
            <a:ext cx="5511740" cy="5632311"/>
          </a:xfrm>
          <a:prstGeom prst="rect">
            <a:avLst/>
          </a:prstGeom>
        </p:spPr>
        <p:txBody>
          <a:bodyPr wrap="square">
            <a:spAutoFit/>
          </a:bodyPr>
          <a:lstStyle/>
          <a:p>
            <a:r>
              <a:rPr lang="en-US" dirty="0">
                <a:solidFill>
                  <a:srgbClr val="FF0000"/>
                </a:solidFill>
              </a:rPr>
              <a:t>For Set Index-Tag-Offset model: 10000 misses</a:t>
            </a:r>
          </a:p>
          <a:p>
            <a:pPr marL="285750" indent="-285750">
              <a:buFont typeface="Arial" panose="020B0604020202020204" pitchFamily="34" charset="0"/>
              <a:buChar char="•"/>
            </a:pPr>
            <a:r>
              <a:rPr lang="en-US" dirty="0"/>
              <a:t>1</a:t>
            </a:r>
            <a:r>
              <a:rPr lang="en-US" baseline="30000" dirty="0"/>
              <a:t>st</a:t>
            </a:r>
            <a:r>
              <a:rPr lang="en-US" dirty="0"/>
              <a:t> cache miss brings into cache a block with address 0000xx into Set 0, which contains A[0]</a:t>
            </a:r>
          </a:p>
          <a:p>
            <a:pPr marL="285750" indent="-285750">
              <a:buFont typeface="Arial" panose="020B0604020202020204" pitchFamily="34" charset="0"/>
              <a:buChar char="•"/>
            </a:pPr>
            <a:r>
              <a:rPr lang="en-US" dirty="0"/>
              <a:t>2</a:t>
            </a:r>
            <a:r>
              <a:rPr lang="en-US" baseline="30000" dirty="0"/>
              <a:t>nd</a:t>
            </a:r>
            <a:r>
              <a:rPr lang="en-US" dirty="0"/>
              <a:t> cache miss brings into cache a block with address 0001xx into Set 0, which contains A[1], and replaces A[0]</a:t>
            </a:r>
          </a:p>
          <a:p>
            <a:pPr marL="285750" indent="-285750">
              <a:buFont typeface="Arial" panose="020B0604020202020204" pitchFamily="34" charset="0"/>
              <a:buChar char="•"/>
            </a:pPr>
            <a:r>
              <a:rPr lang="en-US" dirty="0"/>
              <a:t>3</a:t>
            </a:r>
            <a:r>
              <a:rPr lang="en-US" baseline="30000" dirty="0"/>
              <a:t>rd</a:t>
            </a:r>
            <a:r>
              <a:rPr lang="en-US" dirty="0"/>
              <a:t> cache miss brings into cache a block with address 0010xx into Set 0, which contains A[2], and replaces A[1]</a:t>
            </a:r>
          </a:p>
          <a:p>
            <a:pPr marL="285750" indent="-285750">
              <a:buFont typeface="Arial" panose="020B0604020202020204" pitchFamily="34" charset="0"/>
              <a:buChar char="•"/>
            </a:pPr>
            <a:r>
              <a:rPr lang="en-US" dirty="0"/>
              <a:t>4</a:t>
            </a:r>
            <a:r>
              <a:rPr lang="en-US" baseline="30000" dirty="0"/>
              <a:t>th</a:t>
            </a:r>
            <a:r>
              <a:rPr lang="en-US" dirty="0"/>
              <a:t> cache miss brings into cache a block with address 0011xx into Set 0, which contains A[3], and replaces A[2]</a:t>
            </a:r>
          </a:p>
          <a:p>
            <a:pPr marL="285750" indent="-285750">
              <a:buFont typeface="Arial" panose="020B0604020202020204" pitchFamily="34" charset="0"/>
              <a:buChar char="•"/>
            </a:pPr>
            <a:r>
              <a:rPr lang="en-US" dirty="0"/>
              <a:t>5</a:t>
            </a:r>
            <a:r>
              <a:rPr lang="en-US" baseline="30000" dirty="0"/>
              <a:t>th</a:t>
            </a:r>
            <a:r>
              <a:rPr lang="en-US" dirty="0"/>
              <a:t> cache miss brings into cache a block with address 0000xx into Set 0, which contains A[0], and replaces A[3]</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endParaRPr lang="en-US" dirty="0"/>
          </a:p>
        </p:txBody>
      </p:sp>
      <p:sp>
        <p:nvSpPr>
          <p:cNvPr id="8" name="Rectangle 7"/>
          <p:cNvSpPr/>
          <p:nvPr/>
        </p:nvSpPr>
        <p:spPr>
          <a:xfrm>
            <a:off x="1143000" y="5867400"/>
            <a:ext cx="3124200" cy="609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4 </a:t>
            </a:r>
            <a:r>
              <a:rPr lang="en-US" altLang="zh-CN" sz="2000" dirty="0"/>
              <a:t>misses are all compulsory</a:t>
            </a:r>
            <a:endParaRPr lang="en-US" sz="2000" dirty="0"/>
          </a:p>
        </p:txBody>
      </p:sp>
      <p:sp>
        <p:nvSpPr>
          <p:cNvPr id="9" name="Horizontal Scroll 8"/>
          <p:cNvSpPr/>
          <p:nvPr/>
        </p:nvSpPr>
        <p:spPr>
          <a:xfrm>
            <a:off x="152400" y="64334"/>
            <a:ext cx="1265712" cy="762000"/>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Review</a:t>
            </a:r>
          </a:p>
        </p:txBody>
      </p:sp>
      <p:sp>
        <p:nvSpPr>
          <p:cNvPr id="10" name="Rectangle 9"/>
          <p:cNvSpPr/>
          <p:nvPr/>
        </p:nvSpPr>
        <p:spPr>
          <a:xfrm>
            <a:off x="7315200" y="5867400"/>
            <a:ext cx="3124200" cy="609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4 </a:t>
            </a:r>
            <a:r>
              <a:rPr lang="en-US" altLang="zh-CN" sz="2000" dirty="0"/>
              <a:t>misses are compulsory</a:t>
            </a:r>
          </a:p>
          <a:p>
            <a:pPr algn="ctr"/>
            <a:r>
              <a:rPr lang="en-US" sz="2000" dirty="0"/>
              <a:t>9996 misses are conflict</a:t>
            </a:r>
          </a:p>
        </p:txBody>
      </p:sp>
    </p:spTree>
    <p:extLst>
      <p:ext uri="{BB962C8B-B14F-4D97-AF65-F5344CB8AC3E}">
        <p14:creationId xmlns:p14="http://schemas.microsoft.com/office/powerpoint/2010/main" val="3890707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 # Cache Misses for 2-Way SA Cache</a:t>
            </a:r>
          </a:p>
        </p:txBody>
      </p:sp>
      <p:sp>
        <p:nvSpPr>
          <p:cNvPr id="3" name="Content Placeholder 2"/>
          <p:cNvSpPr>
            <a:spLocks noGrp="1"/>
          </p:cNvSpPr>
          <p:nvPr>
            <p:ph idx="1"/>
          </p:nvPr>
        </p:nvSpPr>
        <p:spPr>
          <a:xfrm>
            <a:off x="609600" y="1143001"/>
            <a:ext cx="10972800" cy="1600199"/>
          </a:xfrm>
        </p:spPr>
        <p:txBody>
          <a:bodyPr>
            <a:normAutofit fontScale="70000" lnSpcReduction="20000"/>
          </a:bodyPr>
          <a:lstStyle/>
          <a:p>
            <a:r>
              <a:rPr lang="en-US" dirty="0"/>
              <a:t>Consider the following program that repeatedly accesses an array of words A[4]</a:t>
            </a:r>
          </a:p>
          <a:p>
            <a:pPr marL="457200" lvl="1" indent="0">
              <a:buNone/>
            </a:pPr>
            <a:r>
              <a:rPr lang="en-US" dirty="0"/>
              <a:t>   for (</a:t>
            </a:r>
            <a:r>
              <a:rPr lang="en-US" dirty="0" err="1"/>
              <a:t>int</a:t>
            </a:r>
            <a:r>
              <a:rPr lang="en-US" dirty="0"/>
              <a:t> </a:t>
            </a:r>
            <a:r>
              <a:rPr lang="en-US" dirty="0" err="1"/>
              <a:t>i</a:t>
            </a:r>
            <a:r>
              <a:rPr lang="en-US" dirty="0"/>
              <a:t>=0; </a:t>
            </a:r>
            <a:r>
              <a:rPr lang="en-US" dirty="0" err="1"/>
              <a:t>i</a:t>
            </a:r>
            <a:r>
              <a:rPr lang="en-US" dirty="0"/>
              <a:t>++, </a:t>
            </a:r>
            <a:r>
              <a:rPr lang="en-US" dirty="0" err="1"/>
              <a:t>i</a:t>
            </a:r>
            <a:r>
              <a:rPr lang="en-US" dirty="0"/>
              <a:t>&lt;10000) {sum += A[0]</a:t>
            </a:r>
            <a:r>
              <a:rPr lang="en-US" altLang="zh-CN" dirty="0"/>
              <a:t>+</a:t>
            </a:r>
            <a:r>
              <a:rPr lang="en-US" dirty="0"/>
              <a:t>A[1]</a:t>
            </a:r>
            <a:r>
              <a:rPr lang="en-US" altLang="zh-CN" dirty="0"/>
              <a:t>+</a:t>
            </a:r>
            <a:r>
              <a:rPr lang="en-US" dirty="0"/>
              <a:t>A[2]</a:t>
            </a:r>
            <a:r>
              <a:rPr lang="en-US" altLang="zh-CN" b="1" dirty="0"/>
              <a:t>+</a:t>
            </a:r>
            <a:r>
              <a:rPr lang="en-US" dirty="0"/>
              <a:t>A[3];}</a:t>
            </a:r>
          </a:p>
          <a:p>
            <a:r>
              <a:rPr lang="en-US" dirty="0"/>
              <a:t>Suppose A[0] starts at memory address 000000, how many cache misses due to reading array A[] for a </a:t>
            </a:r>
            <a:r>
              <a:rPr lang="en-US" dirty="0">
                <a:solidFill>
                  <a:srgbClr val="FF0000"/>
                </a:solidFill>
              </a:rPr>
              <a:t>2-way SA cache </a:t>
            </a:r>
            <a:r>
              <a:rPr lang="en-US" dirty="0"/>
              <a:t>with either 1) the Tag-Set Index-Offset model; or 2) the Set Index-Tag-Offset model? </a:t>
            </a:r>
            <a:r>
              <a:rPr lang="en-US" altLang="zh-CN" dirty="0">
                <a:solidFill>
                  <a:srgbClr val="FF0000"/>
                </a:solidFill>
              </a:rPr>
              <a:t>How to classify the cache misses?</a:t>
            </a:r>
            <a:endParaRPr lang="en-US" dirty="0">
              <a:solidFill>
                <a:srgbClr val="FF0000"/>
              </a:solidFill>
            </a:endParaRPr>
          </a:p>
          <a:p>
            <a:endParaRPr lang="en-US" dirty="0"/>
          </a:p>
        </p:txBody>
      </p:sp>
      <p:sp>
        <p:nvSpPr>
          <p:cNvPr id="4" name="Slide Number Placeholder 3"/>
          <p:cNvSpPr>
            <a:spLocks noGrp="1"/>
          </p:cNvSpPr>
          <p:nvPr>
            <p:ph type="sldNum" sz="quarter" idx="4294967295"/>
          </p:nvPr>
        </p:nvSpPr>
        <p:spPr/>
        <p:txBody>
          <a:bodyPr/>
          <a:lstStyle/>
          <a:p>
            <a:fld id="{3CC63E4C-4642-794D-A2FD-70F6B81535F5}" type="slidenum">
              <a:rPr lang="en-US" smtClean="0"/>
              <a:pPr/>
              <a:t>86</a:t>
            </a:fld>
            <a:endParaRPr lang="en-US" dirty="0"/>
          </a:p>
        </p:txBody>
      </p:sp>
      <p:sp>
        <p:nvSpPr>
          <p:cNvPr id="5" name="Content Placeholder 2"/>
          <p:cNvSpPr txBox="1">
            <a:spLocks/>
          </p:cNvSpPr>
          <p:nvPr/>
        </p:nvSpPr>
        <p:spPr>
          <a:xfrm>
            <a:off x="514857" y="69642"/>
            <a:ext cx="5462324"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dirty="0"/>
          </a:p>
        </p:txBody>
      </p:sp>
      <p:sp>
        <p:nvSpPr>
          <p:cNvPr id="6" name="Rectangle 5"/>
          <p:cNvSpPr/>
          <p:nvPr/>
        </p:nvSpPr>
        <p:spPr>
          <a:xfrm>
            <a:off x="592501" y="2574393"/>
            <a:ext cx="5198699" cy="2862322"/>
          </a:xfrm>
          <a:prstGeom prst="rect">
            <a:avLst/>
          </a:prstGeom>
        </p:spPr>
        <p:txBody>
          <a:bodyPr wrap="square">
            <a:spAutoFit/>
          </a:bodyPr>
          <a:lstStyle/>
          <a:p>
            <a:r>
              <a:rPr lang="en-US" dirty="0">
                <a:solidFill>
                  <a:srgbClr val="FF0000"/>
                </a:solidFill>
              </a:rPr>
              <a:t>For Tag-Set Index-Offset model: 4 miss</a:t>
            </a:r>
            <a:r>
              <a:rPr lang="en-US" altLang="zh-CN" dirty="0">
                <a:solidFill>
                  <a:srgbClr val="FF0000"/>
                </a:solidFill>
              </a:rPr>
              <a:t>es</a:t>
            </a:r>
            <a:endParaRPr lang="en-US" dirty="0">
              <a:solidFill>
                <a:srgbClr val="FF0000"/>
              </a:solidFill>
            </a:endParaRPr>
          </a:p>
          <a:p>
            <a:pPr marL="285750" indent="-285750">
              <a:buFont typeface="Arial" panose="020B0604020202020204" pitchFamily="34" charset="0"/>
              <a:buChar char="•"/>
            </a:pPr>
            <a:r>
              <a:rPr lang="en-US" dirty="0"/>
              <a:t>1</a:t>
            </a:r>
            <a:r>
              <a:rPr lang="en-US" baseline="30000" dirty="0"/>
              <a:t>st</a:t>
            </a:r>
            <a:r>
              <a:rPr lang="en-US" dirty="0"/>
              <a:t> cache miss brings into cache a block with address 0000xx into Set 0, which contains A[0]</a:t>
            </a:r>
          </a:p>
          <a:p>
            <a:pPr marL="285750" indent="-285750">
              <a:buFont typeface="Arial" panose="020B0604020202020204" pitchFamily="34" charset="0"/>
              <a:buChar char="•"/>
            </a:pPr>
            <a:r>
              <a:rPr lang="en-US" dirty="0"/>
              <a:t>2</a:t>
            </a:r>
            <a:r>
              <a:rPr lang="en-US" baseline="30000" dirty="0"/>
              <a:t>nd</a:t>
            </a:r>
            <a:r>
              <a:rPr lang="en-US" dirty="0"/>
              <a:t> cache miss brings into cache a block with address 0001xx into Set 1, which contains A[1]</a:t>
            </a:r>
          </a:p>
          <a:p>
            <a:pPr marL="285750" indent="-285750">
              <a:buFont typeface="Arial" panose="020B0604020202020204" pitchFamily="34" charset="0"/>
              <a:buChar char="•"/>
            </a:pPr>
            <a:r>
              <a:rPr lang="en-US" dirty="0"/>
              <a:t>3</a:t>
            </a:r>
            <a:r>
              <a:rPr lang="en-US" baseline="30000" dirty="0"/>
              <a:t>rd</a:t>
            </a:r>
            <a:r>
              <a:rPr lang="en-US" dirty="0"/>
              <a:t> cache miss brings into cache a block with address 0010xx into Set 0, which contains A[2]</a:t>
            </a:r>
          </a:p>
          <a:p>
            <a:pPr marL="285750" indent="-285750">
              <a:buFont typeface="Arial" panose="020B0604020202020204" pitchFamily="34" charset="0"/>
              <a:buChar char="•"/>
            </a:pPr>
            <a:r>
              <a:rPr lang="en-US" dirty="0"/>
              <a:t>4</a:t>
            </a:r>
            <a:r>
              <a:rPr lang="en-US" baseline="30000" dirty="0"/>
              <a:t>th</a:t>
            </a:r>
            <a:r>
              <a:rPr lang="en-US" dirty="0"/>
              <a:t> cache miss brings into cache a block with address 0011xx into Set 1, which contains A[3]</a:t>
            </a:r>
          </a:p>
          <a:p>
            <a:pPr marL="285750" indent="-285750">
              <a:buFont typeface="Arial" panose="020B0604020202020204" pitchFamily="34" charset="0"/>
              <a:buChar char="•"/>
            </a:pPr>
            <a:r>
              <a:rPr lang="en-US" dirty="0"/>
              <a:t>9996 cache hits.</a:t>
            </a:r>
          </a:p>
        </p:txBody>
      </p:sp>
      <p:sp>
        <p:nvSpPr>
          <p:cNvPr id="7" name="Rectangle 6"/>
          <p:cNvSpPr/>
          <p:nvPr/>
        </p:nvSpPr>
        <p:spPr>
          <a:xfrm>
            <a:off x="5562601" y="2521089"/>
            <a:ext cx="5511740" cy="4801314"/>
          </a:xfrm>
          <a:prstGeom prst="rect">
            <a:avLst/>
          </a:prstGeom>
        </p:spPr>
        <p:txBody>
          <a:bodyPr wrap="square">
            <a:spAutoFit/>
          </a:bodyPr>
          <a:lstStyle/>
          <a:p>
            <a:r>
              <a:rPr lang="en-US" dirty="0">
                <a:solidFill>
                  <a:srgbClr val="FF0000"/>
                </a:solidFill>
              </a:rPr>
              <a:t>For Set Index-Tag-Offset model: 10000 misses</a:t>
            </a:r>
          </a:p>
          <a:p>
            <a:pPr marL="285750" indent="-285750">
              <a:buFont typeface="Arial" panose="020B0604020202020204" pitchFamily="34" charset="0"/>
              <a:buChar char="•"/>
            </a:pPr>
            <a:r>
              <a:rPr lang="en-US" dirty="0"/>
              <a:t>1</a:t>
            </a:r>
            <a:r>
              <a:rPr lang="en-US" baseline="30000" dirty="0"/>
              <a:t>st</a:t>
            </a:r>
            <a:r>
              <a:rPr lang="en-US" dirty="0"/>
              <a:t> cache miss brings into cache a block with address 0000xx into Set 0, which contains A[0]</a:t>
            </a:r>
          </a:p>
          <a:p>
            <a:pPr marL="285750" indent="-285750">
              <a:buFont typeface="Arial" panose="020B0604020202020204" pitchFamily="34" charset="0"/>
              <a:buChar char="•"/>
            </a:pPr>
            <a:r>
              <a:rPr lang="en-US" dirty="0"/>
              <a:t>2</a:t>
            </a:r>
            <a:r>
              <a:rPr lang="en-US" baseline="30000" dirty="0"/>
              <a:t>nd</a:t>
            </a:r>
            <a:r>
              <a:rPr lang="en-US" dirty="0"/>
              <a:t> cache miss brings into cache a block with address 0001xx into Set 0, which contains A[1]</a:t>
            </a:r>
          </a:p>
          <a:p>
            <a:pPr marL="285750" indent="-285750">
              <a:buFont typeface="Arial" panose="020B0604020202020204" pitchFamily="34" charset="0"/>
              <a:buChar char="•"/>
            </a:pPr>
            <a:r>
              <a:rPr lang="en-US" dirty="0"/>
              <a:t>3</a:t>
            </a:r>
            <a:r>
              <a:rPr lang="en-US" baseline="30000" dirty="0"/>
              <a:t>rd</a:t>
            </a:r>
            <a:r>
              <a:rPr lang="en-US" dirty="0"/>
              <a:t> cache miss brings into cache a block with address 0010xx into Set 0, which contains A[2], and replaces one of A[0] or A[1]. Suppose A[0] is replaced.</a:t>
            </a:r>
          </a:p>
          <a:p>
            <a:pPr marL="285750" indent="-285750">
              <a:buFont typeface="Arial" panose="020B0604020202020204" pitchFamily="34" charset="0"/>
              <a:buChar char="•"/>
            </a:pPr>
            <a:r>
              <a:rPr lang="en-US" dirty="0"/>
              <a:t>4</a:t>
            </a:r>
            <a:r>
              <a:rPr lang="en-US" baseline="30000" dirty="0"/>
              <a:t>th</a:t>
            </a:r>
            <a:r>
              <a:rPr lang="en-US" dirty="0"/>
              <a:t> cache miss brings into cache a block with address 0011xx into Set 0, which contains A[3], and replaces one of A[1] or A[2]. Suppose A[1] is replaced</a:t>
            </a:r>
          </a:p>
          <a:p>
            <a:pPr marL="285750" indent="-285750">
              <a:buFont typeface="Arial" panose="020B0604020202020204" pitchFamily="34" charset="0"/>
              <a:buChar char="•"/>
            </a:pPr>
            <a:r>
              <a:rPr lang="en-US" dirty="0"/>
              <a:t>5</a:t>
            </a:r>
            <a:r>
              <a:rPr lang="en-US" baseline="30000" dirty="0"/>
              <a:t>th</a:t>
            </a:r>
            <a:r>
              <a:rPr lang="en-US" dirty="0"/>
              <a:t> cache miss brings into cache a block with address 0000xx into Set 0, and replaces one of A[2] or A[3]</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endParaRPr lang="en-US" dirty="0"/>
          </a:p>
          <a:p>
            <a:endParaRPr lang="en-US" dirty="0"/>
          </a:p>
          <a:p>
            <a:endParaRPr lang="en-US" dirty="0"/>
          </a:p>
        </p:txBody>
      </p:sp>
      <p:sp>
        <p:nvSpPr>
          <p:cNvPr id="9" name="Horizontal Scroll 8"/>
          <p:cNvSpPr/>
          <p:nvPr/>
        </p:nvSpPr>
        <p:spPr>
          <a:xfrm>
            <a:off x="152400" y="64334"/>
            <a:ext cx="1265712" cy="762000"/>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Review</a:t>
            </a:r>
          </a:p>
        </p:txBody>
      </p:sp>
      <p:sp>
        <p:nvSpPr>
          <p:cNvPr id="10" name="Rectangle 9"/>
          <p:cNvSpPr/>
          <p:nvPr/>
        </p:nvSpPr>
        <p:spPr>
          <a:xfrm>
            <a:off x="1143000" y="5867400"/>
            <a:ext cx="3124200" cy="609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4 </a:t>
            </a:r>
            <a:r>
              <a:rPr lang="en-US" altLang="zh-CN" sz="2000" dirty="0"/>
              <a:t>misses are all compulsory</a:t>
            </a:r>
            <a:endParaRPr lang="en-US" sz="2000" dirty="0"/>
          </a:p>
        </p:txBody>
      </p:sp>
      <p:sp>
        <p:nvSpPr>
          <p:cNvPr id="11" name="Rectangle 10"/>
          <p:cNvSpPr/>
          <p:nvPr/>
        </p:nvSpPr>
        <p:spPr>
          <a:xfrm>
            <a:off x="7315200" y="5867400"/>
            <a:ext cx="3124200" cy="609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4 </a:t>
            </a:r>
            <a:r>
              <a:rPr lang="en-US" altLang="zh-CN" sz="2000" dirty="0"/>
              <a:t>misses are compulsory</a:t>
            </a:r>
          </a:p>
          <a:p>
            <a:pPr algn="ctr"/>
            <a:r>
              <a:rPr lang="en-US" sz="2000" dirty="0"/>
              <a:t>9996 misses are conflict</a:t>
            </a:r>
          </a:p>
        </p:txBody>
      </p:sp>
    </p:spTree>
    <p:extLst>
      <p:ext uri="{BB962C8B-B14F-4D97-AF65-F5344CB8AC3E}">
        <p14:creationId xmlns:p14="http://schemas.microsoft.com/office/powerpoint/2010/main" val="1064944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 # Cache Misses for FA Cache</a:t>
            </a:r>
          </a:p>
        </p:txBody>
      </p:sp>
      <p:sp>
        <p:nvSpPr>
          <p:cNvPr id="3" name="Content Placeholder 2"/>
          <p:cNvSpPr>
            <a:spLocks noGrp="1"/>
          </p:cNvSpPr>
          <p:nvPr>
            <p:ph idx="1"/>
          </p:nvPr>
        </p:nvSpPr>
        <p:spPr>
          <a:xfrm>
            <a:off x="609600" y="1143001"/>
            <a:ext cx="10972800" cy="1600199"/>
          </a:xfrm>
        </p:spPr>
        <p:txBody>
          <a:bodyPr>
            <a:normAutofit fontScale="70000" lnSpcReduction="20000"/>
          </a:bodyPr>
          <a:lstStyle/>
          <a:p>
            <a:r>
              <a:rPr lang="en-US" dirty="0"/>
              <a:t>Consider the following program that repeatedly accesses an array of words A[4]</a:t>
            </a:r>
          </a:p>
          <a:p>
            <a:pPr marL="457200" lvl="1" indent="0">
              <a:buNone/>
            </a:pPr>
            <a:r>
              <a:rPr lang="en-US" dirty="0"/>
              <a:t>   for (</a:t>
            </a:r>
            <a:r>
              <a:rPr lang="en-US" dirty="0" err="1"/>
              <a:t>int</a:t>
            </a:r>
            <a:r>
              <a:rPr lang="en-US" dirty="0"/>
              <a:t> </a:t>
            </a:r>
            <a:r>
              <a:rPr lang="en-US" dirty="0" err="1"/>
              <a:t>i</a:t>
            </a:r>
            <a:r>
              <a:rPr lang="en-US" dirty="0"/>
              <a:t>=0; </a:t>
            </a:r>
            <a:r>
              <a:rPr lang="en-US" dirty="0" err="1"/>
              <a:t>i</a:t>
            </a:r>
            <a:r>
              <a:rPr lang="en-US" dirty="0"/>
              <a:t>++, </a:t>
            </a:r>
            <a:r>
              <a:rPr lang="en-US" dirty="0" err="1"/>
              <a:t>i</a:t>
            </a:r>
            <a:r>
              <a:rPr lang="en-US" dirty="0"/>
              <a:t>&lt;10000) {sum += A[0]</a:t>
            </a:r>
            <a:r>
              <a:rPr lang="en-US" altLang="zh-CN" dirty="0"/>
              <a:t>+</a:t>
            </a:r>
            <a:r>
              <a:rPr lang="en-US" dirty="0"/>
              <a:t>A[1]</a:t>
            </a:r>
            <a:r>
              <a:rPr lang="en-US" altLang="zh-CN" dirty="0"/>
              <a:t>+</a:t>
            </a:r>
            <a:r>
              <a:rPr lang="en-US" dirty="0"/>
              <a:t>A[2]</a:t>
            </a:r>
            <a:r>
              <a:rPr lang="en-US" altLang="zh-CN" b="1" dirty="0"/>
              <a:t>+</a:t>
            </a:r>
            <a:r>
              <a:rPr lang="en-US" dirty="0"/>
              <a:t>A[3];}</a:t>
            </a:r>
          </a:p>
          <a:p>
            <a:r>
              <a:rPr lang="en-US" dirty="0"/>
              <a:t>Suppose A[0] starts at memory address 000000, how many cache misses due to reading array A[] for a </a:t>
            </a:r>
            <a:r>
              <a:rPr lang="en-US" dirty="0">
                <a:solidFill>
                  <a:srgbClr val="FF0000"/>
                </a:solidFill>
              </a:rPr>
              <a:t>FA cache </a:t>
            </a:r>
            <a:r>
              <a:rPr lang="en-US" dirty="0"/>
              <a:t>with either 1) the Tag-Set Index-Offset model; or 2) the Set Index-Tag-Offset model? </a:t>
            </a:r>
            <a:r>
              <a:rPr lang="en-US" altLang="zh-CN" dirty="0">
                <a:solidFill>
                  <a:srgbClr val="FF0000"/>
                </a:solidFill>
              </a:rPr>
              <a:t>How to classify the cache misses?</a:t>
            </a:r>
            <a:endParaRPr lang="en-US" dirty="0">
              <a:solidFill>
                <a:srgbClr val="FF0000"/>
              </a:solidFill>
            </a:endParaRPr>
          </a:p>
          <a:p>
            <a:pPr marL="0" indent="0">
              <a:buNone/>
            </a:pPr>
            <a:endParaRPr lang="en-US" dirty="0"/>
          </a:p>
        </p:txBody>
      </p:sp>
      <p:sp>
        <p:nvSpPr>
          <p:cNvPr id="4" name="Slide Number Placeholder 3"/>
          <p:cNvSpPr>
            <a:spLocks noGrp="1"/>
          </p:cNvSpPr>
          <p:nvPr>
            <p:ph type="sldNum" sz="quarter" idx="4294967295"/>
          </p:nvPr>
        </p:nvSpPr>
        <p:spPr/>
        <p:txBody>
          <a:bodyPr/>
          <a:lstStyle/>
          <a:p>
            <a:fld id="{3CC63E4C-4642-794D-A2FD-70F6B81535F5}" type="slidenum">
              <a:rPr lang="en-US" smtClean="0"/>
              <a:pPr/>
              <a:t>87</a:t>
            </a:fld>
            <a:endParaRPr lang="en-US" dirty="0"/>
          </a:p>
        </p:txBody>
      </p:sp>
      <p:sp>
        <p:nvSpPr>
          <p:cNvPr id="5" name="Content Placeholder 2"/>
          <p:cNvSpPr txBox="1">
            <a:spLocks/>
          </p:cNvSpPr>
          <p:nvPr/>
        </p:nvSpPr>
        <p:spPr>
          <a:xfrm>
            <a:off x="514857" y="69642"/>
            <a:ext cx="5462324"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dirty="0"/>
          </a:p>
        </p:txBody>
      </p:sp>
      <p:sp>
        <p:nvSpPr>
          <p:cNvPr id="6" name="Rectangle 5"/>
          <p:cNvSpPr/>
          <p:nvPr/>
        </p:nvSpPr>
        <p:spPr>
          <a:xfrm>
            <a:off x="838200" y="2841279"/>
            <a:ext cx="10380299" cy="1754326"/>
          </a:xfrm>
          <a:prstGeom prst="rect">
            <a:avLst/>
          </a:prstGeom>
        </p:spPr>
        <p:txBody>
          <a:bodyPr wrap="square">
            <a:spAutoFit/>
          </a:bodyPr>
          <a:lstStyle/>
          <a:p>
            <a:r>
              <a:rPr lang="en-US" dirty="0">
                <a:solidFill>
                  <a:srgbClr val="FF0000"/>
                </a:solidFill>
              </a:rPr>
              <a:t>For either model: 4 miss</a:t>
            </a:r>
            <a:r>
              <a:rPr lang="en-US" altLang="zh-CN" dirty="0">
                <a:solidFill>
                  <a:srgbClr val="FF0000"/>
                </a:solidFill>
              </a:rPr>
              <a:t>es</a:t>
            </a:r>
            <a:endParaRPr lang="en-US" dirty="0">
              <a:solidFill>
                <a:srgbClr val="FF0000"/>
              </a:solidFill>
            </a:endParaRPr>
          </a:p>
          <a:p>
            <a:pPr marL="285750" indent="-285750">
              <a:buFont typeface="Arial" panose="020B0604020202020204" pitchFamily="34" charset="0"/>
              <a:buChar char="•"/>
            </a:pPr>
            <a:r>
              <a:rPr lang="en-US" dirty="0"/>
              <a:t>1</a:t>
            </a:r>
            <a:r>
              <a:rPr lang="en-US" baseline="30000" dirty="0"/>
              <a:t>st</a:t>
            </a:r>
            <a:r>
              <a:rPr lang="en-US" dirty="0"/>
              <a:t> cache miss brings into cache a block with address 0000xx into Set 0, which contains A[0]</a:t>
            </a:r>
          </a:p>
          <a:p>
            <a:pPr marL="285750" indent="-285750">
              <a:buFont typeface="Arial" panose="020B0604020202020204" pitchFamily="34" charset="0"/>
              <a:buChar char="•"/>
            </a:pPr>
            <a:r>
              <a:rPr lang="en-US" dirty="0"/>
              <a:t>2</a:t>
            </a:r>
            <a:r>
              <a:rPr lang="en-US" baseline="30000" dirty="0"/>
              <a:t>nd</a:t>
            </a:r>
            <a:r>
              <a:rPr lang="en-US" dirty="0"/>
              <a:t> cache miss brings into cache a block with address 0001xx into Set 0, which contains A[1]</a:t>
            </a:r>
          </a:p>
          <a:p>
            <a:pPr marL="285750" indent="-285750">
              <a:buFont typeface="Arial" panose="020B0604020202020204" pitchFamily="34" charset="0"/>
              <a:buChar char="•"/>
            </a:pPr>
            <a:r>
              <a:rPr lang="en-US" dirty="0"/>
              <a:t>3</a:t>
            </a:r>
            <a:r>
              <a:rPr lang="en-US" baseline="30000" dirty="0"/>
              <a:t>rd</a:t>
            </a:r>
            <a:r>
              <a:rPr lang="en-US" dirty="0"/>
              <a:t> cache miss brings into cache a block with address 0010xx into Set 0, which contains A[2]</a:t>
            </a:r>
          </a:p>
          <a:p>
            <a:pPr marL="285750" indent="-285750">
              <a:buFont typeface="Arial" panose="020B0604020202020204" pitchFamily="34" charset="0"/>
              <a:buChar char="•"/>
            </a:pPr>
            <a:r>
              <a:rPr lang="en-US" dirty="0"/>
              <a:t>4</a:t>
            </a:r>
            <a:r>
              <a:rPr lang="en-US" baseline="30000" dirty="0"/>
              <a:t>th</a:t>
            </a:r>
            <a:r>
              <a:rPr lang="en-US" dirty="0"/>
              <a:t> cache miss brings into cache a block with address 0011xx into Set 0, which contains A[3]</a:t>
            </a:r>
          </a:p>
          <a:p>
            <a:pPr marL="285750" indent="-285750">
              <a:buFont typeface="Arial" panose="020B0604020202020204" pitchFamily="34" charset="0"/>
              <a:buChar char="•"/>
            </a:pPr>
            <a:r>
              <a:rPr lang="en-US" dirty="0"/>
              <a:t>9996 cache hits.</a:t>
            </a:r>
          </a:p>
        </p:txBody>
      </p:sp>
      <p:sp>
        <p:nvSpPr>
          <p:cNvPr id="9" name="Horizontal Scroll 8"/>
          <p:cNvSpPr/>
          <p:nvPr/>
        </p:nvSpPr>
        <p:spPr>
          <a:xfrm>
            <a:off x="152400" y="64334"/>
            <a:ext cx="1265712" cy="762000"/>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Review</a:t>
            </a:r>
          </a:p>
        </p:txBody>
      </p:sp>
      <p:sp>
        <p:nvSpPr>
          <p:cNvPr id="10" name="Rectangle 9"/>
          <p:cNvSpPr/>
          <p:nvPr/>
        </p:nvSpPr>
        <p:spPr>
          <a:xfrm>
            <a:off x="4114800" y="5029200"/>
            <a:ext cx="3124200" cy="609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4 </a:t>
            </a:r>
            <a:r>
              <a:rPr lang="en-US" altLang="zh-CN" sz="2000" dirty="0"/>
              <a:t>misses are compulsory</a:t>
            </a:r>
          </a:p>
        </p:txBody>
      </p:sp>
    </p:spTree>
    <p:extLst>
      <p:ext uri="{BB962C8B-B14F-4D97-AF65-F5344CB8AC3E}">
        <p14:creationId xmlns:p14="http://schemas.microsoft.com/office/powerpoint/2010/main" val="352169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87875" name="Rectangle 3" descr="10%"/>
          <p:cNvSpPr>
            <a:spLocks noChangeArrowheads="1"/>
          </p:cNvSpPr>
          <p:nvPr/>
        </p:nvSpPr>
        <p:spPr bwMode="auto">
          <a:xfrm>
            <a:off x="6031262" y="2306993"/>
            <a:ext cx="807914" cy="1074653"/>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none" lIns="90488" tIns="44450" rIns="90488" bIns="44450">
            <a:spAutoFit/>
          </a:bodyPr>
          <a:lstStyle/>
          <a:p>
            <a:r>
              <a:rPr lang="en-US" sz="1600" dirty="0">
                <a:solidFill>
                  <a:srgbClr val="000000"/>
                </a:solidFill>
              </a:rPr>
              <a:t>Second</a:t>
            </a:r>
          </a:p>
          <a:p>
            <a:r>
              <a:rPr lang="en-US" sz="1600" dirty="0">
                <a:solidFill>
                  <a:srgbClr val="000000"/>
                </a:solidFill>
              </a:rPr>
              <a:t>Level</a:t>
            </a:r>
          </a:p>
          <a:p>
            <a:r>
              <a:rPr lang="en-US" sz="1600" dirty="0">
                <a:solidFill>
                  <a:srgbClr val="000000"/>
                </a:solidFill>
              </a:rPr>
              <a:t>Cache</a:t>
            </a:r>
          </a:p>
          <a:p>
            <a:r>
              <a:rPr lang="en-US" sz="1600" dirty="0">
                <a:solidFill>
                  <a:srgbClr val="000000"/>
                </a:solidFill>
              </a:rPr>
              <a:t>(SRAM)</a:t>
            </a:r>
          </a:p>
        </p:txBody>
      </p:sp>
      <p:sp>
        <p:nvSpPr>
          <p:cNvPr id="1487877" name="Rectangle 5"/>
          <p:cNvSpPr>
            <a:spLocks noGrp="1" noChangeArrowheads="1"/>
          </p:cNvSpPr>
          <p:nvPr>
            <p:ph type="title"/>
          </p:nvPr>
        </p:nvSpPr>
        <p:spPr/>
        <p:txBody>
          <a:bodyPr>
            <a:normAutofit/>
          </a:bodyPr>
          <a:lstStyle/>
          <a:p>
            <a:r>
              <a:rPr lang="en-US" dirty="0"/>
              <a:t>Memory Hierarchy Speed vs. Size</a:t>
            </a:r>
          </a:p>
        </p:txBody>
      </p:sp>
      <p:sp>
        <p:nvSpPr>
          <p:cNvPr id="1487878" name="Rectangle 6"/>
          <p:cNvSpPr>
            <a:spLocks noChangeArrowheads="1"/>
          </p:cNvSpPr>
          <p:nvPr/>
        </p:nvSpPr>
        <p:spPr bwMode="auto">
          <a:xfrm>
            <a:off x="2535588" y="1773592"/>
            <a:ext cx="2716213" cy="242888"/>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79" name="Rectangle 7"/>
          <p:cNvSpPr>
            <a:spLocks noChangeArrowheads="1"/>
          </p:cNvSpPr>
          <p:nvPr/>
        </p:nvSpPr>
        <p:spPr bwMode="auto">
          <a:xfrm>
            <a:off x="3263469" y="1709294"/>
            <a:ext cx="1192187" cy="335989"/>
          </a:xfrm>
          <a:prstGeom prst="rect">
            <a:avLst/>
          </a:prstGeom>
          <a:noFill/>
          <a:ln w="12700">
            <a:noFill/>
            <a:miter lim="800000"/>
            <a:headEnd/>
            <a:tailEnd/>
          </a:ln>
          <a:effectLst/>
        </p:spPr>
        <p:txBody>
          <a:bodyPr wrap="none" lIns="90488" tIns="44450" rIns="90488" bIns="44450">
            <a:spAutoFit/>
          </a:bodyPr>
          <a:lstStyle/>
          <a:p>
            <a:r>
              <a:rPr lang="en-US" sz="1600" dirty="0">
                <a:solidFill>
                  <a:prstClr val="black"/>
                </a:solidFill>
                <a:latin typeface="Calibri"/>
              </a:rPr>
              <a:t>CPU Control</a:t>
            </a:r>
          </a:p>
        </p:txBody>
      </p:sp>
      <p:sp>
        <p:nvSpPr>
          <p:cNvPr id="1487880" name="Rectangle 8"/>
          <p:cNvSpPr>
            <a:spLocks noChangeArrowheads="1"/>
          </p:cNvSpPr>
          <p:nvPr/>
        </p:nvSpPr>
        <p:spPr bwMode="auto">
          <a:xfrm>
            <a:off x="2486375" y="2230792"/>
            <a:ext cx="1422400" cy="1347788"/>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81" name="Rectangle 9"/>
          <p:cNvSpPr>
            <a:spLocks noChangeArrowheads="1"/>
          </p:cNvSpPr>
          <p:nvPr/>
        </p:nvSpPr>
        <p:spPr bwMode="auto">
          <a:xfrm>
            <a:off x="2535588" y="2764193"/>
            <a:ext cx="949043" cy="582211"/>
          </a:xfrm>
          <a:prstGeom prst="rect">
            <a:avLst/>
          </a:prstGeom>
          <a:noFill/>
          <a:ln w="12700">
            <a:noFill/>
            <a:miter lim="800000"/>
            <a:headEnd/>
            <a:tailEnd/>
          </a:ln>
          <a:effectLst/>
        </p:spPr>
        <p:txBody>
          <a:bodyPr wrap="none" lIns="90488" tIns="44450" rIns="90488" bIns="44450">
            <a:spAutoFit/>
          </a:bodyPr>
          <a:lstStyle/>
          <a:p>
            <a:r>
              <a:rPr lang="en-US" sz="1600" dirty="0">
                <a:solidFill>
                  <a:prstClr val="black"/>
                </a:solidFill>
                <a:latin typeface="Calibri"/>
              </a:rPr>
              <a:t>CPU</a:t>
            </a:r>
          </a:p>
          <a:p>
            <a:r>
              <a:rPr lang="en-US" sz="1600" dirty="0" err="1">
                <a:solidFill>
                  <a:prstClr val="black"/>
                </a:solidFill>
                <a:latin typeface="Calibri"/>
              </a:rPr>
              <a:t>Datapath</a:t>
            </a:r>
            <a:endParaRPr lang="en-US" sz="1600" dirty="0">
              <a:solidFill>
                <a:prstClr val="black"/>
              </a:solidFill>
              <a:latin typeface="Calibri"/>
            </a:endParaRPr>
          </a:p>
        </p:txBody>
      </p:sp>
      <p:sp>
        <p:nvSpPr>
          <p:cNvPr id="1487882" name="Rectangle 10"/>
          <p:cNvSpPr>
            <a:spLocks noChangeArrowheads="1"/>
          </p:cNvSpPr>
          <p:nvPr/>
        </p:nvSpPr>
        <p:spPr bwMode="auto">
          <a:xfrm>
            <a:off x="9164987" y="1240192"/>
            <a:ext cx="1117600" cy="2432050"/>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83" name="Rectangle 11"/>
          <p:cNvSpPr>
            <a:spLocks noChangeArrowheads="1"/>
          </p:cNvSpPr>
          <p:nvPr/>
        </p:nvSpPr>
        <p:spPr bwMode="auto">
          <a:xfrm>
            <a:off x="9186081" y="2230793"/>
            <a:ext cx="1054777" cy="1074653"/>
          </a:xfrm>
          <a:prstGeom prst="rect">
            <a:avLst/>
          </a:prstGeom>
          <a:noFill/>
          <a:ln w="12700">
            <a:noFill/>
            <a:miter lim="800000"/>
            <a:headEnd/>
            <a:tailEnd/>
          </a:ln>
          <a:effectLst/>
        </p:spPr>
        <p:txBody>
          <a:bodyPr wrap="square" lIns="90488" tIns="44450" rIns="90488" bIns="44450">
            <a:spAutoFit/>
          </a:bodyPr>
          <a:lstStyle/>
          <a:p>
            <a:r>
              <a:rPr lang="en-US" sz="1600" dirty="0">
                <a:solidFill>
                  <a:prstClr val="black"/>
                </a:solidFill>
                <a:latin typeface="Calibri"/>
              </a:rPr>
              <a:t>Secondary</a:t>
            </a:r>
          </a:p>
          <a:p>
            <a:r>
              <a:rPr lang="en-US" sz="1600" dirty="0">
                <a:solidFill>
                  <a:prstClr val="black"/>
                </a:solidFill>
                <a:latin typeface="Calibri"/>
              </a:rPr>
              <a:t>Memory</a:t>
            </a:r>
          </a:p>
          <a:p>
            <a:r>
              <a:rPr lang="en-US" sz="1600" dirty="0">
                <a:solidFill>
                  <a:prstClr val="black"/>
                </a:solidFill>
                <a:latin typeface="Calibri"/>
              </a:rPr>
              <a:t>(Disk</a:t>
            </a:r>
          </a:p>
          <a:p>
            <a:r>
              <a:rPr lang="en-US" sz="1600" dirty="0">
                <a:solidFill>
                  <a:prstClr val="black"/>
                </a:solidFill>
                <a:latin typeface="Calibri"/>
              </a:rPr>
              <a:t>Or Flash)</a:t>
            </a:r>
          </a:p>
        </p:txBody>
      </p:sp>
      <p:sp>
        <p:nvSpPr>
          <p:cNvPr id="1487884" name="Rectangle 12"/>
          <p:cNvSpPr>
            <a:spLocks noChangeArrowheads="1"/>
          </p:cNvSpPr>
          <p:nvPr/>
        </p:nvSpPr>
        <p:spPr bwMode="auto">
          <a:xfrm>
            <a:off x="2333975" y="1468793"/>
            <a:ext cx="4773506" cy="2219325"/>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85" name="Rectangle 13"/>
          <p:cNvSpPr>
            <a:spLocks noChangeArrowheads="1"/>
          </p:cNvSpPr>
          <p:nvPr/>
        </p:nvSpPr>
        <p:spPr bwMode="auto">
          <a:xfrm>
            <a:off x="3556799" y="1466067"/>
            <a:ext cx="1968169" cy="335989"/>
          </a:xfrm>
          <a:prstGeom prst="rect">
            <a:avLst/>
          </a:prstGeom>
          <a:noFill/>
          <a:ln w="12700">
            <a:noFill/>
            <a:miter lim="800000"/>
            <a:headEnd/>
            <a:tailEnd/>
          </a:ln>
          <a:effectLst/>
        </p:spPr>
        <p:txBody>
          <a:bodyPr wrap="none" lIns="90488" tIns="44450" rIns="90488" bIns="44450">
            <a:spAutoFit/>
          </a:bodyPr>
          <a:lstStyle/>
          <a:p>
            <a:r>
              <a:rPr lang="en-US" sz="1600" dirty="0">
                <a:solidFill>
                  <a:prstClr val="black"/>
                </a:solidFill>
                <a:latin typeface="Calibri"/>
              </a:rPr>
              <a:t>On-Chip Components</a:t>
            </a:r>
          </a:p>
        </p:txBody>
      </p:sp>
      <p:sp>
        <p:nvSpPr>
          <p:cNvPr id="1487886" name="Line 14"/>
          <p:cNvSpPr>
            <a:spLocks noChangeShapeType="1"/>
          </p:cNvSpPr>
          <p:nvPr/>
        </p:nvSpPr>
        <p:spPr bwMode="auto">
          <a:xfrm flipV="1">
            <a:off x="3754787" y="1087792"/>
            <a:ext cx="5791200" cy="1676400"/>
          </a:xfrm>
          <a:prstGeom prst="line">
            <a:avLst/>
          </a:prstGeom>
          <a:noFill/>
          <a:ln w="28575">
            <a:solidFill>
              <a:schemeClr val="tx1"/>
            </a:solidFill>
            <a:prstDash val="dashDot"/>
            <a:round/>
            <a:headEnd/>
            <a:tailEnd/>
          </a:ln>
          <a:effectLst/>
        </p:spPr>
        <p:txBody>
          <a:bodyPr wrap="none" anchor="ctr"/>
          <a:lstStyle/>
          <a:p>
            <a:endParaRPr lang="en-US">
              <a:solidFill>
                <a:prstClr val="black"/>
              </a:solidFill>
              <a:latin typeface="Calibri"/>
            </a:endParaRPr>
          </a:p>
        </p:txBody>
      </p:sp>
      <p:sp>
        <p:nvSpPr>
          <p:cNvPr id="1487887" name="Line 15"/>
          <p:cNvSpPr>
            <a:spLocks noChangeShapeType="1"/>
          </p:cNvSpPr>
          <p:nvPr/>
        </p:nvSpPr>
        <p:spPr bwMode="auto">
          <a:xfrm>
            <a:off x="3851625" y="3537306"/>
            <a:ext cx="5541962" cy="217487"/>
          </a:xfrm>
          <a:prstGeom prst="line">
            <a:avLst/>
          </a:prstGeom>
          <a:noFill/>
          <a:ln w="28575">
            <a:solidFill>
              <a:schemeClr val="tx1"/>
            </a:solidFill>
            <a:prstDash val="dashDot"/>
            <a:round/>
            <a:headEnd/>
            <a:tailEnd/>
          </a:ln>
          <a:effectLst/>
        </p:spPr>
        <p:txBody>
          <a:bodyPr wrap="none" anchor="ctr"/>
          <a:lstStyle/>
          <a:p>
            <a:endParaRPr lang="en-US">
              <a:solidFill>
                <a:prstClr val="black"/>
              </a:solidFill>
              <a:latin typeface="Calibri"/>
            </a:endParaRPr>
          </a:p>
        </p:txBody>
      </p:sp>
      <p:sp>
        <p:nvSpPr>
          <p:cNvPr id="1487888" name="Rectangle 16"/>
          <p:cNvSpPr>
            <a:spLocks noChangeArrowheads="1"/>
          </p:cNvSpPr>
          <p:nvPr/>
        </p:nvSpPr>
        <p:spPr bwMode="auto">
          <a:xfrm>
            <a:off x="3476975" y="2830867"/>
            <a:ext cx="355600" cy="693738"/>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89" name="Rectangle 17"/>
          <p:cNvSpPr>
            <a:spLocks noChangeArrowheads="1"/>
          </p:cNvSpPr>
          <p:nvPr/>
        </p:nvSpPr>
        <p:spPr bwMode="auto">
          <a:xfrm rot="5400000">
            <a:off x="3187256" y="3103124"/>
            <a:ext cx="1011238" cy="333375"/>
          </a:xfrm>
          <a:prstGeom prst="rect">
            <a:avLst/>
          </a:prstGeom>
          <a:noFill/>
          <a:ln w="12700">
            <a:noFill/>
            <a:miter lim="800000"/>
            <a:headEnd/>
            <a:tailEnd/>
          </a:ln>
          <a:effectLst/>
        </p:spPr>
        <p:txBody>
          <a:bodyPr lIns="90488" tIns="44450" rIns="90488" bIns="44450">
            <a:spAutoFit/>
          </a:bodyPr>
          <a:lstStyle/>
          <a:p>
            <a:r>
              <a:rPr lang="en-US" sz="1600">
                <a:solidFill>
                  <a:prstClr val="black"/>
                </a:solidFill>
                <a:latin typeface="Calibri"/>
              </a:rPr>
              <a:t>RegFile</a:t>
            </a:r>
          </a:p>
        </p:txBody>
      </p:sp>
      <p:sp>
        <p:nvSpPr>
          <p:cNvPr id="1487891" name="Rectangle 19" descr="10%"/>
          <p:cNvSpPr>
            <a:spLocks noChangeArrowheads="1"/>
          </p:cNvSpPr>
          <p:nvPr/>
        </p:nvSpPr>
        <p:spPr bwMode="auto">
          <a:xfrm>
            <a:off x="7564787" y="2154593"/>
            <a:ext cx="1041400" cy="1350963"/>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92" name="Rectangle 20"/>
          <p:cNvSpPr>
            <a:spLocks noChangeArrowheads="1"/>
          </p:cNvSpPr>
          <p:nvPr/>
        </p:nvSpPr>
        <p:spPr bwMode="auto">
          <a:xfrm>
            <a:off x="7656862" y="2459393"/>
            <a:ext cx="915988" cy="822325"/>
          </a:xfrm>
          <a:prstGeom prst="rect">
            <a:avLst/>
          </a:prstGeom>
          <a:noFill/>
          <a:ln w="12700">
            <a:noFill/>
            <a:miter lim="800000"/>
            <a:headEnd/>
            <a:tailEnd/>
          </a:ln>
          <a:effectLst/>
        </p:spPr>
        <p:txBody>
          <a:bodyPr wrap="none" lIns="90488" tIns="44450" rIns="90488" bIns="44450">
            <a:spAutoFit/>
          </a:bodyPr>
          <a:lstStyle/>
          <a:p>
            <a:r>
              <a:rPr lang="en-US" sz="1600">
                <a:solidFill>
                  <a:srgbClr val="000000"/>
                </a:solidFill>
                <a:latin typeface="Calibri"/>
              </a:rPr>
              <a:t>Main</a:t>
            </a:r>
          </a:p>
          <a:p>
            <a:r>
              <a:rPr lang="en-US" sz="1600">
                <a:solidFill>
                  <a:srgbClr val="000000"/>
                </a:solidFill>
                <a:latin typeface="Calibri"/>
              </a:rPr>
              <a:t>Memory</a:t>
            </a:r>
          </a:p>
          <a:p>
            <a:r>
              <a:rPr lang="en-US" sz="1600">
                <a:solidFill>
                  <a:srgbClr val="000000"/>
                </a:solidFill>
                <a:latin typeface="Calibri"/>
              </a:rPr>
              <a:t>(DRAM)</a:t>
            </a:r>
          </a:p>
        </p:txBody>
      </p:sp>
      <p:sp>
        <p:nvSpPr>
          <p:cNvPr id="1487893" name="Rectangle 21"/>
          <p:cNvSpPr>
            <a:spLocks noChangeArrowheads="1"/>
          </p:cNvSpPr>
          <p:nvPr/>
        </p:nvSpPr>
        <p:spPr bwMode="auto">
          <a:xfrm rot="5400000">
            <a:off x="4638882" y="2986645"/>
            <a:ext cx="686086" cy="582211"/>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lIns="90488" tIns="44450" rIns="90488" bIns="44450">
            <a:spAutoFit/>
          </a:bodyPr>
          <a:lstStyle/>
          <a:p>
            <a:r>
              <a:rPr lang="en-US" sz="1600" dirty="0">
                <a:solidFill>
                  <a:srgbClr val="000000"/>
                </a:solidFill>
              </a:rPr>
              <a:t>Data</a:t>
            </a:r>
          </a:p>
          <a:p>
            <a:r>
              <a:rPr lang="en-US" sz="1600" dirty="0">
                <a:solidFill>
                  <a:srgbClr val="000000"/>
                </a:solidFill>
              </a:rPr>
              <a:t>Cache</a:t>
            </a:r>
          </a:p>
        </p:txBody>
      </p:sp>
      <p:sp>
        <p:nvSpPr>
          <p:cNvPr id="1487895" name="Rectangle 23"/>
          <p:cNvSpPr>
            <a:spLocks noChangeArrowheads="1"/>
          </p:cNvSpPr>
          <p:nvPr/>
        </p:nvSpPr>
        <p:spPr bwMode="auto">
          <a:xfrm rot="5400000">
            <a:off x="4646818" y="2300845"/>
            <a:ext cx="686086" cy="582211"/>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lIns="90488" tIns="44450" rIns="90488" bIns="44450">
            <a:spAutoFit/>
          </a:bodyPr>
          <a:lstStyle/>
          <a:p>
            <a:r>
              <a:rPr lang="en-US" sz="1600" dirty="0" err="1">
                <a:solidFill>
                  <a:srgbClr val="000000"/>
                </a:solidFill>
              </a:rPr>
              <a:t>Instr</a:t>
            </a:r>
            <a:endParaRPr lang="en-US" sz="1600" dirty="0">
              <a:solidFill>
                <a:srgbClr val="000000"/>
              </a:solidFill>
            </a:endParaRPr>
          </a:p>
          <a:p>
            <a:r>
              <a:rPr lang="en-US" sz="1600" dirty="0">
                <a:solidFill>
                  <a:srgbClr val="000000"/>
                </a:solidFill>
              </a:rPr>
              <a:t>Cache</a:t>
            </a:r>
          </a:p>
        </p:txBody>
      </p:sp>
      <p:sp>
        <p:nvSpPr>
          <p:cNvPr id="1487901" name="Rectangle 29"/>
          <p:cNvSpPr>
            <a:spLocks noChangeArrowheads="1"/>
          </p:cNvSpPr>
          <p:nvPr/>
        </p:nvSpPr>
        <p:spPr bwMode="auto">
          <a:xfrm>
            <a:off x="1697387" y="3907192"/>
            <a:ext cx="8618432" cy="293670"/>
          </a:xfrm>
          <a:prstGeom prst="rect">
            <a:avLst/>
          </a:prstGeom>
          <a:noFill/>
          <a:ln w="12700">
            <a:noFill/>
            <a:miter lim="800000"/>
            <a:headEnd/>
            <a:tailEnd/>
          </a:ln>
          <a:effectLst/>
        </p:spPr>
        <p:txBody>
          <a:bodyPr wrap="none" lIns="63500" tIns="25400" rIns="63500" bIns="25400">
            <a:spAutoFit/>
          </a:bodyPr>
          <a:lstStyle/>
          <a:p>
            <a:pPr>
              <a:lnSpc>
                <a:spcPct val="85000"/>
              </a:lnSpc>
            </a:pPr>
            <a:r>
              <a:rPr lang="en-US" b="1" dirty="0">
                <a:solidFill>
                  <a:prstClr val="black"/>
                </a:solidFill>
                <a:latin typeface="Calibri"/>
              </a:rPr>
              <a:t>Speed (cycles):        </a:t>
            </a:r>
            <a:r>
              <a:rPr lang="en-US" dirty="0">
                <a:solidFill>
                  <a:prstClr val="black"/>
                </a:solidFill>
                <a:latin typeface="Calibri"/>
                <a:cs typeface="Arial" charset="0"/>
              </a:rPr>
              <a:t>½</a:t>
            </a:r>
            <a:r>
              <a:rPr lang="en-US" dirty="0">
                <a:solidFill>
                  <a:prstClr val="black"/>
                </a:solidFill>
                <a:latin typeface="Calibri"/>
              </a:rPr>
              <a:t>’s                     1’s                    10’s                       100’s               1,000,000’s</a:t>
            </a:r>
          </a:p>
        </p:txBody>
      </p:sp>
      <p:sp>
        <p:nvSpPr>
          <p:cNvPr id="1487902" name="Rectangle 30"/>
          <p:cNvSpPr>
            <a:spLocks noChangeArrowheads="1"/>
          </p:cNvSpPr>
          <p:nvPr/>
        </p:nvSpPr>
        <p:spPr bwMode="auto">
          <a:xfrm>
            <a:off x="1697388" y="4288192"/>
            <a:ext cx="8275535" cy="286745"/>
          </a:xfrm>
          <a:prstGeom prst="rect">
            <a:avLst/>
          </a:prstGeom>
          <a:noFill/>
          <a:ln w="12700">
            <a:noFill/>
            <a:miter lim="800000"/>
            <a:headEnd/>
            <a:tailEnd/>
          </a:ln>
          <a:effectLst/>
        </p:spPr>
        <p:txBody>
          <a:bodyPr wrap="none" lIns="63500" tIns="25400" rIns="63500" bIns="25400">
            <a:spAutoFit/>
          </a:bodyPr>
          <a:lstStyle/>
          <a:p>
            <a:pPr>
              <a:lnSpc>
                <a:spcPct val="85000"/>
              </a:lnSpc>
            </a:pPr>
            <a:r>
              <a:rPr lang="en-US" b="1" dirty="0">
                <a:solidFill>
                  <a:prstClr val="black"/>
                </a:solidFill>
                <a:latin typeface="Calibri"/>
              </a:rPr>
              <a:t>Size (bytes):    </a:t>
            </a:r>
            <a:r>
              <a:rPr lang="en-US" dirty="0">
                <a:solidFill>
                  <a:prstClr val="black"/>
                </a:solidFill>
                <a:latin typeface="Calibri"/>
              </a:rPr>
              <a:t>     100B’s   </a:t>
            </a:r>
            <a:r>
              <a:rPr lang="en-US" b="1" dirty="0">
                <a:solidFill>
                  <a:prstClr val="black"/>
                </a:solidFill>
                <a:latin typeface="Calibri"/>
              </a:rPr>
              <a:t>      </a:t>
            </a:r>
            <a:r>
              <a:rPr lang="en-US" dirty="0">
                <a:solidFill>
                  <a:prstClr val="black"/>
                </a:solidFill>
                <a:latin typeface="Calibri"/>
              </a:rPr>
              <a:t>         10KB’s               MB’s                      GB’s                      TB’s</a:t>
            </a:r>
          </a:p>
        </p:txBody>
      </p:sp>
      <p:sp>
        <p:nvSpPr>
          <p:cNvPr id="36" name="Content Placeholder 30"/>
          <p:cNvSpPr>
            <a:spLocks noGrp="1"/>
          </p:cNvSpPr>
          <p:nvPr>
            <p:ph idx="1"/>
          </p:nvPr>
        </p:nvSpPr>
        <p:spPr>
          <a:xfrm>
            <a:off x="1219200" y="5179429"/>
            <a:ext cx="9144000" cy="1193800"/>
          </a:xfrm>
        </p:spPr>
        <p:txBody>
          <a:bodyPr>
            <a:normAutofit/>
          </a:bodyPr>
          <a:lstStyle/>
          <a:p>
            <a:endParaRPr lang="en-US" dirty="0"/>
          </a:p>
        </p:txBody>
      </p:sp>
      <p:grpSp>
        <p:nvGrpSpPr>
          <p:cNvPr id="2" name="Group 29"/>
          <p:cNvGrpSpPr/>
          <p:nvPr/>
        </p:nvGrpSpPr>
        <p:grpSpPr>
          <a:xfrm>
            <a:off x="2005357" y="4658696"/>
            <a:ext cx="7924800" cy="293670"/>
            <a:chOff x="481357" y="4658696"/>
            <a:chExt cx="7924800" cy="293670"/>
          </a:xfrm>
        </p:grpSpPr>
        <p:sp>
          <p:nvSpPr>
            <p:cNvPr id="1487903" name="Rectangle 31"/>
            <p:cNvSpPr>
              <a:spLocks noChangeArrowheads="1"/>
            </p:cNvSpPr>
            <p:nvPr/>
          </p:nvSpPr>
          <p:spPr bwMode="auto">
            <a:xfrm>
              <a:off x="481357" y="4658696"/>
              <a:ext cx="7924800" cy="293670"/>
            </a:xfrm>
            <a:prstGeom prst="rect">
              <a:avLst/>
            </a:prstGeom>
            <a:noFill/>
            <a:ln w="12700">
              <a:noFill/>
              <a:miter lim="800000"/>
              <a:headEnd/>
              <a:tailEnd/>
            </a:ln>
            <a:effectLst/>
          </p:spPr>
          <p:txBody>
            <a:bodyPr lIns="63500" tIns="25400" rIns="63500" bIns="25400">
              <a:spAutoFit/>
            </a:bodyPr>
            <a:lstStyle/>
            <a:p>
              <a:pPr>
                <a:lnSpc>
                  <a:spcPct val="85000"/>
                </a:lnSpc>
              </a:pPr>
              <a:r>
                <a:rPr lang="en-US" b="1" dirty="0">
                  <a:solidFill>
                    <a:prstClr val="black"/>
                  </a:solidFill>
                  <a:latin typeface="Calibri"/>
                </a:rPr>
                <a:t> Cost/bit:         </a:t>
              </a:r>
              <a:r>
                <a:rPr lang="en-US" dirty="0">
                  <a:solidFill>
                    <a:prstClr val="black"/>
                  </a:solidFill>
                  <a:latin typeface="Calibri"/>
                </a:rPr>
                <a:t>highest                                                                                                 lowest</a:t>
              </a:r>
            </a:p>
          </p:txBody>
        </p:sp>
        <p:cxnSp>
          <p:nvCxnSpPr>
            <p:cNvPr id="29" name="Straight Arrow Connector 28"/>
            <p:cNvCxnSpPr/>
            <p:nvPr/>
          </p:nvCxnSpPr>
          <p:spPr>
            <a:xfrm>
              <a:off x="2739264" y="4817788"/>
              <a:ext cx="4743860" cy="1049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sp>
        <p:nvSpPr>
          <p:cNvPr id="3" name="Slide Number Placeholder 5">
            <a:extLst>
              <a:ext uri="{FF2B5EF4-FFF2-40B4-BE49-F238E27FC236}">
                <a16:creationId xmlns:a16="http://schemas.microsoft.com/office/drawing/2014/main" id="{649E4E21-7899-6033-F306-0BF354E97F0D}"/>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88</a:t>
            </a:fld>
            <a:endParaRPr lang="en-US" dirty="0"/>
          </a:p>
        </p:txBody>
      </p:sp>
    </p:spTree>
    <p:extLst>
      <p:ext uri="{BB962C8B-B14F-4D97-AF65-F5344CB8AC3E}">
        <p14:creationId xmlns:p14="http://schemas.microsoft.com/office/powerpoint/2010/main" val="10776753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8788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48788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8790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8790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7884" grpId="0" animBg="1"/>
      <p:bldP spid="1487885" grpId="0" autoUpdateAnimBg="0"/>
      <p:bldP spid="1487901" grpId="0"/>
      <p:bldP spid="1487902" grpId="0"/>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ko-KR">
                <a:ea typeface="굴림" charset="-127"/>
              </a:rPr>
              <a:t>Scheduling Fairness</a:t>
            </a:r>
          </a:p>
        </p:txBody>
      </p:sp>
      <p:sp>
        <p:nvSpPr>
          <p:cNvPr id="630787" name="Rectangle 3"/>
          <p:cNvSpPr>
            <a:spLocks noGrp="1" noChangeArrowheads="1"/>
          </p:cNvSpPr>
          <p:nvPr>
            <p:ph type="body" idx="1"/>
          </p:nvPr>
        </p:nvSpPr>
        <p:spPr>
          <a:xfrm>
            <a:off x="381000" y="838200"/>
            <a:ext cx="11430000" cy="5791200"/>
          </a:xfrm>
        </p:spPr>
        <p:txBody>
          <a:bodyPr>
            <a:normAutofit fontScale="92500" lnSpcReduction="10000"/>
          </a:bodyPr>
          <a:lstStyle/>
          <a:p>
            <a:pPr>
              <a:lnSpc>
                <a:spcPct val="100000"/>
              </a:lnSpc>
              <a:spcBef>
                <a:spcPct val="20000"/>
              </a:spcBef>
            </a:pPr>
            <a:r>
              <a:rPr lang="en-US" altLang="ko-KR" dirty="0">
                <a:ea typeface="굴림" charset="-127"/>
              </a:rPr>
              <a:t>What about fairness?</a:t>
            </a:r>
          </a:p>
          <a:p>
            <a:pPr lvl="1">
              <a:lnSpc>
                <a:spcPct val="100000"/>
              </a:lnSpc>
              <a:spcBef>
                <a:spcPct val="20000"/>
              </a:spcBef>
            </a:pPr>
            <a:r>
              <a:rPr lang="en-US" altLang="ko-KR" sz="2400" dirty="0">
                <a:ea typeface="굴림" charset="-127"/>
              </a:rPr>
              <a:t>Strict fixed-priority scheduling between queues is unfair (run highest, then next, </a:t>
            </a:r>
            <a:r>
              <a:rPr lang="en-US" altLang="ko-KR" sz="2400" dirty="0" err="1">
                <a:ea typeface="굴림" charset="-127"/>
              </a:rPr>
              <a:t>etc</a:t>
            </a:r>
            <a:r>
              <a:rPr lang="en-US" altLang="ko-KR" sz="2400" dirty="0">
                <a:ea typeface="굴림" charset="-127"/>
              </a:rPr>
              <a:t>):</a:t>
            </a:r>
          </a:p>
          <a:p>
            <a:pPr lvl="2">
              <a:lnSpc>
                <a:spcPct val="100000"/>
              </a:lnSpc>
              <a:spcBef>
                <a:spcPct val="20000"/>
              </a:spcBef>
            </a:pPr>
            <a:r>
              <a:rPr lang="en-US" altLang="ko-KR" sz="2400" dirty="0">
                <a:ea typeface="굴림" charset="-127"/>
              </a:rPr>
              <a:t>long running jobs may never get CPU </a:t>
            </a:r>
          </a:p>
          <a:p>
            <a:pPr lvl="2">
              <a:lnSpc>
                <a:spcPct val="100000"/>
              </a:lnSpc>
              <a:spcBef>
                <a:spcPct val="20000"/>
              </a:spcBef>
            </a:pPr>
            <a:r>
              <a:rPr lang="en-US" altLang="ko-KR" sz="2400" dirty="0">
                <a:ea typeface="굴림" charset="-127"/>
              </a:rPr>
              <a:t>Urban legend: In Multics, shut down machine, found 10-year-old job </a:t>
            </a:r>
            <a:r>
              <a:rPr lang="en-US" altLang="ko-KR" sz="2400" dirty="0">
                <a:ea typeface="굴림" charset="-127"/>
                <a:sym typeface="Symbol" panose="05050102010706020507" pitchFamily="18" charset="2"/>
              </a:rPr>
              <a:t> </a:t>
            </a:r>
            <a:br>
              <a:rPr lang="en-US" altLang="ko-KR" sz="2400" dirty="0">
                <a:ea typeface="굴림" charset="-127"/>
                <a:sym typeface="Symbol" panose="05050102010706020507" pitchFamily="18" charset="2"/>
              </a:rPr>
            </a:br>
            <a:r>
              <a:rPr lang="en-US" altLang="ko-KR" sz="2400" dirty="0">
                <a:ea typeface="굴림" charset="-127"/>
                <a:sym typeface="Symbol" panose="05050102010706020507" pitchFamily="18" charset="2"/>
              </a:rPr>
              <a:t>Ok, probably not…</a:t>
            </a:r>
            <a:endParaRPr lang="en-US" altLang="ko-KR" sz="2400" dirty="0">
              <a:ea typeface="굴림" charset="-127"/>
            </a:endParaRPr>
          </a:p>
          <a:p>
            <a:pPr lvl="1">
              <a:lnSpc>
                <a:spcPct val="100000"/>
              </a:lnSpc>
              <a:spcBef>
                <a:spcPct val="20000"/>
              </a:spcBef>
            </a:pPr>
            <a:r>
              <a:rPr lang="en-US" altLang="ko-KR" sz="2400" dirty="0">
                <a:ea typeface="굴림" charset="-127"/>
              </a:rPr>
              <a:t>Must give long-running jobs a fraction of the CPU even when there are shorter jobs to run</a:t>
            </a:r>
          </a:p>
          <a:p>
            <a:pPr lvl="1">
              <a:lnSpc>
                <a:spcPct val="100000"/>
              </a:lnSpc>
              <a:spcBef>
                <a:spcPct val="20000"/>
              </a:spcBef>
            </a:pPr>
            <a:r>
              <a:rPr lang="en-US" altLang="ko-KR" sz="2400" dirty="0">
                <a:solidFill>
                  <a:schemeClr val="hlink"/>
                </a:solidFill>
                <a:ea typeface="굴림" charset="-127"/>
              </a:rPr>
              <a:t>Tradeoff: fairness gained by hurting average response time!</a:t>
            </a:r>
          </a:p>
          <a:p>
            <a:r>
              <a:rPr lang="en-US" altLang="ko-KR" dirty="0"/>
              <a:t>How to implement fairness?</a:t>
            </a:r>
          </a:p>
          <a:p>
            <a:pPr lvl="1"/>
            <a:r>
              <a:rPr lang="en-US" altLang="ko-KR" dirty="0"/>
              <a:t>Could give each queue some fraction of the CPU </a:t>
            </a:r>
          </a:p>
          <a:p>
            <a:pPr lvl="2"/>
            <a:r>
              <a:rPr lang="en-US" altLang="ko-KR" dirty="0"/>
              <a:t>What if one long-running job and 100 short-running ones?</a:t>
            </a:r>
          </a:p>
          <a:p>
            <a:pPr lvl="2"/>
            <a:r>
              <a:rPr lang="en-US" altLang="ko-KR" dirty="0"/>
              <a:t>Like express lanes in a supermarket—sometimes express lanes get so long, get better service by going into one of the other lines</a:t>
            </a:r>
          </a:p>
          <a:p>
            <a:pPr lvl="1"/>
            <a:r>
              <a:rPr lang="en-US" altLang="ko-KR" dirty="0"/>
              <a:t>Could increase priority of jobs that don’t get service</a:t>
            </a:r>
          </a:p>
          <a:p>
            <a:pPr lvl="2"/>
            <a:r>
              <a:rPr lang="en-US" altLang="ko-KR" dirty="0"/>
              <a:t>What is done in some variants of UNIX</a:t>
            </a:r>
          </a:p>
          <a:p>
            <a:pPr lvl="2"/>
            <a:r>
              <a:rPr lang="en-US" altLang="ko-KR" dirty="0"/>
              <a:t>This is ad hoc—what rate should you increase priorities?</a:t>
            </a:r>
          </a:p>
          <a:p>
            <a:pPr lvl="2"/>
            <a:r>
              <a:rPr lang="en-US" altLang="ko-KR" dirty="0"/>
              <a:t>And, as system gets overloaded, no job gets CPU time, so everyone increases in </a:t>
            </a:r>
            <a:r>
              <a:rPr lang="en-US" altLang="ko-KR" dirty="0" err="1"/>
              <a:t>priority</a:t>
            </a:r>
            <a:r>
              <a:rPr lang="en-US" altLang="ko-KR" dirty="0" err="1">
                <a:sym typeface="Symbol" pitchFamily="18" charset="2"/>
              </a:rPr>
              <a:t>Interactive</a:t>
            </a:r>
            <a:r>
              <a:rPr lang="en-US" altLang="ko-KR" dirty="0">
                <a:sym typeface="Symbol" pitchFamily="18" charset="2"/>
              </a:rPr>
              <a:t> jobs suffer</a:t>
            </a:r>
          </a:p>
          <a:p>
            <a:pPr>
              <a:lnSpc>
                <a:spcPct val="100000"/>
              </a:lnSpc>
              <a:spcBef>
                <a:spcPct val="20000"/>
              </a:spcBef>
            </a:pPr>
            <a:endParaRPr lang="en-US" altLang="ko-KR" dirty="0">
              <a:solidFill>
                <a:schemeClr val="hlink"/>
              </a:solidFill>
              <a:ea typeface="굴림" charset="-127"/>
            </a:endParaRPr>
          </a:p>
        </p:txBody>
      </p:sp>
    </p:spTree>
    <p:extLst>
      <p:ext uri="{BB962C8B-B14F-4D97-AF65-F5344CB8AC3E}">
        <p14:creationId xmlns:p14="http://schemas.microsoft.com/office/powerpoint/2010/main" val="38169402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07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078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078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078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078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3078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3078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3078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0787">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30787">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30787">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30787">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30787">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3078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787" grpId="0" build="p"/>
    </p:bldLst>
  </p:timing>
</p:sld>
</file>

<file path=ppt/theme/theme1.xml><?xml version="1.0" encoding="utf-8"?>
<a:theme xmlns:a="http://schemas.openxmlformats.org/drawingml/2006/main" name="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1800" b="1" i="0" u="none" strike="noStrike" cap="none" normalizeH="0" baseline="0" dirty="0" smtClean="0">
            <a:ln>
              <a:noFill/>
            </a:ln>
            <a:solidFill>
              <a:schemeClr val="tx1"/>
            </a:solidFill>
            <a:effectLst/>
            <a:latin typeface="Gill Sans Light"/>
          </a:defRPr>
        </a:defPPr>
      </a:lstStyle>
    </a:spDef>
    <a:lnDef>
      <a:spPr bwMode="auto">
        <a:xfrm>
          <a:off x="0" y="0"/>
          <a:ext cx="1" cy="1"/>
        </a:xfrm>
        <a:custGeom>
          <a:avLst/>
          <a:gdLst/>
          <a:ahLst/>
          <a:cxnLst/>
          <a:rect l="0" t="0" r="0" b="0"/>
          <a:pathLst/>
        </a:cu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Comic Sans MS" pitchFamily="66" charset="0"/>
          </a:defRPr>
        </a:defPPr>
      </a:lstStyle>
    </a:lnDef>
    <a:txDef>
      <a:spPr>
        <a:noFill/>
      </a:spPr>
      <a:bodyPr wrap="none" rtlCol="0">
        <a:spAutoFit/>
      </a:bodyPr>
      <a:lstStyle>
        <a:defPPr>
          <a:defRPr dirty="0">
            <a:latin typeface="Gill Sans Light"/>
          </a:defRPr>
        </a:defPPr>
      </a:lstStyle>
    </a:txDef>
  </a:objectDefaults>
  <a:extraClrSchemeLst>
    <a:extraClrScheme>
      <a:clrScheme name="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a:themeElements>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fontScheme name="Quadrant">
      <a:majorFont>
        <a:latin typeface="Arial Rounded MT Bold"/>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bg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Quadrant 1">
        <a:dk1>
          <a:srgbClr val="5C5674"/>
        </a:dk1>
        <a:lt1>
          <a:srgbClr val="FFFFFF"/>
        </a:lt1>
        <a:dk2>
          <a:srgbClr val="85986A"/>
        </a:dk2>
        <a:lt2>
          <a:srgbClr val="FFFFFF"/>
        </a:lt2>
        <a:accent1>
          <a:srgbClr val="666633"/>
        </a:accent1>
        <a:accent2>
          <a:srgbClr val="ADC5B8"/>
        </a:accent2>
        <a:accent3>
          <a:srgbClr val="C2CAB9"/>
        </a:accent3>
        <a:accent4>
          <a:srgbClr val="DADADA"/>
        </a:accent4>
        <a:accent5>
          <a:srgbClr val="B8B8AD"/>
        </a:accent5>
        <a:accent6>
          <a:srgbClr val="9CB2A6"/>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clrMap bg1="lt1" tx1="dk1" bg2="lt2" tx2="dk2" accent1="accent1" accent2="accent2" accent3="accent3" accent4="accent4" accent5="accent5" accent6="accent6" hlink="hlink" folHlink="folHlink"/>
    </a:extraClrScheme>
    <a:extraClrScheme>
      <a:clrScheme name="Quadrant 3">
        <a:dk1>
          <a:srgbClr val="618052"/>
        </a:dk1>
        <a:lt1>
          <a:srgbClr val="FFFFE3"/>
        </a:lt1>
        <a:dk2>
          <a:srgbClr val="162E36"/>
        </a:dk2>
        <a:lt2>
          <a:srgbClr val="FFFFFF"/>
        </a:lt2>
        <a:accent1>
          <a:srgbClr val="336699"/>
        </a:accent1>
        <a:accent2>
          <a:srgbClr val="69888B"/>
        </a:accent2>
        <a:accent3>
          <a:srgbClr val="ABADAE"/>
        </a:accent3>
        <a:accent4>
          <a:srgbClr val="DADAC2"/>
        </a:accent4>
        <a:accent5>
          <a:srgbClr val="ADB8CA"/>
        </a:accent5>
        <a:accent6>
          <a:srgbClr val="5E7B7D"/>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4">
        <a:dk1>
          <a:srgbClr val="000000"/>
        </a:dk1>
        <a:lt1>
          <a:srgbClr val="FFFFFF"/>
        </a:lt1>
        <a:dk2>
          <a:srgbClr val="000000"/>
        </a:dk2>
        <a:lt2>
          <a:srgbClr val="CC0000"/>
        </a:lt2>
        <a:accent1>
          <a:srgbClr val="FFCC00"/>
        </a:accent1>
        <a:accent2>
          <a:srgbClr val="3366CC"/>
        </a:accent2>
        <a:accent3>
          <a:srgbClr val="FFFFFF"/>
        </a:accent3>
        <a:accent4>
          <a:srgbClr val="000000"/>
        </a:accent4>
        <a:accent5>
          <a:srgbClr val="FFE2AA"/>
        </a:accent5>
        <a:accent6>
          <a:srgbClr val="2D5CB9"/>
        </a:accent6>
        <a:hlink>
          <a:srgbClr val="666699"/>
        </a:hlink>
        <a:folHlink>
          <a:srgbClr val="C0C0C0"/>
        </a:folHlink>
      </a:clrScheme>
      <a:clrMap bg1="lt1" tx1="dk1" bg2="lt2" tx2="dk2" accent1="accent1" accent2="accent2" accent3="accent3" accent4="accent4" accent5="accent5" accent6="accent6" hlink="hlink" folHlink="folHlink"/>
    </a:extraClrScheme>
    <a:extraClrScheme>
      <a:clrScheme name="Quadrant 5">
        <a:dk1>
          <a:srgbClr val="666699"/>
        </a:dk1>
        <a:lt1>
          <a:srgbClr val="FFFFFF"/>
        </a:lt1>
        <a:dk2>
          <a:srgbClr val="000033"/>
        </a:dk2>
        <a:lt2>
          <a:srgbClr val="FFFFFF"/>
        </a:lt2>
        <a:accent1>
          <a:srgbClr val="9966FF"/>
        </a:accent1>
        <a:accent2>
          <a:srgbClr val="CCCCFF"/>
        </a:accent2>
        <a:accent3>
          <a:srgbClr val="AAAAAD"/>
        </a:accent3>
        <a:accent4>
          <a:srgbClr val="DADADA"/>
        </a:accent4>
        <a:accent5>
          <a:srgbClr val="CAB8FF"/>
        </a:accent5>
        <a:accent6>
          <a:srgbClr val="B9B9E7"/>
        </a:accent6>
        <a:hlink>
          <a:srgbClr val="CCCC00"/>
        </a:hlink>
        <a:folHlink>
          <a:srgbClr val="CC9900"/>
        </a:folHlink>
      </a:clrScheme>
      <a:clrMap bg1="dk2" tx1="lt1" bg2="dk1" tx2="lt2" accent1="accent1" accent2="accent2" accent3="accent3" accent4="accent4" accent5="accent5" accent6="accent6" hlink="hlink" folHlink="folHlink"/>
    </a:extraClrScheme>
    <a:extraClrScheme>
      <a:clrScheme name="Quadrant 6">
        <a:dk1>
          <a:srgbClr val="000000"/>
        </a:dk1>
        <a:lt1>
          <a:srgbClr val="FFFFFF"/>
        </a:lt1>
        <a:dk2>
          <a:srgbClr val="000000"/>
        </a:dk2>
        <a:lt2>
          <a:srgbClr val="669966"/>
        </a:lt2>
        <a:accent1>
          <a:srgbClr val="CCCCFF"/>
        </a:accent1>
        <a:accent2>
          <a:srgbClr val="9999CC"/>
        </a:accent2>
        <a:accent3>
          <a:srgbClr val="FFFFFF"/>
        </a:accent3>
        <a:accent4>
          <a:srgbClr val="000000"/>
        </a:accent4>
        <a:accent5>
          <a:srgbClr val="E2E2FF"/>
        </a:accent5>
        <a:accent6>
          <a:srgbClr val="8A8AB9"/>
        </a:accent6>
        <a:hlink>
          <a:srgbClr val="000066"/>
        </a:hlink>
        <a:folHlink>
          <a:srgbClr val="333399"/>
        </a:folHlink>
      </a:clrScheme>
      <a:clrMap bg1="lt1" tx1="dk1" bg2="lt2" tx2="dk2" accent1="accent1" accent2="accent2" accent3="accent3" accent4="accent4" accent5="accent5" accent6="accent6" hlink="hlink" folHlink="folHlink"/>
    </a:extraClrScheme>
    <a:extraClrScheme>
      <a:clrScheme name="Quadrant 7">
        <a:dk1>
          <a:srgbClr val="0099CC"/>
        </a:dk1>
        <a:lt1>
          <a:srgbClr val="FFFFFF"/>
        </a:lt1>
        <a:dk2>
          <a:srgbClr val="000099"/>
        </a:dk2>
        <a:lt2>
          <a:srgbClr val="FFFFFF"/>
        </a:lt2>
        <a:accent1>
          <a:srgbClr val="0099CC"/>
        </a:accent1>
        <a:accent2>
          <a:srgbClr val="6600FF"/>
        </a:accent2>
        <a:accent3>
          <a:srgbClr val="AAAACA"/>
        </a:accent3>
        <a:accent4>
          <a:srgbClr val="DADADA"/>
        </a:accent4>
        <a:accent5>
          <a:srgbClr val="AACAE2"/>
        </a:accent5>
        <a:accent6>
          <a:srgbClr val="5C00E7"/>
        </a:accent6>
        <a:hlink>
          <a:srgbClr val="FFCC00"/>
        </a:hlink>
        <a:folHlink>
          <a:srgbClr val="00CCFF"/>
        </a:folHlink>
      </a:clrScheme>
      <a:clrMap bg1="dk2" tx1="lt1" bg2="dk1" tx2="lt2" accent1="accent1" accent2="accent2" accent3="accent3" accent4="accent4" accent5="accent5" accent6="accent6" hlink="hlink" folHlink="folHlink"/>
    </a:extraClrScheme>
    <a:extraClrScheme>
      <a:clrScheme name="Quadrant 8">
        <a:dk1>
          <a:srgbClr val="000033"/>
        </a:dk1>
        <a:lt1>
          <a:srgbClr val="FFFFFF"/>
        </a:lt1>
        <a:dk2>
          <a:srgbClr val="003366"/>
        </a:dk2>
        <a:lt2>
          <a:srgbClr val="275C6D"/>
        </a:lt2>
        <a:accent1>
          <a:srgbClr val="A7D2DF"/>
        </a:accent1>
        <a:accent2>
          <a:srgbClr val="108DA6"/>
        </a:accent2>
        <a:accent3>
          <a:srgbClr val="FFFFFF"/>
        </a:accent3>
        <a:accent4>
          <a:srgbClr val="00002A"/>
        </a:accent4>
        <a:accent5>
          <a:srgbClr val="D0E5EC"/>
        </a:accent5>
        <a:accent6>
          <a:srgbClr val="0D7F96"/>
        </a:accent6>
        <a:hlink>
          <a:srgbClr val="666699"/>
        </a:hlink>
        <a:folHlink>
          <a:srgbClr val="9999FF"/>
        </a:folHlink>
      </a:clrScheme>
      <a:clrMap bg1="lt1" tx1="dk1" bg2="lt2" tx2="dk2" accent1="accent1" accent2="accent2" accent3="accent3" accent4="accent4" accent5="accent5" accent6="accent6" hlink="hlink" folHlink="folHlink"/>
    </a:extraClrScheme>
    <a:extraClrScheme>
      <a:clrScheme name="Quadrant 9">
        <a:dk1>
          <a:srgbClr val="CC3300"/>
        </a:dk1>
        <a:lt1>
          <a:srgbClr val="FFFFFF"/>
        </a:lt1>
        <a:dk2>
          <a:srgbClr val="000000"/>
        </a:dk2>
        <a:lt2>
          <a:srgbClr val="FFFFCC"/>
        </a:lt2>
        <a:accent1>
          <a:srgbClr val="FF9900"/>
        </a:accent1>
        <a:accent2>
          <a:srgbClr val="993300"/>
        </a:accent2>
        <a:accent3>
          <a:srgbClr val="AAAAAA"/>
        </a:accent3>
        <a:accent4>
          <a:srgbClr val="DADADA"/>
        </a:accent4>
        <a:accent5>
          <a:srgbClr val="FFCAAA"/>
        </a:accent5>
        <a:accent6>
          <a:srgbClr val="8A2D00"/>
        </a:accent6>
        <a:hlink>
          <a:srgbClr val="CEC5A2"/>
        </a:hlink>
        <a:folHlink>
          <a:srgbClr val="DDDDDD"/>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Quadrant">
  <a:themeElements>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fontScheme name="Quadrant">
      <a:majorFont>
        <a:latin typeface="Arial Rounded MT Bold"/>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bg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Quadrant 1">
        <a:dk1>
          <a:srgbClr val="5C5674"/>
        </a:dk1>
        <a:lt1>
          <a:srgbClr val="FFFFFF"/>
        </a:lt1>
        <a:dk2>
          <a:srgbClr val="85986A"/>
        </a:dk2>
        <a:lt2>
          <a:srgbClr val="FFFFFF"/>
        </a:lt2>
        <a:accent1>
          <a:srgbClr val="666633"/>
        </a:accent1>
        <a:accent2>
          <a:srgbClr val="ADC5B8"/>
        </a:accent2>
        <a:accent3>
          <a:srgbClr val="C2CAB9"/>
        </a:accent3>
        <a:accent4>
          <a:srgbClr val="DADADA"/>
        </a:accent4>
        <a:accent5>
          <a:srgbClr val="B8B8AD"/>
        </a:accent5>
        <a:accent6>
          <a:srgbClr val="9CB2A6"/>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clrMap bg1="lt1" tx1="dk1" bg2="lt2" tx2="dk2" accent1="accent1" accent2="accent2" accent3="accent3" accent4="accent4" accent5="accent5" accent6="accent6" hlink="hlink" folHlink="folHlink"/>
    </a:extraClrScheme>
    <a:extraClrScheme>
      <a:clrScheme name="Quadrant 3">
        <a:dk1>
          <a:srgbClr val="618052"/>
        </a:dk1>
        <a:lt1>
          <a:srgbClr val="FFFFE3"/>
        </a:lt1>
        <a:dk2>
          <a:srgbClr val="162E36"/>
        </a:dk2>
        <a:lt2>
          <a:srgbClr val="FFFFFF"/>
        </a:lt2>
        <a:accent1>
          <a:srgbClr val="336699"/>
        </a:accent1>
        <a:accent2>
          <a:srgbClr val="69888B"/>
        </a:accent2>
        <a:accent3>
          <a:srgbClr val="ABADAE"/>
        </a:accent3>
        <a:accent4>
          <a:srgbClr val="DADAC2"/>
        </a:accent4>
        <a:accent5>
          <a:srgbClr val="ADB8CA"/>
        </a:accent5>
        <a:accent6>
          <a:srgbClr val="5E7B7D"/>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4">
        <a:dk1>
          <a:srgbClr val="000000"/>
        </a:dk1>
        <a:lt1>
          <a:srgbClr val="FFFFFF"/>
        </a:lt1>
        <a:dk2>
          <a:srgbClr val="000000"/>
        </a:dk2>
        <a:lt2>
          <a:srgbClr val="CC0000"/>
        </a:lt2>
        <a:accent1>
          <a:srgbClr val="FFCC00"/>
        </a:accent1>
        <a:accent2>
          <a:srgbClr val="3366CC"/>
        </a:accent2>
        <a:accent3>
          <a:srgbClr val="FFFFFF"/>
        </a:accent3>
        <a:accent4>
          <a:srgbClr val="000000"/>
        </a:accent4>
        <a:accent5>
          <a:srgbClr val="FFE2AA"/>
        </a:accent5>
        <a:accent6>
          <a:srgbClr val="2D5CB9"/>
        </a:accent6>
        <a:hlink>
          <a:srgbClr val="666699"/>
        </a:hlink>
        <a:folHlink>
          <a:srgbClr val="C0C0C0"/>
        </a:folHlink>
      </a:clrScheme>
      <a:clrMap bg1="lt1" tx1="dk1" bg2="lt2" tx2="dk2" accent1="accent1" accent2="accent2" accent3="accent3" accent4="accent4" accent5="accent5" accent6="accent6" hlink="hlink" folHlink="folHlink"/>
    </a:extraClrScheme>
    <a:extraClrScheme>
      <a:clrScheme name="Quadrant 5">
        <a:dk1>
          <a:srgbClr val="666699"/>
        </a:dk1>
        <a:lt1>
          <a:srgbClr val="FFFFFF"/>
        </a:lt1>
        <a:dk2>
          <a:srgbClr val="000033"/>
        </a:dk2>
        <a:lt2>
          <a:srgbClr val="FFFFFF"/>
        </a:lt2>
        <a:accent1>
          <a:srgbClr val="9966FF"/>
        </a:accent1>
        <a:accent2>
          <a:srgbClr val="CCCCFF"/>
        </a:accent2>
        <a:accent3>
          <a:srgbClr val="AAAAAD"/>
        </a:accent3>
        <a:accent4>
          <a:srgbClr val="DADADA"/>
        </a:accent4>
        <a:accent5>
          <a:srgbClr val="CAB8FF"/>
        </a:accent5>
        <a:accent6>
          <a:srgbClr val="B9B9E7"/>
        </a:accent6>
        <a:hlink>
          <a:srgbClr val="CCCC00"/>
        </a:hlink>
        <a:folHlink>
          <a:srgbClr val="CC9900"/>
        </a:folHlink>
      </a:clrScheme>
      <a:clrMap bg1="dk2" tx1="lt1" bg2="dk1" tx2="lt2" accent1="accent1" accent2="accent2" accent3="accent3" accent4="accent4" accent5="accent5" accent6="accent6" hlink="hlink" folHlink="folHlink"/>
    </a:extraClrScheme>
    <a:extraClrScheme>
      <a:clrScheme name="Quadrant 6">
        <a:dk1>
          <a:srgbClr val="000000"/>
        </a:dk1>
        <a:lt1>
          <a:srgbClr val="FFFFFF"/>
        </a:lt1>
        <a:dk2>
          <a:srgbClr val="000000"/>
        </a:dk2>
        <a:lt2>
          <a:srgbClr val="669966"/>
        </a:lt2>
        <a:accent1>
          <a:srgbClr val="CCCCFF"/>
        </a:accent1>
        <a:accent2>
          <a:srgbClr val="9999CC"/>
        </a:accent2>
        <a:accent3>
          <a:srgbClr val="FFFFFF"/>
        </a:accent3>
        <a:accent4>
          <a:srgbClr val="000000"/>
        </a:accent4>
        <a:accent5>
          <a:srgbClr val="E2E2FF"/>
        </a:accent5>
        <a:accent6>
          <a:srgbClr val="8A8AB9"/>
        </a:accent6>
        <a:hlink>
          <a:srgbClr val="000066"/>
        </a:hlink>
        <a:folHlink>
          <a:srgbClr val="333399"/>
        </a:folHlink>
      </a:clrScheme>
      <a:clrMap bg1="lt1" tx1="dk1" bg2="lt2" tx2="dk2" accent1="accent1" accent2="accent2" accent3="accent3" accent4="accent4" accent5="accent5" accent6="accent6" hlink="hlink" folHlink="folHlink"/>
    </a:extraClrScheme>
    <a:extraClrScheme>
      <a:clrScheme name="Quadrant 7">
        <a:dk1>
          <a:srgbClr val="0099CC"/>
        </a:dk1>
        <a:lt1>
          <a:srgbClr val="FFFFFF"/>
        </a:lt1>
        <a:dk2>
          <a:srgbClr val="000099"/>
        </a:dk2>
        <a:lt2>
          <a:srgbClr val="FFFFFF"/>
        </a:lt2>
        <a:accent1>
          <a:srgbClr val="0099CC"/>
        </a:accent1>
        <a:accent2>
          <a:srgbClr val="6600FF"/>
        </a:accent2>
        <a:accent3>
          <a:srgbClr val="AAAACA"/>
        </a:accent3>
        <a:accent4>
          <a:srgbClr val="DADADA"/>
        </a:accent4>
        <a:accent5>
          <a:srgbClr val="AACAE2"/>
        </a:accent5>
        <a:accent6>
          <a:srgbClr val="5C00E7"/>
        </a:accent6>
        <a:hlink>
          <a:srgbClr val="FFCC00"/>
        </a:hlink>
        <a:folHlink>
          <a:srgbClr val="00CCFF"/>
        </a:folHlink>
      </a:clrScheme>
      <a:clrMap bg1="dk2" tx1="lt1" bg2="dk1" tx2="lt2" accent1="accent1" accent2="accent2" accent3="accent3" accent4="accent4" accent5="accent5" accent6="accent6" hlink="hlink" folHlink="folHlink"/>
    </a:extraClrScheme>
    <a:extraClrScheme>
      <a:clrScheme name="Quadrant 8">
        <a:dk1>
          <a:srgbClr val="000033"/>
        </a:dk1>
        <a:lt1>
          <a:srgbClr val="FFFFFF"/>
        </a:lt1>
        <a:dk2>
          <a:srgbClr val="003366"/>
        </a:dk2>
        <a:lt2>
          <a:srgbClr val="275C6D"/>
        </a:lt2>
        <a:accent1>
          <a:srgbClr val="A7D2DF"/>
        </a:accent1>
        <a:accent2>
          <a:srgbClr val="108DA6"/>
        </a:accent2>
        <a:accent3>
          <a:srgbClr val="FFFFFF"/>
        </a:accent3>
        <a:accent4>
          <a:srgbClr val="00002A"/>
        </a:accent4>
        <a:accent5>
          <a:srgbClr val="D0E5EC"/>
        </a:accent5>
        <a:accent6>
          <a:srgbClr val="0D7F96"/>
        </a:accent6>
        <a:hlink>
          <a:srgbClr val="666699"/>
        </a:hlink>
        <a:folHlink>
          <a:srgbClr val="9999FF"/>
        </a:folHlink>
      </a:clrScheme>
      <a:clrMap bg1="lt1" tx1="dk1" bg2="lt2" tx2="dk2" accent1="accent1" accent2="accent2" accent3="accent3" accent4="accent4" accent5="accent5" accent6="accent6" hlink="hlink" folHlink="folHlink"/>
    </a:extraClrScheme>
    <a:extraClrScheme>
      <a:clrScheme name="Quadrant 9">
        <a:dk1>
          <a:srgbClr val="CC3300"/>
        </a:dk1>
        <a:lt1>
          <a:srgbClr val="FFFFFF"/>
        </a:lt1>
        <a:dk2>
          <a:srgbClr val="000000"/>
        </a:dk2>
        <a:lt2>
          <a:srgbClr val="FFFFCC"/>
        </a:lt2>
        <a:accent1>
          <a:srgbClr val="FF9900"/>
        </a:accent1>
        <a:accent2>
          <a:srgbClr val="993300"/>
        </a:accent2>
        <a:accent3>
          <a:srgbClr val="AAAAAA"/>
        </a:accent3>
        <a:accent4>
          <a:srgbClr val="DADADA"/>
        </a:accent4>
        <a:accent5>
          <a:srgbClr val="FFCAAA"/>
        </a:accent5>
        <a:accent6>
          <a:srgbClr val="8A2D00"/>
        </a:accent6>
        <a:hlink>
          <a:srgbClr val="CEC5A2"/>
        </a:hlink>
        <a:folHlink>
          <a:srgbClr val="DDDDDD"/>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113782</TotalTime>
  <Pages>60</Pages>
  <Words>9308</Words>
  <Application>Microsoft Office PowerPoint</Application>
  <PresentationFormat>Widescreen</PresentationFormat>
  <Paragraphs>1118</Paragraphs>
  <Slides>88</Slides>
  <Notes>36</Notes>
  <HiddenSlides>0</HiddenSlides>
  <MMClips>0</MMClips>
  <ScaleCrop>false</ScaleCrop>
  <HeadingPairs>
    <vt:vector size="6" baseType="variant">
      <vt:variant>
        <vt:lpstr>Fonts Used</vt:lpstr>
      </vt:variant>
      <vt:variant>
        <vt:i4>20</vt:i4>
      </vt:variant>
      <vt:variant>
        <vt:lpstr>Theme</vt:lpstr>
      </vt:variant>
      <vt:variant>
        <vt:i4>4</vt:i4>
      </vt:variant>
      <vt:variant>
        <vt:lpstr>Slide Titles</vt:lpstr>
      </vt:variant>
      <vt:variant>
        <vt:i4>88</vt:i4>
      </vt:variant>
    </vt:vector>
  </HeadingPairs>
  <TitlesOfParts>
    <vt:vector size="112" baseType="lpstr">
      <vt:lpstr>Courier</vt:lpstr>
      <vt:lpstr>等线</vt:lpstr>
      <vt:lpstr>Gill Sans</vt:lpstr>
      <vt:lpstr>Gill Sans Light</vt:lpstr>
      <vt:lpstr>굴림</vt:lpstr>
      <vt:lpstr>맑은 고딕</vt:lpstr>
      <vt:lpstr>ＭＳ Ｐゴシック</vt:lpstr>
      <vt:lpstr>宋体</vt:lpstr>
      <vt:lpstr>Arial</vt:lpstr>
      <vt:lpstr>Arial Rounded MT Bold</vt:lpstr>
      <vt:lpstr>Calibri</vt:lpstr>
      <vt:lpstr>Cambria Math</vt:lpstr>
      <vt:lpstr>Comic Sans MS</vt:lpstr>
      <vt:lpstr>Consolas</vt:lpstr>
      <vt:lpstr>Courier New</vt:lpstr>
      <vt:lpstr>Helvetica</vt:lpstr>
      <vt:lpstr>Nunito</vt:lpstr>
      <vt:lpstr>Symbol</vt:lpstr>
      <vt:lpstr>Times New Roman</vt:lpstr>
      <vt:lpstr>Wingdings</vt:lpstr>
      <vt:lpstr>Office</vt:lpstr>
      <vt:lpstr>1_lecture</vt:lpstr>
      <vt:lpstr>Quadrant</vt:lpstr>
      <vt:lpstr>Office Theme</vt:lpstr>
      <vt:lpstr>CSC 112: Computer Operating Systems Lecture XX  Cache Deleted </vt:lpstr>
      <vt:lpstr>RM vs. DM Example Schedulability Analysis</vt:lpstr>
      <vt:lpstr>Issues</vt:lpstr>
      <vt:lpstr>Deadlock recovery</vt:lpstr>
      <vt:lpstr>Deadlock recovery: 2</vt:lpstr>
      <vt:lpstr>Multi-Armed Lawyers Solution w/ Monitors</vt:lpstr>
      <vt:lpstr>BankerCheck()</vt:lpstr>
      <vt:lpstr>PowerPoint Presentation</vt:lpstr>
      <vt:lpstr>Scheduling Fairness</vt:lpstr>
      <vt:lpstr>Multi-Core Scheduling</vt:lpstr>
      <vt:lpstr>Recall: Spinlock</vt:lpstr>
      <vt:lpstr>Gang Scheduling and Parallel Applications</vt:lpstr>
      <vt:lpstr>How to Evaluate a Scheduling algorithm?</vt:lpstr>
      <vt:lpstr>How to Handle Simultaneous Mix of Diff Types of Apps?</vt:lpstr>
      <vt:lpstr>PowerPoint Presentation</vt:lpstr>
      <vt:lpstr>PowerPoint Presentation</vt:lpstr>
      <vt:lpstr>Solution to P/C Problem</vt:lpstr>
      <vt:lpstr>P/C Problem with Condition Variable</vt:lpstr>
      <vt:lpstr>Incorrect: CV with Flag &amp; Lock</vt:lpstr>
      <vt:lpstr>PowerPoint Presentation</vt:lpstr>
      <vt:lpstr>P/C Problems With Only Locks</vt:lpstr>
      <vt:lpstr>Semaphore Operations</vt:lpstr>
      <vt:lpstr>Binary Semaphore</vt:lpstr>
      <vt:lpstr>Semaphore for Ordering</vt:lpstr>
      <vt:lpstr>Semaphore for Ordering</vt:lpstr>
      <vt:lpstr>Semaphore for Ordering</vt:lpstr>
      <vt:lpstr>Semaphore for P/C</vt:lpstr>
      <vt:lpstr>Semaphore for P/C</vt:lpstr>
      <vt:lpstr>Semaphore for P/C</vt:lpstr>
      <vt:lpstr>Semaphore for P/C</vt:lpstr>
      <vt:lpstr>Semaphore for P/C</vt:lpstr>
      <vt:lpstr>Semaphore for P/C – Mutex</vt:lpstr>
      <vt:lpstr>Semaphore for P/C – Mutex</vt:lpstr>
      <vt:lpstr>Semaphore for P/C – Mutex</vt:lpstr>
      <vt:lpstr>Semaphore for P/C – Mutex</vt:lpstr>
      <vt:lpstr>Utilization Bound w/ Blocking Time</vt:lpstr>
      <vt:lpstr>Exact Schedulability Analysis</vt:lpstr>
      <vt:lpstr>Event-Triggered (ET) Systems</vt:lpstr>
      <vt:lpstr>Non-Preemptive ET Scheduling Example</vt:lpstr>
      <vt:lpstr>Co-operative Multitasking</vt:lpstr>
      <vt:lpstr>Example</vt:lpstr>
      <vt:lpstr>Preemptive Multitasking</vt:lpstr>
      <vt:lpstr>Periodic Task Params</vt:lpstr>
      <vt:lpstr>Periodic Task Model</vt:lpstr>
      <vt:lpstr>The General Scheduling Problem</vt:lpstr>
      <vt:lpstr>Preemptive vs. Non-Preemptive</vt:lpstr>
      <vt:lpstr>Schedule</vt:lpstr>
      <vt:lpstr>Definitions</vt:lpstr>
      <vt:lpstr>An Example Schedule</vt:lpstr>
      <vt:lpstr>A Preemptive Schedule</vt:lpstr>
      <vt:lpstr>Aperiodic and Sporadic Task Model</vt:lpstr>
      <vt:lpstr>Definition: Task &amp; Job</vt:lpstr>
      <vt:lpstr>Types of Tasks</vt:lpstr>
      <vt:lpstr>Slack and Lateness</vt:lpstr>
      <vt:lpstr>How to prevent a user-level thread from hogging the CPU?</vt:lpstr>
      <vt:lpstr>Thread context switch</vt:lpstr>
      <vt:lpstr>What if a thread tries to do I/O?</vt:lpstr>
      <vt:lpstr>Fork Quiz</vt:lpstr>
      <vt:lpstr>Typical Memory Hierarchy</vt:lpstr>
      <vt:lpstr>Memory Hierarchy</vt:lpstr>
      <vt:lpstr>TLB Example This is wrong. A Page is 4KB and can contain 1K integers, not 4 integers.</vt:lpstr>
      <vt:lpstr>Table Lookaside Buffer (TLB)</vt:lpstr>
      <vt:lpstr>Quiz IV</vt:lpstr>
      <vt:lpstr>Livelock</vt:lpstr>
      <vt:lpstr>Multi-Armed Lawyers</vt:lpstr>
      <vt:lpstr>PowerPoint Presentation</vt:lpstr>
      <vt:lpstr>BankerCheck() Method</vt:lpstr>
      <vt:lpstr>Dining Lawyers Questions I</vt:lpstr>
      <vt:lpstr>Dining Lawyers Questions II</vt:lpstr>
      <vt:lpstr>Dining Lawyers Questions III</vt:lpstr>
      <vt:lpstr>Dining Lawyers Variation I</vt:lpstr>
      <vt:lpstr>Dining Lawyers Variation II</vt:lpstr>
      <vt:lpstr>Dining Lawyers Variation III</vt:lpstr>
      <vt:lpstr>Dining Lawyers Variation III</vt:lpstr>
      <vt:lpstr>Measuring Cache Performance – Effect on CPI</vt:lpstr>
      <vt:lpstr>Impacts of Cache Performance</vt:lpstr>
      <vt:lpstr>PowerPoint Presentation</vt:lpstr>
      <vt:lpstr>Thought Experiment: Tag-in-the-Middle</vt:lpstr>
      <vt:lpstr>DM Cache w/ Tag-in-the-Middle</vt:lpstr>
      <vt:lpstr>Example: DM Cache w/ Set Index-Tag-Offset</vt:lpstr>
      <vt:lpstr>2-Way SA Cache w/ Tag-in-the-Middle</vt:lpstr>
      <vt:lpstr>Example: 2-Way SA Cache w/ Set Index-Tag-Offset</vt:lpstr>
      <vt:lpstr>FA Cache w/ Tag-in-the-Middle</vt:lpstr>
      <vt:lpstr>Insight</vt:lpstr>
      <vt:lpstr>Answer: # Cache Misses for DM Cache</vt:lpstr>
      <vt:lpstr>Answer: # Cache Misses for 2-Way SA Cache</vt:lpstr>
      <vt:lpstr>Answer: # Cache Misses for FA Cache</vt:lpstr>
      <vt:lpstr>Memory Hierarchy Speed vs. Size</vt:lpstr>
    </vt:vector>
  </TitlesOfParts>
  <Company>UC Berkeley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Course Introduction and Overview</dc:title>
  <dc:creator>John D. Kubiatowicz</dc:creator>
  <dc:description>Imported some pictures from Silbershatz (c) 2005</dc:description>
  <cp:lastModifiedBy>Zonghua Gu</cp:lastModifiedBy>
  <cp:revision>1249</cp:revision>
  <cp:lastPrinted>2022-04-26T21:30:49Z</cp:lastPrinted>
  <dcterms:created xsi:type="dcterms:W3CDTF">1995-08-12T11:37:26Z</dcterms:created>
  <dcterms:modified xsi:type="dcterms:W3CDTF">2025-04-06T14:47:54Z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wner">
    <vt:lpwstr>Joseph</vt:lpwstr>
  </property>
  <property fmtid="{D5CDD505-2E9C-101B-9397-08002B2CF9AE}" pid="3" name="Semester">
    <vt:lpwstr>Spring 2006</vt:lpwstr>
  </property>
</Properties>
</file>